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4" r:id="rId2"/>
    <p:sldMasterId id="2147483687" r:id="rId3"/>
    <p:sldMasterId id="2147483713" r:id="rId4"/>
    <p:sldMasterId id="2147483726" r:id="rId5"/>
  </p:sldMasterIdLst>
  <p:notesMasterIdLst>
    <p:notesMasterId r:id="rId109"/>
  </p:notesMasterIdLst>
  <p:sldIdLst>
    <p:sldId id="256" r:id="rId6"/>
    <p:sldId id="386" r:id="rId7"/>
    <p:sldId id="408" r:id="rId8"/>
    <p:sldId id="442" r:id="rId9"/>
    <p:sldId id="409" r:id="rId10"/>
    <p:sldId id="432" r:id="rId11"/>
    <p:sldId id="389" r:id="rId12"/>
    <p:sldId id="407" r:id="rId13"/>
    <p:sldId id="390" r:id="rId14"/>
    <p:sldId id="391" r:id="rId15"/>
    <p:sldId id="392" r:id="rId16"/>
    <p:sldId id="393" r:id="rId17"/>
    <p:sldId id="394" r:id="rId18"/>
    <p:sldId id="268" r:id="rId19"/>
    <p:sldId id="269" r:id="rId20"/>
    <p:sldId id="270" r:id="rId21"/>
    <p:sldId id="271" r:id="rId22"/>
    <p:sldId id="272" r:id="rId23"/>
    <p:sldId id="273" r:id="rId24"/>
    <p:sldId id="274" r:id="rId25"/>
    <p:sldId id="275" r:id="rId26"/>
    <p:sldId id="276" r:id="rId27"/>
    <p:sldId id="443" r:id="rId28"/>
    <p:sldId id="278" r:id="rId29"/>
    <p:sldId id="396" r:id="rId30"/>
    <p:sldId id="350" r:id="rId31"/>
    <p:sldId id="280" r:id="rId32"/>
    <p:sldId id="281" r:id="rId33"/>
    <p:sldId id="283" r:id="rId34"/>
    <p:sldId id="284" r:id="rId35"/>
    <p:sldId id="285" r:id="rId36"/>
    <p:sldId id="286" r:id="rId37"/>
    <p:sldId id="287" r:id="rId38"/>
    <p:sldId id="351"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410" r:id="rId55"/>
    <p:sldId id="318" r:id="rId56"/>
    <p:sldId id="319" r:id="rId57"/>
    <p:sldId id="320" r:id="rId58"/>
    <p:sldId id="321" r:id="rId59"/>
    <p:sldId id="322" r:id="rId60"/>
    <p:sldId id="323" r:id="rId61"/>
    <p:sldId id="324" r:id="rId62"/>
    <p:sldId id="325" r:id="rId63"/>
    <p:sldId id="326" r:id="rId64"/>
    <p:sldId id="327" r:id="rId65"/>
    <p:sldId id="328" r:id="rId66"/>
    <p:sldId id="352" r:id="rId67"/>
    <p:sldId id="397" r:id="rId68"/>
    <p:sldId id="411" r:id="rId69"/>
    <p:sldId id="412" r:id="rId70"/>
    <p:sldId id="414" r:id="rId71"/>
    <p:sldId id="398" r:id="rId72"/>
    <p:sldId id="415" r:id="rId73"/>
    <p:sldId id="400" r:id="rId74"/>
    <p:sldId id="417" r:id="rId75"/>
    <p:sldId id="401" r:id="rId76"/>
    <p:sldId id="416" r:id="rId77"/>
    <p:sldId id="402" r:id="rId78"/>
    <p:sldId id="418" r:id="rId79"/>
    <p:sldId id="419" r:id="rId80"/>
    <p:sldId id="420" r:id="rId81"/>
    <p:sldId id="422" r:id="rId82"/>
    <p:sldId id="388" r:id="rId83"/>
    <p:sldId id="421" r:id="rId84"/>
    <p:sldId id="423" r:id="rId85"/>
    <p:sldId id="424" r:id="rId86"/>
    <p:sldId id="332" r:id="rId87"/>
    <p:sldId id="425" r:id="rId88"/>
    <p:sldId id="426" r:id="rId89"/>
    <p:sldId id="427" r:id="rId90"/>
    <p:sldId id="428" r:id="rId91"/>
    <p:sldId id="429" r:id="rId92"/>
    <p:sldId id="430" r:id="rId93"/>
    <p:sldId id="431" r:id="rId94"/>
    <p:sldId id="433" r:id="rId95"/>
    <p:sldId id="434" r:id="rId96"/>
    <p:sldId id="435" r:id="rId97"/>
    <p:sldId id="436" r:id="rId98"/>
    <p:sldId id="438" r:id="rId99"/>
    <p:sldId id="437" r:id="rId100"/>
    <p:sldId id="441" r:id="rId101"/>
    <p:sldId id="440" r:id="rId102"/>
    <p:sldId id="345" r:id="rId103"/>
    <p:sldId id="346" r:id="rId104"/>
    <p:sldId id="347" r:id="rId105"/>
    <p:sldId id="348" r:id="rId106"/>
    <p:sldId id="349" r:id="rId107"/>
    <p:sldId id="382" r:id="rId10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p:scale>
          <a:sx n="100" d="100"/>
          <a:sy n="100" d="100"/>
        </p:scale>
        <p:origin x="-726" y="21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slide" Target="slides/slide102.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notesMaster" Target="notesMasters/notesMaster1.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29FB19-542F-41E7-81DA-4FB9FA018F2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it-IT"/>
        </a:p>
      </dgm:t>
    </dgm:pt>
    <dgm:pt modelId="{6DD49D25-9242-40C2-B82F-D20440B057DF}">
      <dgm:prSet phldrT="[Testo]"/>
      <dgm:spPr/>
      <dgm:t>
        <a:bodyPr/>
        <a:lstStyle/>
        <a:p>
          <a:r>
            <a:rPr lang="it-IT" dirty="0" smtClean="0"/>
            <a:t>TREC - TEM</a:t>
          </a:r>
          <a:endParaRPr lang="it-IT" dirty="0"/>
        </a:p>
      </dgm:t>
    </dgm:pt>
    <dgm:pt modelId="{98E267F7-27B8-4950-8DAC-13A49C96B069}" type="parTrans" cxnId="{8F98BACE-5575-49B6-AA20-7DF5D9CC1C81}">
      <dgm:prSet/>
      <dgm:spPr/>
      <dgm:t>
        <a:bodyPr/>
        <a:lstStyle/>
        <a:p>
          <a:endParaRPr lang="it-IT"/>
        </a:p>
      </dgm:t>
    </dgm:pt>
    <dgm:pt modelId="{533E7A2C-3FDA-4962-979F-7A62B1DAC6C7}" type="sibTrans" cxnId="{8F98BACE-5575-49B6-AA20-7DF5D9CC1C81}">
      <dgm:prSet/>
      <dgm:spPr/>
      <dgm:t>
        <a:bodyPr/>
        <a:lstStyle/>
        <a:p>
          <a:endParaRPr lang="it-IT"/>
        </a:p>
      </dgm:t>
    </dgm:pt>
    <dgm:pt modelId="{855A0662-8DAB-4D93-8051-04DB93C80477}">
      <dgm:prSet phldrT="[Testo]"/>
      <dgm:spPr/>
      <dgm:t>
        <a:bodyPr/>
        <a:lstStyle/>
        <a:p>
          <a:r>
            <a:rPr lang="it-IT" dirty="0" smtClean="0"/>
            <a:t>Linee guida per la prova finale</a:t>
          </a:r>
          <a:endParaRPr lang="it-IT" dirty="0"/>
        </a:p>
      </dgm:t>
    </dgm:pt>
    <dgm:pt modelId="{DD3BE787-F673-47A1-A3A4-7C253B80509B}" type="parTrans" cxnId="{4F95E00A-F512-4CFC-A4B1-AE89E0C7D7E9}">
      <dgm:prSet/>
      <dgm:spPr/>
      <dgm:t>
        <a:bodyPr/>
        <a:lstStyle/>
        <a:p>
          <a:endParaRPr lang="it-IT"/>
        </a:p>
      </dgm:t>
    </dgm:pt>
    <dgm:pt modelId="{16D63223-630B-4C51-9E8B-3AB02035F508}" type="sibTrans" cxnId="{4F95E00A-F512-4CFC-A4B1-AE89E0C7D7E9}">
      <dgm:prSet/>
      <dgm:spPr/>
      <dgm:t>
        <a:bodyPr/>
        <a:lstStyle/>
        <a:p>
          <a:endParaRPr lang="it-IT"/>
        </a:p>
      </dgm:t>
    </dgm:pt>
    <dgm:pt modelId="{7BFE5E94-AF45-42AA-AE9B-8CD0C30C3B97}">
      <dgm:prSet phldrT="[Testo]"/>
      <dgm:spPr/>
      <dgm:t>
        <a:bodyPr/>
        <a:lstStyle/>
        <a:p>
          <a:r>
            <a:rPr lang="it-IT" dirty="0" smtClean="0"/>
            <a:t>ETR/ECI D.M 509</a:t>
          </a:r>
        </a:p>
        <a:p>
          <a:r>
            <a:rPr lang="it-IT" dirty="0" smtClean="0"/>
            <a:t>CLEA/CLEC</a:t>
          </a:r>
        </a:p>
        <a:p>
          <a:r>
            <a:rPr lang="it-IT" dirty="0" smtClean="0"/>
            <a:t>ESP</a:t>
          </a:r>
        </a:p>
        <a:p>
          <a:r>
            <a:rPr lang="it-IT" dirty="0" smtClean="0"/>
            <a:t>CLEDA CLED CLBF</a:t>
          </a:r>
        </a:p>
        <a:p>
          <a:r>
            <a:rPr lang="it-IT" dirty="0" smtClean="0"/>
            <a:t>CLQ</a:t>
          </a:r>
          <a:endParaRPr lang="it-IT" dirty="0"/>
        </a:p>
      </dgm:t>
    </dgm:pt>
    <dgm:pt modelId="{140C367D-41DD-4EA5-B020-6752E1DA3FAD}" type="parTrans" cxnId="{AB1B2684-D2FC-4D7F-B5F9-3DE5503D0585}">
      <dgm:prSet/>
      <dgm:spPr/>
      <dgm:t>
        <a:bodyPr/>
        <a:lstStyle/>
        <a:p>
          <a:endParaRPr lang="it-IT"/>
        </a:p>
      </dgm:t>
    </dgm:pt>
    <dgm:pt modelId="{6FA35DCA-81D6-4A8B-AEF7-A0D71403A2DC}" type="sibTrans" cxnId="{AB1B2684-D2FC-4D7F-B5F9-3DE5503D0585}">
      <dgm:prSet/>
      <dgm:spPr/>
      <dgm:t>
        <a:bodyPr/>
        <a:lstStyle/>
        <a:p>
          <a:endParaRPr lang="it-IT"/>
        </a:p>
      </dgm:t>
    </dgm:pt>
    <dgm:pt modelId="{FB71712F-9DA3-401B-A398-7DABED439478}">
      <dgm:prSet phldrT="[Testo]"/>
      <dgm:spPr/>
      <dgm:t>
        <a:bodyPr/>
        <a:lstStyle/>
        <a:p>
          <a:r>
            <a:rPr lang="it-IT" dirty="0" smtClean="0"/>
            <a:t>BA-MEDA</a:t>
          </a:r>
        </a:p>
        <a:p>
          <a:r>
            <a:rPr lang="it-IT" dirty="0" smtClean="0"/>
            <a:t>MED</a:t>
          </a:r>
        </a:p>
        <a:p>
          <a:r>
            <a:rPr lang="it-IT" dirty="0" smtClean="0"/>
            <a:t>MEF</a:t>
          </a:r>
        </a:p>
        <a:p>
          <a:r>
            <a:rPr lang="it-IT" dirty="0" smtClean="0"/>
            <a:t>MEI</a:t>
          </a:r>
          <a:endParaRPr lang="it-IT" dirty="0"/>
        </a:p>
      </dgm:t>
    </dgm:pt>
    <dgm:pt modelId="{9B8F996C-A829-463E-A9D4-6222FA17161C}" type="parTrans" cxnId="{C9FA42E3-4607-42D8-A93B-088E4502EB18}">
      <dgm:prSet/>
      <dgm:spPr/>
      <dgm:t>
        <a:bodyPr/>
        <a:lstStyle/>
        <a:p>
          <a:endParaRPr lang="it-IT"/>
        </a:p>
      </dgm:t>
    </dgm:pt>
    <dgm:pt modelId="{502EA496-91FF-4F28-B718-BD0539C2FDBA}" type="sibTrans" cxnId="{C9FA42E3-4607-42D8-A93B-088E4502EB18}">
      <dgm:prSet/>
      <dgm:spPr/>
      <dgm:t>
        <a:bodyPr/>
        <a:lstStyle/>
        <a:p>
          <a:endParaRPr lang="it-IT"/>
        </a:p>
      </dgm:t>
    </dgm:pt>
    <dgm:pt modelId="{73A9FA6E-739A-46BE-8962-D63F6D553A52}">
      <dgm:prSet/>
      <dgm:spPr/>
      <dgm:t>
        <a:bodyPr/>
        <a:lstStyle/>
        <a:p>
          <a:r>
            <a:rPr lang="it-IT" smtClean="0"/>
            <a:t>Guida ai riferimenti bibliografici</a:t>
          </a:r>
          <a:endParaRPr lang="it-IT" dirty="0" smtClean="0"/>
        </a:p>
      </dgm:t>
    </dgm:pt>
    <dgm:pt modelId="{911D863F-E9EF-4923-A2A9-B3E142EBBE7B}" type="parTrans" cxnId="{322E76AA-296E-44E7-8394-2AE7BE967EC9}">
      <dgm:prSet/>
      <dgm:spPr/>
      <dgm:t>
        <a:bodyPr/>
        <a:lstStyle/>
        <a:p>
          <a:endParaRPr lang="it-IT"/>
        </a:p>
      </dgm:t>
    </dgm:pt>
    <dgm:pt modelId="{4D08A20D-BAC8-45F3-B2D6-F73048ABEF97}" type="sibTrans" cxnId="{322E76AA-296E-44E7-8394-2AE7BE967EC9}">
      <dgm:prSet/>
      <dgm:spPr/>
      <dgm:t>
        <a:bodyPr/>
        <a:lstStyle/>
        <a:p>
          <a:endParaRPr lang="it-IT"/>
        </a:p>
      </dgm:t>
    </dgm:pt>
    <dgm:pt modelId="{779479B7-0C0B-4ECB-954D-419106251323}">
      <dgm:prSet/>
      <dgm:spPr/>
      <dgm:t>
        <a:bodyPr/>
        <a:lstStyle/>
        <a:p>
          <a:r>
            <a:rPr lang="it-IT" dirty="0" smtClean="0"/>
            <a:t>Presentazione:  </a:t>
          </a:r>
          <a:r>
            <a:rPr lang="it-IT" i="1" dirty="0" smtClean="0"/>
            <a:t>La prova finale, linee guida</a:t>
          </a:r>
        </a:p>
      </dgm:t>
    </dgm:pt>
    <dgm:pt modelId="{C35695B3-71C8-45CB-AAB5-CBF6BD9DA8EB}" type="parTrans" cxnId="{F139FACC-A5BD-4831-90FC-19E96BEB7D27}">
      <dgm:prSet/>
      <dgm:spPr/>
      <dgm:t>
        <a:bodyPr/>
        <a:lstStyle/>
        <a:p>
          <a:endParaRPr lang="it-IT"/>
        </a:p>
      </dgm:t>
    </dgm:pt>
    <dgm:pt modelId="{8A63C49F-2F4B-4A8E-AC7D-6B15DA15F50F}" type="sibTrans" cxnId="{F139FACC-A5BD-4831-90FC-19E96BEB7D27}">
      <dgm:prSet/>
      <dgm:spPr/>
      <dgm:t>
        <a:bodyPr/>
        <a:lstStyle/>
        <a:p>
          <a:endParaRPr lang="it-IT"/>
        </a:p>
      </dgm:t>
    </dgm:pt>
    <dgm:pt modelId="{5555C492-2320-44F1-953D-9AF5DD29A605}">
      <dgm:prSet/>
      <dgm:spPr/>
      <dgm:t>
        <a:bodyPr/>
        <a:lstStyle/>
        <a:p>
          <a:r>
            <a:rPr lang="it-IT" dirty="0" smtClean="0"/>
            <a:t>+Vademecum per la prova finale TEM</a:t>
          </a:r>
          <a:endParaRPr lang="it-IT" dirty="0"/>
        </a:p>
      </dgm:t>
    </dgm:pt>
    <dgm:pt modelId="{54E087BE-D1C0-4136-8732-883DCDE5328C}" type="parTrans" cxnId="{5CE16D9C-39B2-42BC-A2F5-3545B2850309}">
      <dgm:prSet/>
      <dgm:spPr/>
      <dgm:t>
        <a:bodyPr/>
        <a:lstStyle/>
        <a:p>
          <a:endParaRPr lang="it-IT"/>
        </a:p>
      </dgm:t>
    </dgm:pt>
    <dgm:pt modelId="{044EA9B7-8DDE-472A-97CC-5211C24671F4}" type="sibTrans" cxnId="{5CE16D9C-39B2-42BC-A2F5-3545B2850309}">
      <dgm:prSet/>
      <dgm:spPr/>
      <dgm:t>
        <a:bodyPr/>
        <a:lstStyle/>
        <a:p>
          <a:endParaRPr lang="it-IT"/>
        </a:p>
      </dgm:t>
    </dgm:pt>
    <dgm:pt modelId="{E5356A28-5E62-4E7B-90A1-38746CCF031E}">
      <dgm:prSet/>
      <dgm:spPr/>
      <dgm:t>
        <a:bodyPr/>
        <a:lstStyle/>
        <a:p>
          <a:r>
            <a:rPr lang="it-IT" dirty="0" smtClean="0"/>
            <a:t>Regolamento votazione finale e tesi di laurea</a:t>
          </a:r>
        </a:p>
      </dgm:t>
    </dgm:pt>
    <dgm:pt modelId="{C16E43B9-4FF8-4372-8F95-121250A651ED}" type="parTrans" cxnId="{B017BC8E-5F21-45BC-95EE-A0B2FAA97A75}">
      <dgm:prSet/>
      <dgm:spPr/>
      <dgm:t>
        <a:bodyPr/>
        <a:lstStyle/>
        <a:p>
          <a:endParaRPr lang="it-IT"/>
        </a:p>
      </dgm:t>
    </dgm:pt>
    <dgm:pt modelId="{C9F0D05A-E2A6-4E1F-923E-137872CD353D}" type="sibTrans" cxnId="{B017BC8E-5F21-45BC-95EE-A0B2FAA97A75}">
      <dgm:prSet/>
      <dgm:spPr/>
      <dgm:t>
        <a:bodyPr/>
        <a:lstStyle/>
        <a:p>
          <a:endParaRPr lang="it-IT"/>
        </a:p>
      </dgm:t>
    </dgm:pt>
    <dgm:pt modelId="{8D0A0613-4CFD-4CC3-BCED-999DF5CB19FB}">
      <dgm:prSet/>
      <dgm:spPr/>
      <dgm:t>
        <a:bodyPr/>
        <a:lstStyle/>
        <a:p>
          <a:r>
            <a:rPr lang="it-IT" smtClean="0"/>
            <a:t>Informazioni relative a Sessioni di laurea (scadenze amministrative, piano di studi, consegna tesi,modelli frontespizi, etc.)</a:t>
          </a:r>
          <a:endParaRPr lang="it-IT" dirty="0" smtClean="0"/>
        </a:p>
      </dgm:t>
    </dgm:pt>
    <dgm:pt modelId="{DDB3A971-E680-4559-AC5F-42F418BA4DD3}" type="parTrans" cxnId="{6AA57C24-8367-4757-A825-98175095060D}">
      <dgm:prSet/>
      <dgm:spPr/>
      <dgm:t>
        <a:bodyPr/>
        <a:lstStyle/>
        <a:p>
          <a:endParaRPr lang="it-IT"/>
        </a:p>
      </dgm:t>
    </dgm:pt>
    <dgm:pt modelId="{100C5CC0-9B0D-4316-9733-D7BDB91945DE}" type="sibTrans" cxnId="{6AA57C24-8367-4757-A825-98175095060D}">
      <dgm:prSet/>
      <dgm:spPr/>
      <dgm:t>
        <a:bodyPr/>
        <a:lstStyle/>
        <a:p>
          <a:endParaRPr lang="it-IT"/>
        </a:p>
      </dgm:t>
    </dgm:pt>
    <dgm:pt modelId="{893F52E3-6BEF-48E8-AFF3-1807FB915454}">
      <dgm:prSet/>
      <dgm:spPr/>
      <dgm:t>
        <a:bodyPr/>
        <a:lstStyle/>
        <a:p>
          <a:r>
            <a:rPr lang="it-IT" dirty="0" smtClean="0"/>
            <a:t>Informazioni relative a Sessioni di laurea (scadenze amministrative, piano di studi, consegna </a:t>
          </a:r>
          <a:r>
            <a:rPr lang="it-IT" dirty="0" err="1" smtClean="0"/>
            <a:t>tesi,modelli</a:t>
          </a:r>
          <a:r>
            <a:rPr lang="it-IT" dirty="0" smtClean="0"/>
            <a:t> frontespizi, etc.)</a:t>
          </a:r>
          <a:endParaRPr lang="it-IT" dirty="0"/>
        </a:p>
      </dgm:t>
    </dgm:pt>
    <dgm:pt modelId="{25C0E0C3-19D3-4774-B7C1-3082B163B56A}" type="parTrans" cxnId="{B993F024-5245-4D33-AD42-459862BA17EB}">
      <dgm:prSet/>
      <dgm:spPr/>
      <dgm:t>
        <a:bodyPr/>
        <a:lstStyle/>
        <a:p>
          <a:endParaRPr lang="it-IT"/>
        </a:p>
      </dgm:t>
    </dgm:pt>
    <dgm:pt modelId="{1BAC2516-5E27-479F-BD82-F2718D3D8573}" type="sibTrans" cxnId="{B993F024-5245-4D33-AD42-459862BA17EB}">
      <dgm:prSet/>
      <dgm:spPr/>
      <dgm:t>
        <a:bodyPr/>
        <a:lstStyle/>
        <a:p>
          <a:endParaRPr lang="it-IT"/>
        </a:p>
      </dgm:t>
    </dgm:pt>
    <dgm:pt modelId="{D0501FAE-629C-4155-A5CC-B95779470303}" type="pres">
      <dgm:prSet presAssocID="{F929FB19-542F-41E7-81DA-4FB9FA018F29}" presName="Name0" presStyleCnt="0">
        <dgm:presLayoutVars>
          <dgm:dir/>
          <dgm:animLvl val="lvl"/>
          <dgm:resizeHandles val="exact"/>
        </dgm:presLayoutVars>
      </dgm:prSet>
      <dgm:spPr/>
      <dgm:t>
        <a:bodyPr/>
        <a:lstStyle/>
        <a:p>
          <a:endParaRPr lang="it-IT"/>
        </a:p>
      </dgm:t>
    </dgm:pt>
    <dgm:pt modelId="{F121B339-00B2-462E-B97B-BB69F6D5C3EF}" type="pres">
      <dgm:prSet presAssocID="{6DD49D25-9242-40C2-B82F-D20440B057DF}" presName="linNode" presStyleCnt="0"/>
      <dgm:spPr/>
    </dgm:pt>
    <dgm:pt modelId="{807CAEC3-FC68-4AC7-9BC6-73350BA37EB8}" type="pres">
      <dgm:prSet presAssocID="{6DD49D25-9242-40C2-B82F-D20440B057DF}" presName="parentText" presStyleLbl="node1" presStyleIdx="0" presStyleCnt="3">
        <dgm:presLayoutVars>
          <dgm:chMax val="1"/>
          <dgm:bulletEnabled val="1"/>
        </dgm:presLayoutVars>
      </dgm:prSet>
      <dgm:spPr/>
      <dgm:t>
        <a:bodyPr/>
        <a:lstStyle/>
        <a:p>
          <a:endParaRPr lang="it-IT"/>
        </a:p>
      </dgm:t>
    </dgm:pt>
    <dgm:pt modelId="{A3171224-8C5B-42B6-93DF-9B28E16A9272}" type="pres">
      <dgm:prSet presAssocID="{6DD49D25-9242-40C2-B82F-D20440B057DF}" presName="descendantText" presStyleLbl="alignAccFollowNode1" presStyleIdx="0" presStyleCnt="3">
        <dgm:presLayoutVars>
          <dgm:bulletEnabled val="1"/>
        </dgm:presLayoutVars>
      </dgm:prSet>
      <dgm:spPr/>
      <dgm:t>
        <a:bodyPr/>
        <a:lstStyle/>
        <a:p>
          <a:endParaRPr lang="it-IT"/>
        </a:p>
      </dgm:t>
    </dgm:pt>
    <dgm:pt modelId="{C0FD2436-FF34-4E40-AA01-EF32A7C473A0}" type="pres">
      <dgm:prSet presAssocID="{533E7A2C-3FDA-4962-979F-7A62B1DAC6C7}" presName="sp" presStyleCnt="0"/>
      <dgm:spPr/>
    </dgm:pt>
    <dgm:pt modelId="{B9C798F4-51FC-4CA0-929C-3D65F06D8713}" type="pres">
      <dgm:prSet presAssocID="{7BFE5E94-AF45-42AA-AE9B-8CD0C30C3B97}" presName="linNode" presStyleCnt="0"/>
      <dgm:spPr/>
    </dgm:pt>
    <dgm:pt modelId="{E328232B-9CE0-424E-BC59-BB2E92545391}" type="pres">
      <dgm:prSet presAssocID="{7BFE5E94-AF45-42AA-AE9B-8CD0C30C3B97}" presName="parentText" presStyleLbl="node1" presStyleIdx="1" presStyleCnt="3">
        <dgm:presLayoutVars>
          <dgm:chMax val="1"/>
          <dgm:bulletEnabled val="1"/>
        </dgm:presLayoutVars>
      </dgm:prSet>
      <dgm:spPr/>
      <dgm:t>
        <a:bodyPr/>
        <a:lstStyle/>
        <a:p>
          <a:endParaRPr lang="it-IT"/>
        </a:p>
      </dgm:t>
    </dgm:pt>
    <dgm:pt modelId="{C75C8F7E-5189-4316-A582-51E6F7424FBF}" type="pres">
      <dgm:prSet presAssocID="{7BFE5E94-AF45-42AA-AE9B-8CD0C30C3B97}" presName="descendantText" presStyleLbl="alignAccFollowNode1" presStyleIdx="1" presStyleCnt="3">
        <dgm:presLayoutVars>
          <dgm:bulletEnabled val="1"/>
        </dgm:presLayoutVars>
      </dgm:prSet>
      <dgm:spPr/>
      <dgm:t>
        <a:bodyPr/>
        <a:lstStyle/>
        <a:p>
          <a:endParaRPr lang="it-IT"/>
        </a:p>
      </dgm:t>
    </dgm:pt>
    <dgm:pt modelId="{A6FEC1E4-6EFC-439C-9C9E-6ADB4F75F7BB}" type="pres">
      <dgm:prSet presAssocID="{6FA35DCA-81D6-4A8B-AEF7-A0D71403A2DC}" presName="sp" presStyleCnt="0"/>
      <dgm:spPr/>
    </dgm:pt>
    <dgm:pt modelId="{6161582A-AD7D-4189-976B-750508A66E3F}" type="pres">
      <dgm:prSet presAssocID="{FB71712F-9DA3-401B-A398-7DABED439478}" presName="linNode" presStyleCnt="0"/>
      <dgm:spPr/>
    </dgm:pt>
    <dgm:pt modelId="{6DB7D2CF-7E8D-4709-A0BA-D899536E324B}" type="pres">
      <dgm:prSet presAssocID="{FB71712F-9DA3-401B-A398-7DABED439478}" presName="parentText" presStyleLbl="node1" presStyleIdx="2" presStyleCnt="3">
        <dgm:presLayoutVars>
          <dgm:chMax val="1"/>
          <dgm:bulletEnabled val="1"/>
        </dgm:presLayoutVars>
      </dgm:prSet>
      <dgm:spPr/>
      <dgm:t>
        <a:bodyPr/>
        <a:lstStyle/>
        <a:p>
          <a:endParaRPr lang="it-IT"/>
        </a:p>
      </dgm:t>
    </dgm:pt>
    <dgm:pt modelId="{DF20F5BF-E3E1-486A-A2E8-C3E726C90143}" type="pres">
      <dgm:prSet presAssocID="{FB71712F-9DA3-401B-A398-7DABED439478}" presName="descendantText" presStyleLbl="alignAccFollowNode1" presStyleIdx="2" presStyleCnt="3">
        <dgm:presLayoutVars>
          <dgm:bulletEnabled val="1"/>
        </dgm:presLayoutVars>
      </dgm:prSet>
      <dgm:spPr/>
      <dgm:t>
        <a:bodyPr/>
        <a:lstStyle/>
        <a:p>
          <a:endParaRPr lang="it-IT"/>
        </a:p>
      </dgm:t>
    </dgm:pt>
  </dgm:ptLst>
  <dgm:cxnLst>
    <dgm:cxn modelId="{AB1B2684-D2FC-4D7F-B5F9-3DE5503D0585}" srcId="{F929FB19-542F-41E7-81DA-4FB9FA018F29}" destId="{7BFE5E94-AF45-42AA-AE9B-8CD0C30C3B97}" srcOrd="1" destOrd="0" parTransId="{140C367D-41DD-4EA5-B020-6752E1DA3FAD}" sibTransId="{6FA35DCA-81D6-4A8B-AEF7-A0D71403A2DC}"/>
    <dgm:cxn modelId="{3A6F2EC7-B574-4EE1-9824-AF210A78E848}" type="presOf" srcId="{F929FB19-542F-41E7-81DA-4FB9FA018F29}" destId="{D0501FAE-629C-4155-A5CC-B95779470303}" srcOrd="0" destOrd="0" presId="urn:microsoft.com/office/officeart/2005/8/layout/vList5"/>
    <dgm:cxn modelId="{C9FA42E3-4607-42D8-A93B-088E4502EB18}" srcId="{F929FB19-542F-41E7-81DA-4FB9FA018F29}" destId="{FB71712F-9DA3-401B-A398-7DABED439478}" srcOrd="2" destOrd="0" parTransId="{9B8F996C-A829-463E-A9D4-6222FA17161C}" sibTransId="{502EA496-91FF-4F28-B718-BD0539C2FDBA}"/>
    <dgm:cxn modelId="{2F0C97F8-83E3-4013-B7BB-63FD75A30952}" type="presOf" srcId="{FB71712F-9DA3-401B-A398-7DABED439478}" destId="{6DB7D2CF-7E8D-4709-A0BA-D899536E324B}" srcOrd="0" destOrd="0" presId="urn:microsoft.com/office/officeart/2005/8/layout/vList5"/>
    <dgm:cxn modelId="{543730D3-2B0C-4BEB-845C-AF113CAF6F98}" type="presOf" srcId="{8D0A0613-4CFD-4CC3-BCED-999DF5CB19FB}" destId="{DF20F5BF-E3E1-486A-A2E8-C3E726C90143}" srcOrd="0" destOrd="1" presId="urn:microsoft.com/office/officeart/2005/8/layout/vList5"/>
    <dgm:cxn modelId="{40BCDC7C-E2DB-4DF9-8560-2083E251469A}" type="presOf" srcId="{73A9FA6E-739A-46BE-8962-D63F6D553A52}" destId="{A3171224-8C5B-42B6-93DF-9B28E16A9272}" srcOrd="0" destOrd="1" presId="urn:microsoft.com/office/officeart/2005/8/layout/vList5"/>
    <dgm:cxn modelId="{AC0F728A-FEE5-43BC-A281-8AA1FF1408AF}" type="presOf" srcId="{855A0662-8DAB-4D93-8051-04DB93C80477}" destId="{A3171224-8C5B-42B6-93DF-9B28E16A9272}" srcOrd="0" destOrd="0" presId="urn:microsoft.com/office/officeart/2005/8/layout/vList5"/>
    <dgm:cxn modelId="{5CE16D9C-39B2-42BC-A2F5-3545B2850309}" srcId="{6DD49D25-9242-40C2-B82F-D20440B057DF}" destId="{5555C492-2320-44F1-953D-9AF5DD29A605}" srcOrd="3" destOrd="0" parTransId="{54E087BE-D1C0-4136-8732-883DCDE5328C}" sibTransId="{044EA9B7-8DDE-472A-97CC-5211C24671F4}"/>
    <dgm:cxn modelId="{322E76AA-296E-44E7-8394-2AE7BE967EC9}" srcId="{6DD49D25-9242-40C2-B82F-D20440B057DF}" destId="{73A9FA6E-739A-46BE-8962-D63F6D553A52}" srcOrd="1" destOrd="0" parTransId="{911D863F-E9EF-4923-A2A9-B3E142EBBE7B}" sibTransId="{4D08A20D-BAC8-45F3-B2D6-F73048ABEF97}"/>
    <dgm:cxn modelId="{61CE1EF7-4A3A-4A62-B53D-9218379EAC34}" type="presOf" srcId="{E5356A28-5E62-4E7B-90A1-38746CCF031E}" destId="{DF20F5BF-E3E1-486A-A2E8-C3E726C90143}" srcOrd="0" destOrd="0" presId="urn:microsoft.com/office/officeart/2005/8/layout/vList5"/>
    <dgm:cxn modelId="{6944D9F9-4772-4FF4-A48C-45E0137D1A0C}" type="presOf" srcId="{893F52E3-6BEF-48E8-AFF3-1807FB915454}" destId="{C75C8F7E-5189-4316-A582-51E6F7424FBF}" srcOrd="0" destOrd="0" presId="urn:microsoft.com/office/officeart/2005/8/layout/vList5"/>
    <dgm:cxn modelId="{F139FACC-A5BD-4831-90FC-19E96BEB7D27}" srcId="{6DD49D25-9242-40C2-B82F-D20440B057DF}" destId="{779479B7-0C0B-4ECB-954D-419106251323}" srcOrd="2" destOrd="0" parTransId="{C35695B3-71C8-45CB-AAB5-CBF6BD9DA8EB}" sibTransId="{8A63C49F-2F4B-4A8E-AC7D-6B15DA15F50F}"/>
    <dgm:cxn modelId="{8F98BACE-5575-49B6-AA20-7DF5D9CC1C81}" srcId="{F929FB19-542F-41E7-81DA-4FB9FA018F29}" destId="{6DD49D25-9242-40C2-B82F-D20440B057DF}" srcOrd="0" destOrd="0" parTransId="{98E267F7-27B8-4950-8DAC-13A49C96B069}" sibTransId="{533E7A2C-3FDA-4962-979F-7A62B1DAC6C7}"/>
    <dgm:cxn modelId="{10B5FC99-8076-4619-9D98-3C778DB3C8DC}" type="presOf" srcId="{7BFE5E94-AF45-42AA-AE9B-8CD0C30C3B97}" destId="{E328232B-9CE0-424E-BC59-BB2E92545391}" srcOrd="0" destOrd="0" presId="urn:microsoft.com/office/officeart/2005/8/layout/vList5"/>
    <dgm:cxn modelId="{6AA57C24-8367-4757-A825-98175095060D}" srcId="{FB71712F-9DA3-401B-A398-7DABED439478}" destId="{8D0A0613-4CFD-4CC3-BCED-999DF5CB19FB}" srcOrd="1" destOrd="0" parTransId="{DDB3A971-E680-4559-AC5F-42F418BA4DD3}" sibTransId="{100C5CC0-9B0D-4316-9733-D7BDB91945DE}"/>
    <dgm:cxn modelId="{29F1AD01-7543-4D68-A5CB-03317E219B3E}" type="presOf" srcId="{5555C492-2320-44F1-953D-9AF5DD29A605}" destId="{A3171224-8C5B-42B6-93DF-9B28E16A9272}" srcOrd="0" destOrd="3" presId="urn:microsoft.com/office/officeart/2005/8/layout/vList5"/>
    <dgm:cxn modelId="{B96F236E-6AD5-4B31-A355-03FAAD2638A4}" type="presOf" srcId="{6DD49D25-9242-40C2-B82F-D20440B057DF}" destId="{807CAEC3-FC68-4AC7-9BC6-73350BA37EB8}" srcOrd="0" destOrd="0" presId="urn:microsoft.com/office/officeart/2005/8/layout/vList5"/>
    <dgm:cxn modelId="{B993F024-5245-4D33-AD42-459862BA17EB}" srcId="{7BFE5E94-AF45-42AA-AE9B-8CD0C30C3B97}" destId="{893F52E3-6BEF-48E8-AFF3-1807FB915454}" srcOrd="0" destOrd="0" parTransId="{25C0E0C3-19D3-4774-B7C1-3082B163B56A}" sibTransId="{1BAC2516-5E27-479F-BD82-F2718D3D8573}"/>
    <dgm:cxn modelId="{B017BC8E-5F21-45BC-95EE-A0B2FAA97A75}" srcId="{FB71712F-9DA3-401B-A398-7DABED439478}" destId="{E5356A28-5E62-4E7B-90A1-38746CCF031E}" srcOrd="0" destOrd="0" parTransId="{C16E43B9-4FF8-4372-8F95-121250A651ED}" sibTransId="{C9F0D05A-E2A6-4E1F-923E-137872CD353D}"/>
    <dgm:cxn modelId="{4F95E00A-F512-4CFC-A4B1-AE89E0C7D7E9}" srcId="{6DD49D25-9242-40C2-B82F-D20440B057DF}" destId="{855A0662-8DAB-4D93-8051-04DB93C80477}" srcOrd="0" destOrd="0" parTransId="{DD3BE787-F673-47A1-A3A4-7C253B80509B}" sibTransId="{16D63223-630B-4C51-9E8B-3AB02035F508}"/>
    <dgm:cxn modelId="{D7CF0177-4170-46A6-A1B9-94040A858F8C}" type="presOf" srcId="{779479B7-0C0B-4ECB-954D-419106251323}" destId="{A3171224-8C5B-42B6-93DF-9B28E16A9272}" srcOrd="0" destOrd="2" presId="urn:microsoft.com/office/officeart/2005/8/layout/vList5"/>
    <dgm:cxn modelId="{119F0B48-E8EF-4AB1-9A5A-FD871E0CF90B}" type="presParOf" srcId="{D0501FAE-629C-4155-A5CC-B95779470303}" destId="{F121B339-00B2-462E-B97B-BB69F6D5C3EF}" srcOrd="0" destOrd="0" presId="urn:microsoft.com/office/officeart/2005/8/layout/vList5"/>
    <dgm:cxn modelId="{55D1B044-676C-4656-AEA0-AC7469E8D215}" type="presParOf" srcId="{F121B339-00B2-462E-B97B-BB69F6D5C3EF}" destId="{807CAEC3-FC68-4AC7-9BC6-73350BA37EB8}" srcOrd="0" destOrd="0" presId="urn:microsoft.com/office/officeart/2005/8/layout/vList5"/>
    <dgm:cxn modelId="{6B58F1C5-BB5F-4543-AC52-26D72D4C0294}" type="presParOf" srcId="{F121B339-00B2-462E-B97B-BB69F6D5C3EF}" destId="{A3171224-8C5B-42B6-93DF-9B28E16A9272}" srcOrd="1" destOrd="0" presId="urn:microsoft.com/office/officeart/2005/8/layout/vList5"/>
    <dgm:cxn modelId="{7AACDE6C-AD60-460B-8DAE-B2D410570B83}" type="presParOf" srcId="{D0501FAE-629C-4155-A5CC-B95779470303}" destId="{C0FD2436-FF34-4E40-AA01-EF32A7C473A0}" srcOrd="1" destOrd="0" presId="urn:microsoft.com/office/officeart/2005/8/layout/vList5"/>
    <dgm:cxn modelId="{9D05460F-7D9A-4339-81A4-5C4A84AB3B17}" type="presParOf" srcId="{D0501FAE-629C-4155-A5CC-B95779470303}" destId="{B9C798F4-51FC-4CA0-929C-3D65F06D8713}" srcOrd="2" destOrd="0" presId="urn:microsoft.com/office/officeart/2005/8/layout/vList5"/>
    <dgm:cxn modelId="{33B7189E-3BDE-4B89-B78A-4736B374C7C4}" type="presParOf" srcId="{B9C798F4-51FC-4CA0-929C-3D65F06D8713}" destId="{E328232B-9CE0-424E-BC59-BB2E92545391}" srcOrd="0" destOrd="0" presId="urn:microsoft.com/office/officeart/2005/8/layout/vList5"/>
    <dgm:cxn modelId="{70C6AD8E-FEDB-4A22-B14F-6CBABB3563ED}" type="presParOf" srcId="{B9C798F4-51FC-4CA0-929C-3D65F06D8713}" destId="{C75C8F7E-5189-4316-A582-51E6F7424FBF}" srcOrd="1" destOrd="0" presId="urn:microsoft.com/office/officeart/2005/8/layout/vList5"/>
    <dgm:cxn modelId="{C2C4EAFB-757C-4D27-A30F-8846A7014B33}" type="presParOf" srcId="{D0501FAE-629C-4155-A5CC-B95779470303}" destId="{A6FEC1E4-6EFC-439C-9C9E-6ADB4F75F7BB}" srcOrd="3" destOrd="0" presId="urn:microsoft.com/office/officeart/2005/8/layout/vList5"/>
    <dgm:cxn modelId="{47345988-550F-4A36-9B6F-0DB0497D6003}" type="presParOf" srcId="{D0501FAE-629C-4155-A5CC-B95779470303}" destId="{6161582A-AD7D-4189-976B-750508A66E3F}" srcOrd="4" destOrd="0" presId="urn:microsoft.com/office/officeart/2005/8/layout/vList5"/>
    <dgm:cxn modelId="{B2BFBAF2-A2A2-48D6-BDC9-DA307586647A}" type="presParOf" srcId="{6161582A-AD7D-4189-976B-750508A66E3F}" destId="{6DB7D2CF-7E8D-4709-A0BA-D899536E324B}" srcOrd="0" destOrd="0" presId="urn:microsoft.com/office/officeart/2005/8/layout/vList5"/>
    <dgm:cxn modelId="{30D407F2-1471-4F42-8202-E006F60C17EE}" type="presParOf" srcId="{6161582A-AD7D-4189-976B-750508A66E3F}" destId="{DF20F5BF-E3E1-486A-A2E8-C3E726C9014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171224-8C5B-42B6-93DF-9B28E16A9272}">
      <dsp:nvSpPr>
        <dsp:cNvPr id="0" name=""/>
        <dsp:cNvSpPr/>
      </dsp:nvSpPr>
      <dsp:spPr>
        <a:xfrm rot="5400000">
          <a:off x="4394553" y="-1606210"/>
          <a:ext cx="1179302" cy="469101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it-IT" sz="1600" kern="1200" dirty="0" smtClean="0"/>
            <a:t>Linee guida per la prova finale</a:t>
          </a:r>
          <a:endParaRPr lang="it-IT" sz="1600" kern="1200" dirty="0"/>
        </a:p>
        <a:p>
          <a:pPr marL="171450" lvl="1" indent="-171450" algn="l" defTabSz="711200">
            <a:lnSpc>
              <a:spcPct val="90000"/>
            </a:lnSpc>
            <a:spcBef>
              <a:spcPct val="0"/>
            </a:spcBef>
            <a:spcAft>
              <a:spcPct val="15000"/>
            </a:spcAft>
            <a:buChar char="••"/>
          </a:pPr>
          <a:r>
            <a:rPr lang="it-IT" sz="1600" kern="1200" smtClean="0"/>
            <a:t>Guida ai riferimenti bibliografici</a:t>
          </a:r>
          <a:endParaRPr lang="it-IT" sz="1600" kern="1200" dirty="0" smtClean="0"/>
        </a:p>
        <a:p>
          <a:pPr marL="171450" lvl="1" indent="-171450" algn="l" defTabSz="711200">
            <a:lnSpc>
              <a:spcPct val="90000"/>
            </a:lnSpc>
            <a:spcBef>
              <a:spcPct val="0"/>
            </a:spcBef>
            <a:spcAft>
              <a:spcPct val="15000"/>
            </a:spcAft>
            <a:buChar char="••"/>
          </a:pPr>
          <a:r>
            <a:rPr lang="it-IT" sz="1600" kern="1200" dirty="0" smtClean="0"/>
            <a:t>Presentazione:  </a:t>
          </a:r>
          <a:r>
            <a:rPr lang="it-IT" sz="1600" i="1" kern="1200" dirty="0" smtClean="0"/>
            <a:t>La prova finale, linee guida</a:t>
          </a:r>
        </a:p>
        <a:p>
          <a:pPr marL="171450" lvl="1" indent="-171450" algn="l" defTabSz="711200">
            <a:lnSpc>
              <a:spcPct val="90000"/>
            </a:lnSpc>
            <a:spcBef>
              <a:spcPct val="0"/>
            </a:spcBef>
            <a:spcAft>
              <a:spcPct val="15000"/>
            </a:spcAft>
            <a:buChar char="••"/>
          </a:pPr>
          <a:r>
            <a:rPr lang="it-IT" sz="1600" kern="1200" dirty="0" smtClean="0"/>
            <a:t>+Vademecum per la prova finale TEM</a:t>
          </a:r>
          <a:endParaRPr lang="it-IT" sz="1600" kern="1200" dirty="0"/>
        </a:p>
      </dsp:txBody>
      <dsp:txXfrm rot="-5400000">
        <a:off x="2638697" y="207215"/>
        <a:ext cx="4633447" cy="1064164"/>
      </dsp:txXfrm>
    </dsp:sp>
    <dsp:sp modelId="{807CAEC3-FC68-4AC7-9BC6-73350BA37EB8}">
      <dsp:nvSpPr>
        <dsp:cNvPr id="0" name=""/>
        <dsp:cNvSpPr/>
      </dsp:nvSpPr>
      <dsp:spPr>
        <a:xfrm>
          <a:off x="0" y="2233"/>
          <a:ext cx="2638696" cy="147412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it-IT" sz="1400" kern="1200" dirty="0" smtClean="0"/>
            <a:t>TREC - TEM</a:t>
          </a:r>
          <a:endParaRPr lang="it-IT" sz="1400" kern="1200" dirty="0"/>
        </a:p>
      </dsp:txBody>
      <dsp:txXfrm>
        <a:off x="71961" y="74194"/>
        <a:ext cx="2494774" cy="1330206"/>
      </dsp:txXfrm>
    </dsp:sp>
    <dsp:sp modelId="{C75C8F7E-5189-4316-A582-51E6F7424FBF}">
      <dsp:nvSpPr>
        <dsp:cNvPr id="0" name=""/>
        <dsp:cNvSpPr/>
      </dsp:nvSpPr>
      <dsp:spPr>
        <a:xfrm rot="5400000">
          <a:off x="4394553" y="-58375"/>
          <a:ext cx="1179302" cy="469101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it-IT" sz="1600" kern="1200" dirty="0" smtClean="0"/>
            <a:t>Informazioni relative a Sessioni di laurea (scadenze amministrative, piano di studi, consegna </a:t>
          </a:r>
          <a:r>
            <a:rPr lang="it-IT" sz="1600" kern="1200" dirty="0" err="1" smtClean="0"/>
            <a:t>tesi,modelli</a:t>
          </a:r>
          <a:r>
            <a:rPr lang="it-IT" sz="1600" kern="1200" dirty="0" smtClean="0"/>
            <a:t> frontespizi, etc.)</a:t>
          </a:r>
          <a:endParaRPr lang="it-IT" sz="1600" kern="1200" dirty="0"/>
        </a:p>
      </dsp:txBody>
      <dsp:txXfrm rot="-5400000">
        <a:off x="2638697" y="1755050"/>
        <a:ext cx="4633447" cy="1064164"/>
      </dsp:txXfrm>
    </dsp:sp>
    <dsp:sp modelId="{E328232B-9CE0-424E-BC59-BB2E92545391}">
      <dsp:nvSpPr>
        <dsp:cNvPr id="0" name=""/>
        <dsp:cNvSpPr/>
      </dsp:nvSpPr>
      <dsp:spPr>
        <a:xfrm>
          <a:off x="0" y="1550068"/>
          <a:ext cx="2638696" cy="147412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it-IT" sz="1400" kern="1200" dirty="0" smtClean="0"/>
            <a:t>ETR/ECI D.M 509</a:t>
          </a:r>
        </a:p>
        <a:p>
          <a:pPr lvl="0" algn="ctr" defTabSz="622300">
            <a:lnSpc>
              <a:spcPct val="90000"/>
            </a:lnSpc>
            <a:spcBef>
              <a:spcPct val="0"/>
            </a:spcBef>
            <a:spcAft>
              <a:spcPct val="35000"/>
            </a:spcAft>
          </a:pPr>
          <a:r>
            <a:rPr lang="it-IT" sz="1400" kern="1200" dirty="0" smtClean="0"/>
            <a:t>CLEA/CLEC</a:t>
          </a:r>
        </a:p>
        <a:p>
          <a:pPr lvl="0" algn="ctr" defTabSz="622300">
            <a:lnSpc>
              <a:spcPct val="90000"/>
            </a:lnSpc>
            <a:spcBef>
              <a:spcPct val="0"/>
            </a:spcBef>
            <a:spcAft>
              <a:spcPct val="35000"/>
            </a:spcAft>
          </a:pPr>
          <a:r>
            <a:rPr lang="it-IT" sz="1400" kern="1200" dirty="0" smtClean="0"/>
            <a:t>ESP</a:t>
          </a:r>
        </a:p>
        <a:p>
          <a:pPr lvl="0" algn="ctr" defTabSz="622300">
            <a:lnSpc>
              <a:spcPct val="90000"/>
            </a:lnSpc>
            <a:spcBef>
              <a:spcPct val="0"/>
            </a:spcBef>
            <a:spcAft>
              <a:spcPct val="35000"/>
            </a:spcAft>
          </a:pPr>
          <a:r>
            <a:rPr lang="it-IT" sz="1400" kern="1200" dirty="0" smtClean="0"/>
            <a:t>CLEDA CLED CLBF</a:t>
          </a:r>
        </a:p>
        <a:p>
          <a:pPr lvl="0" algn="ctr" defTabSz="622300">
            <a:lnSpc>
              <a:spcPct val="90000"/>
            </a:lnSpc>
            <a:spcBef>
              <a:spcPct val="0"/>
            </a:spcBef>
            <a:spcAft>
              <a:spcPct val="35000"/>
            </a:spcAft>
          </a:pPr>
          <a:r>
            <a:rPr lang="it-IT" sz="1400" kern="1200" dirty="0" smtClean="0"/>
            <a:t>CLQ</a:t>
          </a:r>
          <a:endParaRPr lang="it-IT" sz="1400" kern="1200" dirty="0"/>
        </a:p>
      </dsp:txBody>
      <dsp:txXfrm>
        <a:off x="71961" y="1622029"/>
        <a:ext cx="2494774" cy="1330206"/>
      </dsp:txXfrm>
    </dsp:sp>
    <dsp:sp modelId="{DF20F5BF-E3E1-486A-A2E8-C3E726C90143}">
      <dsp:nvSpPr>
        <dsp:cNvPr id="0" name=""/>
        <dsp:cNvSpPr/>
      </dsp:nvSpPr>
      <dsp:spPr>
        <a:xfrm rot="5400000">
          <a:off x="4394553" y="1489459"/>
          <a:ext cx="1179302" cy="469101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it-IT" sz="1600" kern="1200" dirty="0" smtClean="0"/>
            <a:t>Regolamento votazione finale e tesi di laurea</a:t>
          </a:r>
        </a:p>
        <a:p>
          <a:pPr marL="171450" lvl="1" indent="-171450" algn="l" defTabSz="711200">
            <a:lnSpc>
              <a:spcPct val="90000"/>
            </a:lnSpc>
            <a:spcBef>
              <a:spcPct val="0"/>
            </a:spcBef>
            <a:spcAft>
              <a:spcPct val="15000"/>
            </a:spcAft>
            <a:buChar char="••"/>
          </a:pPr>
          <a:r>
            <a:rPr lang="it-IT" sz="1600" kern="1200" smtClean="0"/>
            <a:t>Informazioni relative a Sessioni di laurea (scadenze amministrative, piano di studi, consegna tesi,modelli frontespizi, etc.)</a:t>
          </a:r>
          <a:endParaRPr lang="it-IT" sz="1600" kern="1200" dirty="0" smtClean="0"/>
        </a:p>
      </dsp:txBody>
      <dsp:txXfrm rot="-5400000">
        <a:off x="2638697" y="3302885"/>
        <a:ext cx="4633447" cy="1064164"/>
      </dsp:txXfrm>
    </dsp:sp>
    <dsp:sp modelId="{6DB7D2CF-7E8D-4709-A0BA-D899536E324B}">
      <dsp:nvSpPr>
        <dsp:cNvPr id="0" name=""/>
        <dsp:cNvSpPr/>
      </dsp:nvSpPr>
      <dsp:spPr>
        <a:xfrm>
          <a:off x="0" y="3097903"/>
          <a:ext cx="2638696" cy="147412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it-IT" sz="1400" kern="1200" dirty="0" smtClean="0"/>
            <a:t>BA-MEDA</a:t>
          </a:r>
        </a:p>
        <a:p>
          <a:pPr lvl="0" algn="ctr" defTabSz="622300">
            <a:lnSpc>
              <a:spcPct val="90000"/>
            </a:lnSpc>
            <a:spcBef>
              <a:spcPct val="0"/>
            </a:spcBef>
            <a:spcAft>
              <a:spcPct val="35000"/>
            </a:spcAft>
          </a:pPr>
          <a:r>
            <a:rPr lang="it-IT" sz="1400" kern="1200" dirty="0" smtClean="0"/>
            <a:t>MED</a:t>
          </a:r>
        </a:p>
        <a:p>
          <a:pPr lvl="0" algn="ctr" defTabSz="622300">
            <a:lnSpc>
              <a:spcPct val="90000"/>
            </a:lnSpc>
            <a:spcBef>
              <a:spcPct val="0"/>
            </a:spcBef>
            <a:spcAft>
              <a:spcPct val="35000"/>
            </a:spcAft>
          </a:pPr>
          <a:r>
            <a:rPr lang="it-IT" sz="1400" kern="1200" dirty="0" smtClean="0"/>
            <a:t>MEF</a:t>
          </a:r>
        </a:p>
        <a:p>
          <a:pPr lvl="0" algn="ctr" defTabSz="622300">
            <a:lnSpc>
              <a:spcPct val="90000"/>
            </a:lnSpc>
            <a:spcBef>
              <a:spcPct val="0"/>
            </a:spcBef>
            <a:spcAft>
              <a:spcPct val="35000"/>
            </a:spcAft>
          </a:pPr>
          <a:r>
            <a:rPr lang="it-IT" sz="1400" kern="1200" dirty="0" smtClean="0"/>
            <a:t>MEI</a:t>
          </a:r>
          <a:endParaRPr lang="it-IT" sz="1400" kern="1200" dirty="0"/>
        </a:p>
      </dsp:txBody>
      <dsp:txXfrm>
        <a:off x="71961" y="3169864"/>
        <a:ext cx="2494774" cy="133020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2" name="PlaceHolder 1"/>
          <p:cNvSpPr>
            <a:spLocks noGrp="1"/>
          </p:cNvSpPr>
          <p:nvPr>
            <p:ph type="body"/>
          </p:nvPr>
        </p:nvSpPr>
        <p:spPr>
          <a:xfrm>
            <a:off x="756000" y="5078520"/>
            <a:ext cx="6047640" cy="4811040"/>
          </a:xfrm>
          <a:prstGeom prst="rect">
            <a:avLst/>
          </a:prstGeom>
        </p:spPr>
        <p:txBody>
          <a:bodyPr wrap="none" lIns="0" tIns="0" rIns="0" bIns="0"/>
          <a:lstStyle/>
          <a:p>
            <a:r>
              <a:rPr lang="it-IT"/>
              <a:t>Fate clic per modificare il formato delle note</a:t>
            </a:r>
            <a:endParaRPr/>
          </a:p>
        </p:txBody>
      </p:sp>
      <p:sp>
        <p:nvSpPr>
          <p:cNvPr id="283" name="PlaceHolder 2"/>
          <p:cNvSpPr>
            <a:spLocks noGrp="1"/>
          </p:cNvSpPr>
          <p:nvPr>
            <p:ph type="hdr"/>
          </p:nvPr>
        </p:nvSpPr>
        <p:spPr>
          <a:xfrm>
            <a:off x="0" y="0"/>
            <a:ext cx="3280680" cy="534240"/>
          </a:xfrm>
          <a:prstGeom prst="rect">
            <a:avLst/>
          </a:prstGeom>
        </p:spPr>
        <p:txBody>
          <a:bodyPr wrap="none" lIns="0" tIns="0" rIns="0" bIns="0"/>
          <a:lstStyle/>
          <a:p>
            <a:r>
              <a:rPr lang="it-IT"/>
              <a:t>&lt;intestazione&gt;</a:t>
            </a:r>
            <a:endParaRPr/>
          </a:p>
        </p:txBody>
      </p:sp>
      <p:sp>
        <p:nvSpPr>
          <p:cNvPr id="284" name="PlaceHolder 3"/>
          <p:cNvSpPr>
            <a:spLocks noGrp="1"/>
          </p:cNvSpPr>
          <p:nvPr>
            <p:ph type="dt"/>
          </p:nvPr>
        </p:nvSpPr>
        <p:spPr>
          <a:xfrm>
            <a:off x="4278960" y="0"/>
            <a:ext cx="3280680" cy="534240"/>
          </a:xfrm>
          <a:prstGeom prst="rect">
            <a:avLst/>
          </a:prstGeom>
        </p:spPr>
        <p:txBody>
          <a:bodyPr wrap="none" lIns="0" tIns="0" rIns="0" bIns="0"/>
          <a:lstStyle/>
          <a:p>
            <a:pPr algn="r"/>
            <a:r>
              <a:rPr lang="it-IT"/>
              <a:t>&lt;data/ora&gt;</a:t>
            </a:r>
            <a:endParaRPr/>
          </a:p>
        </p:txBody>
      </p:sp>
      <p:sp>
        <p:nvSpPr>
          <p:cNvPr id="285" name="PlaceHolder 4"/>
          <p:cNvSpPr>
            <a:spLocks noGrp="1"/>
          </p:cNvSpPr>
          <p:nvPr>
            <p:ph type="ftr"/>
          </p:nvPr>
        </p:nvSpPr>
        <p:spPr>
          <a:xfrm>
            <a:off x="0" y="10157400"/>
            <a:ext cx="3280680" cy="534240"/>
          </a:xfrm>
          <a:prstGeom prst="rect">
            <a:avLst/>
          </a:prstGeom>
        </p:spPr>
        <p:txBody>
          <a:bodyPr wrap="none" lIns="0" tIns="0" rIns="0" bIns="0" anchor="b"/>
          <a:lstStyle/>
          <a:p>
            <a:r>
              <a:rPr lang="it-IT"/>
              <a:t>&lt;piè di pagina&gt;</a:t>
            </a:r>
            <a:endParaRPr/>
          </a:p>
        </p:txBody>
      </p:sp>
      <p:sp>
        <p:nvSpPr>
          <p:cNvPr id="286" name="PlaceHolder 5"/>
          <p:cNvSpPr>
            <a:spLocks noGrp="1"/>
          </p:cNvSpPr>
          <p:nvPr>
            <p:ph type="sldNum"/>
          </p:nvPr>
        </p:nvSpPr>
        <p:spPr>
          <a:xfrm>
            <a:off x="4278960" y="10157400"/>
            <a:ext cx="3280680" cy="534240"/>
          </a:xfrm>
          <a:prstGeom prst="rect">
            <a:avLst/>
          </a:prstGeom>
        </p:spPr>
        <p:txBody>
          <a:bodyPr wrap="none" lIns="0" tIns="0" rIns="0" bIns="0" anchor="b"/>
          <a:lstStyle/>
          <a:p>
            <a:pPr algn="r"/>
            <a:fld id="{DFC94868-6D20-4BF2-B148-4F80DDA60DE3}" type="slidenum">
              <a:rPr lang="it-IT"/>
              <a:t>‹N›</a:t>
            </a:fld>
            <a:endParaRPr/>
          </a:p>
        </p:txBody>
      </p:sp>
    </p:spTree>
    <p:extLst>
      <p:ext uri="{BB962C8B-B14F-4D97-AF65-F5344CB8AC3E}">
        <p14:creationId xmlns:p14="http://schemas.microsoft.com/office/powerpoint/2010/main" val="3605665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books.google.it/books?id=LUTh-563zzUC&amp;pg=PA22&amp;lpg=PA22&amp;dq=termini+tecnici+scienze+politiche&amp;source=bl&amp;ots=rIg7NjyIvP&amp;sig=kcT5YQ0GAI95U2m9xa8fjEsA9Js&amp;hl=it&amp;sa=X&amp;ei=9WmsUb2SGcPTPOiCgZAN&amp;ved=0CEIQ6AEwAzgK#v=onepage&amp;q=termini%20tecnici%20scienze%20politiche&amp;f=false"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tesi.cab.unipd.it/42487/1/Chiara_Stoppa.pdf"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 name="TextShape 1"/>
          <p:cNvSpPr txBox="1"/>
          <p:nvPr/>
        </p:nvSpPr>
        <p:spPr>
          <a:xfrm>
            <a:off x="3884760" y="8685360"/>
            <a:ext cx="2971440" cy="456840"/>
          </a:xfrm>
          <a:prstGeom prst="rect">
            <a:avLst/>
          </a:prstGeom>
        </p:spPr>
        <p:txBody>
          <a:bodyPr anchor="b"/>
          <a:lstStyle/>
          <a:p>
            <a:pPr>
              <a:lnSpc>
                <a:spcPct val="100000"/>
              </a:lnSpc>
            </a:pPr>
            <a:fld id="{4842C59F-341A-41B5-BC19-1D25C0B41BD0}" type="slidenum">
              <a:rPr lang="it-IT" sz="1200">
                <a:solidFill>
                  <a:srgbClr val="000000"/>
                </a:solidFill>
                <a:latin typeface="Arial"/>
              </a:rPr>
              <a:t>1</a:t>
            </a:fld>
            <a:endParaRPr/>
          </a:p>
        </p:txBody>
      </p:sp>
      <p:sp>
        <p:nvSpPr>
          <p:cNvPr id="751" name="PlaceHolder 2"/>
          <p:cNvSpPr>
            <a:spLocks noGrp="1"/>
          </p:cNvSpPr>
          <p:nvPr>
            <p:ph type="body"/>
          </p:nvPr>
        </p:nvSpPr>
        <p:spPr>
          <a:xfrm>
            <a:off x="755640" y="5078520"/>
            <a:ext cx="6048000" cy="4811400"/>
          </a:xfrm>
          <a:prstGeom prst="rect">
            <a:avLst/>
          </a:prstGeom>
        </p:spPr>
        <p:txBody>
          <a:bodyPr wrap="none" anchor="ctr"/>
          <a:lstStyle/>
          <a:p>
            <a:endParaRPr/>
          </a:p>
        </p:txBody>
      </p:sp>
    </p:spTree>
    <p:extLst>
      <p:ext uri="{BB962C8B-B14F-4D97-AF65-F5344CB8AC3E}">
        <p14:creationId xmlns:p14="http://schemas.microsoft.com/office/powerpoint/2010/main" val="2529862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PlaceHolder 1"/>
          <p:cNvSpPr>
            <a:spLocks noGrp="1"/>
          </p:cNvSpPr>
          <p:nvPr>
            <p:ph type="body"/>
          </p:nvPr>
        </p:nvSpPr>
        <p:spPr>
          <a:xfrm>
            <a:off x="685800" y="4343400"/>
            <a:ext cx="5486040" cy="4114440"/>
          </a:xfrm>
          <a:prstGeom prst="rect">
            <a:avLst/>
          </a:prstGeom>
        </p:spPr>
        <p:txBody>
          <a:bodyPr/>
          <a:lstStyle/>
          <a:p>
            <a:r>
              <a:rPr lang="it-IT"/>
              <a:t>Personalizzare a seconda di laureandi</a:t>
            </a:r>
            <a:endParaRPr/>
          </a:p>
          <a:p>
            <a:endParaRPr/>
          </a:p>
        </p:txBody>
      </p:sp>
      <p:sp>
        <p:nvSpPr>
          <p:cNvPr id="775" name="TextShape 2"/>
          <p:cNvSpPr txBox="1"/>
          <p:nvPr/>
        </p:nvSpPr>
        <p:spPr>
          <a:xfrm>
            <a:off x="3884760" y="8685360"/>
            <a:ext cx="2971440" cy="456840"/>
          </a:xfrm>
          <a:prstGeom prst="rect">
            <a:avLst/>
          </a:prstGeom>
        </p:spPr>
        <p:txBody>
          <a:bodyPr anchor="b"/>
          <a:lstStyle/>
          <a:p>
            <a:fld id="{4D41465A-1832-41C1-AC8A-8AA7A303E6FE}" type="slidenum">
              <a:rPr lang="it-IT" sz="1200">
                <a:solidFill>
                  <a:srgbClr val="000000"/>
                </a:solidFill>
              </a:rPr>
              <a:pPr/>
              <a:t>10</a:t>
            </a:fld>
            <a:endParaRPr>
              <a:solidFill>
                <a:prstClr val="black"/>
              </a:solidFill>
            </a:endParaRPr>
          </a:p>
        </p:txBody>
      </p:sp>
    </p:spTree>
    <p:extLst>
      <p:ext uri="{BB962C8B-B14F-4D97-AF65-F5344CB8AC3E}">
        <p14:creationId xmlns:p14="http://schemas.microsoft.com/office/powerpoint/2010/main" val="267167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PlaceHolder 1"/>
          <p:cNvSpPr>
            <a:spLocks noGrp="1"/>
          </p:cNvSpPr>
          <p:nvPr>
            <p:ph type="body"/>
          </p:nvPr>
        </p:nvSpPr>
        <p:spPr>
          <a:xfrm>
            <a:off x="685800" y="4343400"/>
            <a:ext cx="5486040" cy="4114440"/>
          </a:xfrm>
          <a:prstGeom prst="rect">
            <a:avLst/>
          </a:prstGeom>
        </p:spPr>
        <p:txBody>
          <a:bodyPr/>
          <a:lstStyle/>
          <a:p>
            <a:r>
              <a:rPr lang="it-IT"/>
              <a:t>Personalizzare a seconda di laureandi</a:t>
            </a:r>
            <a:endParaRPr/>
          </a:p>
          <a:p>
            <a:endParaRPr/>
          </a:p>
        </p:txBody>
      </p:sp>
      <p:sp>
        <p:nvSpPr>
          <p:cNvPr id="775" name="TextShape 2"/>
          <p:cNvSpPr txBox="1"/>
          <p:nvPr/>
        </p:nvSpPr>
        <p:spPr>
          <a:xfrm>
            <a:off x="3884760" y="8685360"/>
            <a:ext cx="2971440" cy="456840"/>
          </a:xfrm>
          <a:prstGeom prst="rect">
            <a:avLst/>
          </a:prstGeom>
        </p:spPr>
        <p:txBody>
          <a:bodyPr anchor="b"/>
          <a:lstStyle/>
          <a:p>
            <a:fld id="{4D41465A-1832-41C1-AC8A-8AA7A303E6FE}" type="slidenum">
              <a:rPr lang="it-IT" sz="1200">
                <a:solidFill>
                  <a:srgbClr val="000000"/>
                </a:solidFill>
              </a:rPr>
              <a:pPr/>
              <a:t>11</a:t>
            </a:fld>
            <a:endParaRPr>
              <a:solidFill>
                <a:prstClr val="black"/>
              </a:solidFill>
            </a:endParaRPr>
          </a:p>
        </p:txBody>
      </p:sp>
    </p:spTree>
    <p:extLst>
      <p:ext uri="{BB962C8B-B14F-4D97-AF65-F5344CB8AC3E}">
        <p14:creationId xmlns:p14="http://schemas.microsoft.com/office/powerpoint/2010/main" val="815239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PlaceHolder 1"/>
          <p:cNvSpPr>
            <a:spLocks noGrp="1"/>
          </p:cNvSpPr>
          <p:nvPr>
            <p:ph type="body"/>
          </p:nvPr>
        </p:nvSpPr>
        <p:spPr>
          <a:xfrm>
            <a:off x="685800" y="4343400"/>
            <a:ext cx="5486040" cy="4114440"/>
          </a:xfrm>
          <a:prstGeom prst="rect">
            <a:avLst/>
          </a:prstGeom>
        </p:spPr>
        <p:txBody>
          <a:bodyPr/>
          <a:lstStyle/>
          <a:p>
            <a:r>
              <a:rPr lang="it-IT"/>
              <a:t>Personalizzare a seconda di laureandi</a:t>
            </a:r>
            <a:endParaRPr/>
          </a:p>
          <a:p>
            <a:endParaRPr/>
          </a:p>
        </p:txBody>
      </p:sp>
      <p:sp>
        <p:nvSpPr>
          <p:cNvPr id="775" name="TextShape 2"/>
          <p:cNvSpPr txBox="1"/>
          <p:nvPr/>
        </p:nvSpPr>
        <p:spPr>
          <a:xfrm>
            <a:off x="3884760" y="8685360"/>
            <a:ext cx="2971440" cy="456840"/>
          </a:xfrm>
          <a:prstGeom prst="rect">
            <a:avLst/>
          </a:prstGeom>
        </p:spPr>
        <p:txBody>
          <a:bodyPr anchor="b"/>
          <a:lstStyle/>
          <a:p>
            <a:fld id="{4D41465A-1832-41C1-AC8A-8AA7A303E6FE}" type="slidenum">
              <a:rPr lang="it-IT" sz="1200">
                <a:solidFill>
                  <a:srgbClr val="000000"/>
                </a:solidFill>
              </a:rPr>
              <a:pPr/>
              <a:t>12</a:t>
            </a:fld>
            <a:endParaRPr>
              <a:solidFill>
                <a:prstClr val="black"/>
              </a:solidFill>
            </a:endParaRPr>
          </a:p>
        </p:txBody>
      </p:sp>
    </p:spTree>
    <p:extLst>
      <p:ext uri="{BB962C8B-B14F-4D97-AF65-F5344CB8AC3E}">
        <p14:creationId xmlns:p14="http://schemas.microsoft.com/office/powerpoint/2010/main" val="815580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PlaceHolder 1"/>
          <p:cNvSpPr>
            <a:spLocks noGrp="1"/>
          </p:cNvSpPr>
          <p:nvPr>
            <p:ph type="body"/>
          </p:nvPr>
        </p:nvSpPr>
        <p:spPr>
          <a:xfrm>
            <a:off x="685800" y="4343400"/>
            <a:ext cx="5486040" cy="4114440"/>
          </a:xfrm>
          <a:prstGeom prst="rect">
            <a:avLst/>
          </a:prstGeom>
        </p:spPr>
        <p:txBody>
          <a:bodyPr/>
          <a:lstStyle/>
          <a:p>
            <a:r>
              <a:rPr lang="it-IT"/>
              <a:t>Personalizzare a seconda di laureandi</a:t>
            </a:r>
            <a:endParaRPr/>
          </a:p>
          <a:p>
            <a:endParaRPr/>
          </a:p>
        </p:txBody>
      </p:sp>
      <p:sp>
        <p:nvSpPr>
          <p:cNvPr id="775" name="TextShape 2"/>
          <p:cNvSpPr txBox="1"/>
          <p:nvPr/>
        </p:nvSpPr>
        <p:spPr>
          <a:xfrm>
            <a:off x="3884760" y="8685360"/>
            <a:ext cx="2971440" cy="456840"/>
          </a:xfrm>
          <a:prstGeom prst="rect">
            <a:avLst/>
          </a:prstGeom>
        </p:spPr>
        <p:txBody>
          <a:bodyPr anchor="b"/>
          <a:lstStyle/>
          <a:p>
            <a:fld id="{4D41465A-1832-41C1-AC8A-8AA7A303E6FE}" type="slidenum">
              <a:rPr lang="it-IT" sz="1200">
                <a:solidFill>
                  <a:srgbClr val="000000"/>
                </a:solidFill>
              </a:rPr>
              <a:pPr/>
              <a:t>13</a:t>
            </a:fld>
            <a:endParaRPr>
              <a:solidFill>
                <a:prstClr val="black"/>
              </a:solidFill>
            </a:endParaRPr>
          </a:p>
        </p:txBody>
      </p:sp>
    </p:spTree>
    <p:extLst>
      <p:ext uri="{BB962C8B-B14F-4D97-AF65-F5344CB8AC3E}">
        <p14:creationId xmlns:p14="http://schemas.microsoft.com/office/powerpoint/2010/main" val="2314587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PlaceHolder 1"/>
          <p:cNvSpPr>
            <a:spLocks noGrp="1"/>
          </p:cNvSpPr>
          <p:nvPr>
            <p:ph type="body"/>
          </p:nvPr>
        </p:nvSpPr>
        <p:spPr>
          <a:xfrm>
            <a:off x="685800" y="4343400"/>
            <a:ext cx="5486040" cy="4114440"/>
          </a:xfrm>
          <a:prstGeom prst="rect">
            <a:avLst/>
          </a:prstGeom>
        </p:spPr>
        <p:txBody>
          <a:bodyPr/>
          <a:lstStyle/>
          <a:p>
            <a:endParaRPr/>
          </a:p>
        </p:txBody>
      </p:sp>
      <p:sp>
        <p:nvSpPr>
          <p:cNvPr id="779" name="TextShape 2"/>
          <p:cNvSpPr txBox="1"/>
          <p:nvPr/>
        </p:nvSpPr>
        <p:spPr>
          <a:xfrm>
            <a:off x="3884760" y="8685360"/>
            <a:ext cx="2971440" cy="456840"/>
          </a:xfrm>
          <a:prstGeom prst="rect">
            <a:avLst/>
          </a:prstGeom>
        </p:spPr>
        <p:txBody>
          <a:bodyPr anchor="b"/>
          <a:lstStyle/>
          <a:p>
            <a:pPr>
              <a:lnSpc>
                <a:spcPct val="100000"/>
              </a:lnSpc>
            </a:pPr>
            <a:fld id="{BF23F6EA-FA26-4853-BDF4-2A0A8D99841B}" type="slidenum">
              <a:rPr lang="it-IT" sz="1200">
                <a:solidFill>
                  <a:srgbClr val="000000"/>
                </a:solidFill>
                <a:latin typeface="Arial"/>
              </a:rPr>
              <a:t>14</a:t>
            </a:fld>
            <a:endParaRPr/>
          </a:p>
        </p:txBody>
      </p:sp>
    </p:spTree>
    <p:extLst>
      <p:ext uri="{BB962C8B-B14F-4D97-AF65-F5344CB8AC3E}">
        <p14:creationId xmlns:p14="http://schemas.microsoft.com/office/powerpoint/2010/main" val="1644663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PlaceHolder 1"/>
          <p:cNvSpPr>
            <a:spLocks noGrp="1"/>
          </p:cNvSpPr>
          <p:nvPr>
            <p:ph type="body"/>
          </p:nvPr>
        </p:nvSpPr>
        <p:spPr>
          <a:xfrm>
            <a:off x="685800" y="4343400"/>
            <a:ext cx="5486040" cy="4114440"/>
          </a:xfrm>
          <a:prstGeom prst="rect">
            <a:avLst/>
          </a:prstGeom>
        </p:spPr>
        <p:txBody>
          <a:bodyPr/>
          <a:lstStyle/>
          <a:p>
            <a:r>
              <a:rPr lang="it-IT"/>
              <a:t>Ciò che occorre dimostrare nelle conclusioni della tesi è come i risultati ottenuti si raccordano ai vostri presupposti teorici ed alle ipotesi che avete fatto. </a:t>
            </a:r>
            <a:endParaRPr/>
          </a:p>
          <a:p>
            <a:r>
              <a:rPr lang="it-IT"/>
              <a:t>Cercate di mettere in luce quanto più è possibile gli aspetti maggiormente </a:t>
            </a:r>
            <a:r>
              <a:rPr lang="it-IT" b="1"/>
              <a:t>originali</a:t>
            </a:r>
            <a:r>
              <a:rPr lang="it-IT"/>
              <a:t> della vostra tesi che fanno del vostro lavoro un contributo degno di interesse per gli addetti al settore.</a:t>
            </a:r>
            <a:endParaRPr/>
          </a:p>
          <a:p>
            <a:r>
              <a:rPr lang="it-IT"/>
              <a:t>Ma state attenti a non peccare di presunzione. Le conclusioni della tesi sono anche il luogo in cui fare eventualmente un’</a:t>
            </a:r>
            <a:r>
              <a:rPr lang="it-IT" b="1"/>
              <a:t>autocritica</a:t>
            </a:r>
            <a:r>
              <a:rPr lang="it-IT"/>
              <a:t> per non aver approfondito adeguatamente alcuni aspetti che non andrebbero tralasciati. </a:t>
            </a:r>
            <a:endParaRPr/>
          </a:p>
          <a:p>
            <a:endParaRPr/>
          </a:p>
        </p:txBody>
      </p:sp>
      <p:sp>
        <p:nvSpPr>
          <p:cNvPr id="781" name="TextShape 2"/>
          <p:cNvSpPr txBox="1"/>
          <p:nvPr/>
        </p:nvSpPr>
        <p:spPr>
          <a:xfrm>
            <a:off x="3884760" y="8685360"/>
            <a:ext cx="2971440" cy="456840"/>
          </a:xfrm>
          <a:prstGeom prst="rect">
            <a:avLst/>
          </a:prstGeom>
        </p:spPr>
        <p:txBody>
          <a:bodyPr anchor="b"/>
          <a:lstStyle/>
          <a:p>
            <a:pPr>
              <a:lnSpc>
                <a:spcPct val="100000"/>
              </a:lnSpc>
            </a:pPr>
            <a:fld id="{D324D51E-3ADB-4082-A336-0401AE481101}" type="slidenum">
              <a:rPr lang="it-IT" sz="1200">
                <a:solidFill>
                  <a:srgbClr val="000000"/>
                </a:solidFill>
                <a:latin typeface="Arial"/>
              </a:rPr>
              <a:t>19</a:t>
            </a:fld>
            <a:endParaRPr/>
          </a:p>
        </p:txBody>
      </p:sp>
    </p:spTree>
    <p:extLst>
      <p:ext uri="{BB962C8B-B14F-4D97-AF65-F5344CB8AC3E}">
        <p14:creationId xmlns:p14="http://schemas.microsoft.com/office/powerpoint/2010/main" val="3111591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 name="PlaceHolder 1"/>
          <p:cNvSpPr>
            <a:spLocks noGrp="1"/>
          </p:cNvSpPr>
          <p:nvPr>
            <p:ph type="body"/>
          </p:nvPr>
        </p:nvSpPr>
        <p:spPr>
          <a:xfrm>
            <a:off x="685800" y="4343400"/>
            <a:ext cx="5486040" cy="4114440"/>
          </a:xfrm>
          <a:prstGeom prst="rect">
            <a:avLst/>
          </a:prstGeom>
        </p:spPr>
        <p:txBody>
          <a:bodyPr/>
          <a:lstStyle/>
          <a:p>
            <a:endParaRPr/>
          </a:p>
        </p:txBody>
      </p:sp>
      <p:sp>
        <p:nvSpPr>
          <p:cNvPr id="783" name="TextShape 2"/>
          <p:cNvSpPr txBox="1"/>
          <p:nvPr/>
        </p:nvSpPr>
        <p:spPr>
          <a:xfrm>
            <a:off x="3884760" y="8685360"/>
            <a:ext cx="2971440" cy="456840"/>
          </a:xfrm>
          <a:prstGeom prst="rect">
            <a:avLst/>
          </a:prstGeom>
        </p:spPr>
        <p:txBody>
          <a:bodyPr anchor="b"/>
          <a:lstStyle/>
          <a:p>
            <a:pPr>
              <a:lnSpc>
                <a:spcPct val="100000"/>
              </a:lnSpc>
            </a:pPr>
            <a:fld id="{F763FEA0-39E5-4D65-A480-F1C174B5C250}" type="slidenum">
              <a:rPr lang="it-IT" sz="1200">
                <a:solidFill>
                  <a:srgbClr val="000000"/>
                </a:solidFill>
                <a:latin typeface="Arial"/>
              </a:rPr>
              <a:t>22</a:t>
            </a:fld>
            <a:endParaRPr/>
          </a:p>
        </p:txBody>
      </p:sp>
    </p:spTree>
    <p:extLst>
      <p:ext uri="{BB962C8B-B14F-4D97-AF65-F5344CB8AC3E}">
        <p14:creationId xmlns:p14="http://schemas.microsoft.com/office/powerpoint/2010/main" val="3212362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PlaceHolder 1"/>
          <p:cNvSpPr>
            <a:spLocks noGrp="1"/>
          </p:cNvSpPr>
          <p:nvPr>
            <p:ph type="body"/>
          </p:nvPr>
        </p:nvSpPr>
        <p:spPr>
          <a:xfrm>
            <a:off x="679680" y="4716000"/>
            <a:ext cx="5437800" cy="4467240"/>
          </a:xfrm>
          <a:prstGeom prst="rect">
            <a:avLst/>
          </a:prstGeom>
        </p:spPr>
        <p:txBody>
          <a:bodyPr lIns="95400" tIns="47880" rIns="95400" bIns="47880"/>
          <a:lstStyle/>
          <a:p>
            <a:r>
              <a:rPr lang="it-IT"/>
              <a:t>C</a:t>
            </a:r>
            <a:endParaRPr/>
          </a:p>
          <a:p>
            <a:endParaRPr/>
          </a:p>
        </p:txBody>
      </p:sp>
      <p:sp>
        <p:nvSpPr>
          <p:cNvPr id="779" name="TextShape 2"/>
          <p:cNvSpPr txBox="1"/>
          <p:nvPr/>
        </p:nvSpPr>
        <p:spPr>
          <a:xfrm>
            <a:off x="3850560" y="9430200"/>
            <a:ext cx="2945160" cy="496080"/>
          </a:xfrm>
          <a:prstGeom prst="rect">
            <a:avLst/>
          </a:prstGeom>
        </p:spPr>
        <p:txBody>
          <a:bodyPr lIns="95400" tIns="47880" rIns="95400" bIns="47880" anchor="b"/>
          <a:lstStyle/>
          <a:p>
            <a:pPr>
              <a:lnSpc>
                <a:spcPct val="100000"/>
              </a:lnSpc>
            </a:pPr>
            <a:fld id="{B92A794E-6E78-49CE-B3D9-79D8186B2101}" type="slidenum">
              <a:rPr lang="it-IT" sz="1300">
                <a:solidFill>
                  <a:srgbClr val="000000"/>
                </a:solidFill>
                <a:latin typeface="Arial"/>
                <a:ea typeface="+mn-ea"/>
              </a:rPr>
              <a:t>23</a:t>
            </a:fld>
            <a:endParaRPr/>
          </a:p>
        </p:txBody>
      </p:sp>
    </p:spTree>
    <p:extLst>
      <p:ext uri="{BB962C8B-B14F-4D97-AF65-F5344CB8AC3E}">
        <p14:creationId xmlns:p14="http://schemas.microsoft.com/office/powerpoint/2010/main" val="743218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PlaceHolder 1"/>
          <p:cNvSpPr>
            <a:spLocks noGrp="1"/>
          </p:cNvSpPr>
          <p:nvPr>
            <p:ph type="body"/>
          </p:nvPr>
        </p:nvSpPr>
        <p:spPr>
          <a:xfrm>
            <a:off x="685800" y="4343400"/>
            <a:ext cx="5486040" cy="4114440"/>
          </a:xfrm>
          <a:prstGeom prst="rect">
            <a:avLst/>
          </a:prstGeom>
        </p:spPr>
        <p:txBody>
          <a:bodyPr/>
          <a:lstStyle/>
          <a:p>
            <a:r>
              <a:rPr lang="it-IT"/>
              <a:t>Personalizzare a seconda di laureandi</a:t>
            </a:r>
            <a:endParaRPr/>
          </a:p>
          <a:p>
            <a:endParaRPr/>
          </a:p>
        </p:txBody>
      </p:sp>
      <p:sp>
        <p:nvSpPr>
          <p:cNvPr id="775" name="TextShape 2"/>
          <p:cNvSpPr txBox="1"/>
          <p:nvPr/>
        </p:nvSpPr>
        <p:spPr>
          <a:xfrm>
            <a:off x="3884760" y="8685360"/>
            <a:ext cx="2971440" cy="456840"/>
          </a:xfrm>
          <a:prstGeom prst="rect">
            <a:avLst/>
          </a:prstGeom>
        </p:spPr>
        <p:txBody>
          <a:bodyPr anchor="b"/>
          <a:lstStyle/>
          <a:p>
            <a:fld id="{4D41465A-1832-41C1-AC8A-8AA7A303E6FE}" type="slidenum">
              <a:rPr lang="it-IT" sz="1200">
                <a:solidFill>
                  <a:srgbClr val="000000"/>
                </a:solidFill>
              </a:rPr>
              <a:pPr/>
              <a:t>25</a:t>
            </a:fld>
            <a:endParaRPr>
              <a:solidFill>
                <a:prstClr val="black"/>
              </a:solidFill>
            </a:endParaRPr>
          </a:p>
        </p:txBody>
      </p:sp>
    </p:spTree>
    <p:extLst>
      <p:ext uri="{BB962C8B-B14F-4D97-AF65-F5344CB8AC3E}">
        <p14:creationId xmlns:p14="http://schemas.microsoft.com/office/powerpoint/2010/main" val="977929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 name="PlaceHolder 1"/>
          <p:cNvSpPr>
            <a:spLocks noGrp="1"/>
          </p:cNvSpPr>
          <p:nvPr>
            <p:ph type="body"/>
          </p:nvPr>
        </p:nvSpPr>
        <p:spPr>
          <a:xfrm>
            <a:off x="685800" y="4343400"/>
            <a:ext cx="5486040" cy="4114440"/>
          </a:xfrm>
          <a:prstGeom prst="rect">
            <a:avLst/>
          </a:prstGeom>
        </p:spPr>
        <p:txBody>
          <a:bodyPr/>
          <a:lstStyle/>
          <a:p>
            <a:r>
              <a:rPr lang="it-IT"/>
              <a:t>Inutile fare finta che non adotterete nella fase di stesura la classica tecnica </a:t>
            </a:r>
            <a:endParaRPr/>
          </a:p>
          <a:p>
            <a:r>
              <a:rPr lang="it-IT"/>
              <a:t>basata sul “copia-incolla" dalla letteratura. Fatelo con intelligenza e, soprattutto, </a:t>
            </a:r>
            <a:endParaRPr/>
          </a:p>
          <a:p>
            <a:r>
              <a:rPr lang="it-IT"/>
              <a:t>con spirito critico. Il "copia-incolla" va bene per una prima stesura e per vincere </a:t>
            </a:r>
            <a:endParaRPr/>
          </a:p>
          <a:p>
            <a:r>
              <a:rPr lang="it-IT"/>
              <a:t>il panico da pagina bianca: cominciate dalla lettura di un numero limitato di </a:t>
            </a:r>
            <a:endParaRPr/>
          </a:p>
          <a:p>
            <a:r>
              <a:rPr lang="it-IT"/>
              <a:t>contributi (libri o articoli fondamentali del settore) e copiate le parti che vi </a:t>
            </a:r>
            <a:endParaRPr/>
          </a:p>
          <a:p>
            <a:r>
              <a:rPr lang="it-IT"/>
              <a:t>sembrano più significative perché esprimono in una  forma chiara le idee e i </a:t>
            </a:r>
            <a:endParaRPr/>
          </a:p>
          <a:p>
            <a:r>
              <a:rPr lang="it-IT"/>
              <a:t>concetti che anche voi avete in mente. Per non perdere preziose informazioni </a:t>
            </a:r>
            <a:endParaRPr/>
          </a:p>
          <a:p>
            <a:r>
              <a:rPr lang="it-IT"/>
              <a:t>ricordatevi di mettere sempre quello che copiate fra virgolette e di annotare il </a:t>
            </a:r>
            <a:endParaRPr/>
          </a:p>
          <a:p>
            <a:r>
              <a:rPr lang="it-IT"/>
              <a:t>libro e la pagina da cui state riprendendo il passo (vi servirà per affrontare il </a:t>
            </a:r>
            <a:endParaRPr/>
          </a:p>
          <a:p>
            <a:r>
              <a:rPr lang="it-IT"/>
              <a:t>problema della citazione in maniera corretta).  </a:t>
            </a:r>
            <a:endParaRPr/>
          </a:p>
          <a:p>
            <a:r>
              <a:rPr lang="it-IT"/>
              <a:t>Dopo aver messo in ordine i materiali, rileggete tutto attentamente e cercate di </a:t>
            </a:r>
            <a:endParaRPr/>
          </a:p>
          <a:p>
            <a:r>
              <a:rPr lang="it-IT"/>
              <a:t>riscrivere il testo usando le vostre parole. Nella stesura finale è meglio usare le </a:t>
            </a:r>
            <a:endParaRPr/>
          </a:p>
          <a:p>
            <a:r>
              <a:rPr lang="it-IT"/>
              <a:t>citazioni “tra virgolette” (quelle riportate fedelmente parola per parola) con </a:t>
            </a:r>
            <a:endParaRPr/>
          </a:p>
          <a:p>
            <a:r>
              <a:rPr lang="it-IT"/>
              <a:t>parsimonia e, soprattutto, quando la porzione di testo che volete citare </a:t>
            </a:r>
            <a:endParaRPr/>
          </a:p>
          <a:p>
            <a:r>
              <a:rPr lang="it-IT"/>
              <a:t>costituisce un sunto particolarmente efficace.  Non dimenticate di citare le fonti </a:t>
            </a:r>
            <a:endParaRPr/>
          </a:p>
          <a:p>
            <a:r>
              <a:rPr lang="it-IT"/>
              <a:t>anche per tutto il resto (il discorso verrà ripreso nel paragrafo 4.1.).</a:t>
            </a:r>
            <a:endParaRPr/>
          </a:p>
          <a:p>
            <a:endParaRPr/>
          </a:p>
          <a:p>
            <a:r>
              <a:rPr lang="it-IT"/>
              <a:t>Immagine lettera : </a:t>
            </a:r>
            <a:r>
              <a:rPr lang="it-IT">
                <a:solidFill>
                  <a:srgbClr val="000000"/>
                </a:solidFill>
                <a:latin typeface="Times New Roman"/>
              </a:rPr>
              <a:t>nogaraonline.net</a:t>
            </a:r>
            <a:endParaRPr/>
          </a:p>
        </p:txBody>
      </p:sp>
      <p:sp>
        <p:nvSpPr>
          <p:cNvPr id="789" name="TextShape 2"/>
          <p:cNvSpPr txBox="1"/>
          <p:nvPr/>
        </p:nvSpPr>
        <p:spPr>
          <a:xfrm>
            <a:off x="3884760" y="8685360"/>
            <a:ext cx="2971440" cy="456840"/>
          </a:xfrm>
          <a:prstGeom prst="rect">
            <a:avLst/>
          </a:prstGeom>
        </p:spPr>
        <p:txBody>
          <a:bodyPr anchor="b"/>
          <a:lstStyle/>
          <a:p>
            <a:pPr>
              <a:lnSpc>
                <a:spcPct val="100000"/>
              </a:lnSpc>
            </a:pPr>
            <a:fld id="{55A166D5-2430-4E91-A10E-E62E822C0F2F}" type="slidenum">
              <a:rPr lang="it-IT" sz="1200">
                <a:solidFill>
                  <a:srgbClr val="000000"/>
                </a:solidFill>
                <a:latin typeface="Arial"/>
              </a:rPr>
              <a:t>27</a:t>
            </a:fld>
            <a:endParaRPr/>
          </a:p>
        </p:txBody>
      </p:sp>
    </p:spTree>
    <p:extLst>
      <p:ext uri="{BB962C8B-B14F-4D97-AF65-F5344CB8AC3E}">
        <p14:creationId xmlns:p14="http://schemas.microsoft.com/office/powerpoint/2010/main" val="660304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PlaceHolder 1"/>
          <p:cNvSpPr>
            <a:spLocks noGrp="1"/>
          </p:cNvSpPr>
          <p:nvPr>
            <p:ph type="body"/>
          </p:nvPr>
        </p:nvSpPr>
        <p:spPr>
          <a:xfrm>
            <a:off x="685800" y="4343400"/>
            <a:ext cx="5486040" cy="4114440"/>
          </a:xfrm>
          <a:prstGeom prst="rect">
            <a:avLst/>
          </a:prstGeom>
        </p:spPr>
        <p:txBody>
          <a:bodyPr/>
          <a:lstStyle/>
          <a:p>
            <a:r>
              <a:rPr lang="it-IT"/>
              <a:t>Personalizzare a seconda di laureandi</a:t>
            </a:r>
            <a:endParaRPr/>
          </a:p>
          <a:p>
            <a:endParaRPr/>
          </a:p>
        </p:txBody>
      </p:sp>
      <p:sp>
        <p:nvSpPr>
          <p:cNvPr id="775" name="TextShape 2"/>
          <p:cNvSpPr txBox="1"/>
          <p:nvPr/>
        </p:nvSpPr>
        <p:spPr>
          <a:xfrm>
            <a:off x="3884760" y="8685360"/>
            <a:ext cx="2971440" cy="456840"/>
          </a:xfrm>
          <a:prstGeom prst="rect">
            <a:avLst/>
          </a:prstGeom>
        </p:spPr>
        <p:txBody>
          <a:bodyPr anchor="b"/>
          <a:lstStyle/>
          <a:p>
            <a:pPr>
              <a:lnSpc>
                <a:spcPct val="100000"/>
              </a:lnSpc>
            </a:pPr>
            <a:fld id="{4D41465A-1832-41C1-AC8A-8AA7A303E6FE}" type="slidenum">
              <a:rPr lang="it-IT" sz="1200">
                <a:solidFill>
                  <a:srgbClr val="000000"/>
                </a:solidFill>
                <a:latin typeface="Arial"/>
              </a:rPr>
              <a:t>2</a:t>
            </a:fld>
            <a:endParaRPr/>
          </a:p>
        </p:txBody>
      </p:sp>
    </p:spTree>
    <p:extLst>
      <p:ext uri="{BB962C8B-B14F-4D97-AF65-F5344CB8AC3E}">
        <p14:creationId xmlns:p14="http://schemas.microsoft.com/office/powerpoint/2010/main" val="3658489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 name="TextShape 1"/>
          <p:cNvSpPr txBox="1"/>
          <p:nvPr/>
        </p:nvSpPr>
        <p:spPr>
          <a:xfrm>
            <a:off x="3884760" y="8685360"/>
            <a:ext cx="2971440" cy="456840"/>
          </a:xfrm>
          <a:prstGeom prst="rect">
            <a:avLst/>
          </a:prstGeom>
        </p:spPr>
        <p:txBody>
          <a:bodyPr anchor="b"/>
          <a:lstStyle/>
          <a:p>
            <a:pPr>
              <a:lnSpc>
                <a:spcPct val="100000"/>
              </a:lnSpc>
            </a:pPr>
            <a:fld id="{FE644CA2-B18F-41C5-A31F-3AF4D1E18440}" type="slidenum">
              <a:rPr lang="it-IT" sz="1200">
                <a:solidFill>
                  <a:srgbClr val="000000"/>
                </a:solidFill>
                <a:latin typeface="Arial"/>
              </a:rPr>
              <a:t>28</a:t>
            </a:fld>
            <a:endParaRPr/>
          </a:p>
        </p:txBody>
      </p:sp>
      <p:sp>
        <p:nvSpPr>
          <p:cNvPr id="791" name="PlaceHolder 2"/>
          <p:cNvSpPr>
            <a:spLocks noGrp="1"/>
          </p:cNvSpPr>
          <p:nvPr>
            <p:ph type="body"/>
          </p:nvPr>
        </p:nvSpPr>
        <p:spPr>
          <a:xfrm>
            <a:off x="755640" y="5078520"/>
            <a:ext cx="6048000" cy="4811400"/>
          </a:xfrm>
          <a:prstGeom prst="rect">
            <a:avLst/>
          </a:prstGeom>
        </p:spPr>
        <p:txBody>
          <a:bodyPr wrap="none" anchor="ctr"/>
          <a:lstStyle/>
          <a:p>
            <a:pPr>
              <a:lnSpc>
                <a:spcPct val="80000"/>
              </a:lnSpc>
              <a:buSzPct val="25000"/>
              <a:buFont typeface="Symbol"/>
              <a:buChar char=""/>
            </a:pPr>
            <a:r>
              <a:rPr lang="it-IT" u="sng">
                <a:solidFill>
                  <a:srgbClr val="C00000"/>
                </a:solidFill>
                <a:latin typeface="Zurich Ex BT"/>
              </a:rPr>
              <a:t>Chiarezza</a:t>
            </a:r>
            <a:r>
              <a:rPr lang="it-IT">
                <a:solidFill>
                  <a:srgbClr val="C00000"/>
                </a:solidFill>
                <a:latin typeface="Zurich Ex BT"/>
              </a:rPr>
              <a:t>: espressione diretta del proprio pensiero mediante frasi a struttura lineare, senza ambiguità</a:t>
            </a:r>
            <a:endParaRPr/>
          </a:p>
          <a:p>
            <a:pPr>
              <a:lnSpc>
                <a:spcPct val="80000"/>
              </a:lnSpc>
              <a:buSzPct val="25000"/>
              <a:buFont typeface="Symbol"/>
              <a:buChar char=""/>
            </a:pPr>
            <a:r>
              <a:rPr lang="it-IT" u="sng">
                <a:solidFill>
                  <a:srgbClr val="C00000"/>
                </a:solidFill>
                <a:latin typeface="Zurich Ex BT"/>
              </a:rPr>
              <a:t>Completezza</a:t>
            </a:r>
            <a:r>
              <a:rPr lang="it-IT">
                <a:solidFill>
                  <a:srgbClr val="C00000"/>
                </a:solidFill>
                <a:latin typeface="Zurich Ex BT"/>
              </a:rPr>
              <a:t>: presentazione di tutte le informazioni necessarie perché si comprenda il pensiero di chi scrive</a:t>
            </a:r>
            <a:endParaRPr/>
          </a:p>
          <a:p>
            <a:pPr>
              <a:lnSpc>
                <a:spcPct val="80000"/>
              </a:lnSpc>
              <a:buSzPct val="25000"/>
              <a:buFont typeface="Symbol"/>
              <a:buChar char=""/>
            </a:pPr>
            <a:r>
              <a:rPr lang="it-IT" u="sng">
                <a:solidFill>
                  <a:srgbClr val="C00000"/>
                </a:solidFill>
                <a:latin typeface="Zurich Ex BT"/>
              </a:rPr>
              <a:t>Concisione</a:t>
            </a:r>
            <a:r>
              <a:rPr lang="it-IT">
                <a:solidFill>
                  <a:srgbClr val="C00000"/>
                </a:solidFill>
                <a:latin typeface="Zurich Ex BT"/>
              </a:rPr>
              <a:t>: esposizione precisa, con termini esatti, di espressioni quantitative senza ridondanze e ripetizioni</a:t>
            </a:r>
            <a:endParaRPr/>
          </a:p>
        </p:txBody>
      </p:sp>
    </p:spTree>
    <p:extLst>
      <p:ext uri="{BB962C8B-B14F-4D97-AF65-F5344CB8AC3E}">
        <p14:creationId xmlns:p14="http://schemas.microsoft.com/office/powerpoint/2010/main" val="15326090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 name="PlaceHolder 1"/>
          <p:cNvSpPr>
            <a:spLocks noGrp="1"/>
          </p:cNvSpPr>
          <p:nvPr>
            <p:ph type="body"/>
          </p:nvPr>
        </p:nvSpPr>
        <p:spPr>
          <a:xfrm>
            <a:off x="685800" y="4343400"/>
            <a:ext cx="5486040" cy="4114440"/>
          </a:xfrm>
          <a:prstGeom prst="rect">
            <a:avLst/>
          </a:prstGeom>
        </p:spPr>
        <p:txBody>
          <a:bodyPr/>
          <a:lstStyle/>
          <a:p>
            <a:r>
              <a:rPr lang="it-IT"/>
              <a:t>Firenze excell</a:t>
            </a:r>
            <a:endParaRPr/>
          </a:p>
        </p:txBody>
      </p:sp>
      <p:sp>
        <p:nvSpPr>
          <p:cNvPr id="795" name="TextShape 2"/>
          <p:cNvSpPr txBox="1"/>
          <p:nvPr/>
        </p:nvSpPr>
        <p:spPr>
          <a:xfrm>
            <a:off x="3884760" y="8685360"/>
            <a:ext cx="2971440" cy="456840"/>
          </a:xfrm>
          <a:prstGeom prst="rect">
            <a:avLst/>
          </a:prstGeom>
        </p:spPr>
        <p:txBody>
          <a:bodyPr anchor="b"/>
          <a:lstStyle/>
          <a:p>
            <a:pPr>
              <a:lnSpc>
                <a:spcPct val="100000"/>
              </a:lnSpc>
            </a:pPr>
            <a:fld id="{E11F65C3-B223-421D-9966-7CC28FA134C4}" type="slidenum">
              <a:rPr lang="it-IT" sz="1200">
                <a:solidFill>
                  <a:srgbClr val="000000"/>
                </a:solidFill>
                <a:latin typeface="Arial"/>
              </a:rPr>
              <a:t>29</a:t>
            </a:fld>
            <a:endParaRPr/>
          </a:p>
        </p:txBody>
      </p:sp>
    </p:spTree>
    <p:extLst>
      <p:ext uri="{BB962C8B-B14F-4D97-AF65-F5344CB8AC3E}">
        <p14:creationId xmlns:p14="http://schemas.microsoft.com/office/powerpoint/2010/main" val="2951508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 name="TextShape 1"/>
          <p:cNvSpPr txBox="1"/>
          <p:nvPr/>
        </p:nvSpPr>
        <p:spPr>
          <a:xfrm>
            <a:off x="3884760" y="8685360"/>
            <a:ext cx="2971440" cy="456840"/>
          </a:xfrm>
          <a:prstGeom prst="rect">
            <a:avLst/>
          </a:prstGeom>
        </p:spPr>
        <p:txBody>
          <a:bodyPr anchor="b"/>
          <a:lstStyle/>
          <a:p>
            <a:pPr>
              <a:lnSpc>
                <a:spcPct val="100000"/>
              </a:lnSpc>
            </a:pPr>
            <a:fld id="{1A1A947D-3D5F-4BBC-9F0F-B802729DD6A2}" type="slidenum">
              <a:rPr lang="it-IT" sz="1200">
                <a:solidFill>
                  <a:srgbClr val="000000"/>
                </a:solidFill>
                <a:latin typeface="Arial"/>
              </a:rPr>
              <a:t>30</a:t>
            </a:fld>
            <a:endParaRPr/>
          </a:p>
        </p:txBody>
      </p:sp>
      <p:sp>
        <p:nvSpPr>
          <p:cNvPr id="797" name="PlaceHolder 2"/>
          <p:cNvSpPr>
            <a:spLocks noGrp="1"/>
          </p:cNvSpPr>
          <p:nvPr>
            <p:ph type="body"/>
          </p:nvPr>
        </p:nvSpPr>
        <p:spPr>
          <a:xfrm>
            <a:off x="755640" y="5078520"/>
            <a:ext cx="6048000" cy="4811400"/>
          </a:xfrm>
          <a:prstGeom prst="rect">
            <a:avLst/>
          </a:prstGeom>
        </p:spPr>
        <p:txBody>
          <a:bodyPr wrap="none" anchor="ctr"/>
          <a:lstStyle/>
          <a:p>
            <a:endParaRPr/>
          </a:p>
        </p:txBody>
      </p:sp>
    </p:spTree>
    <p:extLst>
      <p:ext uri="{BB962C8B-B14F-4D97-AF65-F5344CB8AC3E}">
        <p14:creationId xmlns:p14="http://schemas.microsoft.com/office/powerpoint/2010/main" val="32836427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 name="TextShape 1"/>
          <p:cNvSpPr txBox="1"/>
          <p:nvPr/>
        </p:nvSpPr>
        <p:spPr>
          <a:xfrm>
            <a:off x="3884760" y="8685360"/>
            <a:ext cx="2971440" cy="456840"/>
          </a:xfrm>
          <a:prstGeom prst="rect">
            <a:avLst/>
          </a:prstGeom>
        </p:spPr>
        <p:txBody>
          <a:bodyPr anchor="b"/>
          <a:lstStyle/>
          <a:p>
            <a:pPr>
              <a:lnSpc>
                <a:spcPct val="100000"/>
              </a:lnSpc>
            </a:pPr>
            <a:fld id="{42E32962-70B0-4C1A-8609-515D9BDD4D28}" type="slidenum">
              <a:rPr lang="it-IT" sz="1200">
                <a:solidFill>
                  <a:srgbClr val="000000"/>
                </a:solidFill>
                <a:latin typeface="Arial"/>
              </a:rPr>
              <a:t>31</a:t>
            </a:fld>
            <a:endParaRPr/>
          </a:p>
        </p:txBody>
      </p:sp>
      <p:sp>
        <p:nvSpPr>
          <p:cNvPr id="799" name="PlaceHolder 2"/>
          <p:cNvSpPr>
            <a:spLocks noGrp="1"/>
          </p:cNvSpPr>
          <p:nvPr>
            <p:ph type="body"/>
          </p:nvPr>
        </p:nvSpPr>
        <p:spPr>
          <a:xfrm>
            <a:off x="685800" y="4343400"/>
            <a:ext cx="5486040" cy="4114440"/>
          </a:xfrm>
          <a:prstGeom prst="rect">
            <a:avLst/>
          </a:prstGeom>
        </p:spPr>
        <p:txBody>
          <a:bodyPr wrap="none" anchor="ctr"/>
          <a:lstStyle/>
          <a:p>
            <a:endParaRPr/>
          </a:p>
        </p:txBody>
      </p:sp>
    </p:spTree>
    <p:extLst>
      <p:ext uri="{BB962C8B-B14F-4D97-AF65-F5344CB8AC3E}">
        <p14:creationId xmlns:p14="http://schemas.microsoft.com/office/powerpoint/2010/main" val="8587757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 name="PlaceHolder 1"/>
          <p:cNvSpPr>
            <a:spLocks noGrp="1"/>
          </p:cNvSpPr>
          <p:nvPr>
            <p:ph type="body"/>
          </p:nvPr>
        </p:nvSpPr>
        <p:spPr>
          <a:xfrm>
            <a:off x="685800" y="4343400"/>
            <a:ext cx="5486040" cy="4114440"/>
          </a:xfrm>
          <a:prstGeom prst="rect">
            <a:avLst/>
          </a:prstGeom>
        </p:spPr>
        <p:txBody>
          <a:bodyPr/>
          <a:lstStyle/>
          <a:p>
            <a:endParaRPr/>
          </a:p>
        </p:txBody>
      </p:sp>
      <p:sp>
        <p:nvSpPr>
          <p:cNvPr id="801" name="TextShape 2"/>
          <p:cNvSpPr txBox="1"/>
          <p:nvPr/>
        </p:nvSpPr>
        <p:spPr>
          <a:xfrm>
            <a:off x="3884760" y="8685360"/>
            <a:ext cx="2971440" cy="456840"/>
          </a:xfrm>
          <a:prstGeom prst="rect">
            <a:avLst/>
          </a:prstGeom>
        </p:spPr>
        <p:txBody>
          <a:bodyPr anchor="b"/>
          <a:lstStyle/>
          <a:p>
            <a:pPr>
              <a:lnSpc>
                <a:spcPct val="100000"/>
              </a:lnSpc>
            </a:pPr>
            <a:fld id="{FCD77F12-3C67-436A-B41F-2DB559892806}" type="slidenum">
              <a:rPr lang="it-IT" sz="1200">
                <a:solidFill>
                  <a:srgbClr val="000000"/>
                </a:solidFill>
                <a:latin typeface="Arial"/>
              </a:rPr>
              <a:t>32</a:t>
            </a:fld>
            <a:endParaRPr/>
          </a:p>
        </p:txBody>
      </p:sp>
    </p:spTree>
    <p:extLst>
      <p:ext uri="{BB962C8B-B14F-4D97-AF65-F5344CB8AC3E}">
        <p14:creationId xmlns:p14="http://schemas.microsoft.com/office/powerpoint/2010/main" val="10457796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 name="PlaceHolder 1"/>
          <p:cNvSpPr>
            <a:spLocks noGrp="1"/>
          </p:cNvSpPr>
          <p:nvPr>
            <p:ph type="body"/>
          </p:nvPr>
        </p:nvSpPr>
        <p:spPr>
          <a:xfrm>
            <a:off x="685800" y="4343400"/>
            <a:ext cx="5486040" cy="4114440"/>
          </a:xfrm>
          <a:prstGeom prst="rect">
            <a:avLst/>
          </a:prstGeom>
        </p:spPr>
        <p:txBody>
          <a:bodyPr/>
          <a:lstStyle/>
          <a:p>
            <a:r>
              <a:rPr lang="it-IT"/>
              <a:t>Mettere qualcosa di specifico per Sc. Politiche?</a:t>
            </a:r>
            <a:endParaRPr/>
          </a:p>
          <a:p>
            <a:r>
              <a:rPr lang="it-IT" u="sng">
                <a:solidFill>
                  <a:srgbClr val="000000"/>
                </a:solidFill>
                <a:hlinkClick r:id="rId3"/>
              </a:rPr>
              <a:t>http://books.google.it/books?id=LUTh-563zzUC&amp;pg=PA22&amp;lpg=PA22&amp;dq=termini+tecnici+scienze+politiche&amp;source=bl&amp;ots=rIg7NjyIvP&amp;sig=kcT5YQ0GAI95U2m9xa8fjEsA9Js&amp;hl=it&amp;sa=X&amp;ei=9WmsUb2SGcPTPOiCgZAN&amp;ved=0CEIQ6AEwAzgK#v=onepage&amp;q=termini%20tecnici%20scienze%20politiche&amp;f=false</a:t>
            </a:r>
            <a:endParaRPr/>
          </a:p>
          <a:p>
            <a:endParaRPr/>
          </a:p>
        </p:txBody>
      </p:sp>
      <p:sp>
        <p:nvSpPr>
          <p:cNvPr id="803" name="TextShape 2"/>
          <p:cNvSpPr txBox="1"/>
          <p:nvPr/>
        </p:nvSpPr>
        <p:spPr>
          <a:xfrm>
            <a:off x="3884760" y="8685360"/>
            <a:ext cx="2971440" cy="456840"/>
          </a:xfrm>
          <a:prstGeom prst="rect">
            <a:avLst/>
          </a:prstGeom>
        </p:spPr>
        <p:txBody>
          <a:bodyPr anchor="b"/>
          <a:lstStyle/>
          <a:p>
            <a:pPr>
              <a:lnSpc>
                <a:spcPct val="100000"/>
              </a:lnSpc>
            </a:pPr>
            <a:fld id="{24E36460-8D5D-4134-822B-9A0F59C48B9E}" type="slidenum">
              <a:rPr lang="it-IT" sz="1200">
                <a:solidFill>
                  <a:srgbClr val="000000"/>
                </a:solidFill>
                <a:latin typeface="Arial"/>
              </a:rPr>
              <a:t>33</a:t>
            </a:fld>
            <a:endParaRPr/>
          </a:p>
        </p:txBody>
      </p:sp>
    </p:spTree>
    <p:extLst>
      <p:ext uri="{BB962C8B-B14F-4D97-AF65-F5344CB8AC3E}">
        <p14:creationId xmlns:p14="http://schemas.microsoft.com/office/powerpoint/2010/main" val="16411293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 name="PlaceHolder 1"/>
          <p:cNvSpPr>
            <a:spLocks noGrp="1"/>
          </p:cNvSpPr>
          <p:nvPr>
            <p:ph type="body"/>
          </p:nvPr>
        </p:nvSpPr>
        <p:spPr>
          <a:xfrm>
            <a:off x="685800" y="4343400"/>
            <a:ext cx="5486040" cy="4114440"/>
          </a:xfrm>
          <a:prstGeom prst="rect">
            <a:avLst/>
          </a:prstGeom>
        </p:spPr>
        <p:txBody>
          <a:bodyPr/>
          <a:lstStyle/>
          <a:p>
            <a:endParaRPr/>
          </a:p>
        </p:txBody>
      </p:sp>
      <p:sp>
        <p:nvSpPr>
          <p:cNvPr id="805" name="TextShape 2"/>
          <p:cNvSpPr txBox="1"/>
          <p:nvPr/>
        </p:nvSpPr>
        <p:spPr>
          <a:xfrm>
            <a:off x="3884760" y="8685360"/>
            <a:ext cx="2971440" cy="456840"/>
          </a:xfrm>
          <a:prstGeom prst="rect">
            <a:avLst/>
          </a:prstGeom>
        </p:spPr>
        <p:txBody>
          <a:bodyPr anchor="b"/>
          <a:lstStyle/>
          <a:p>
            <a:pPr>
              <a:lnSpc>
                <a:spcPct val="100000"/>
              </a:lnSpc>
            </a:pPr>
            <a:fld id="{F42F57DA-97EF-4068-9F5A-83D11A21AB77}" type="slidenum">
              <a:rPr lang="it-IT" sz="1200">
                <a:solidFill>
                  <a:srgbClr val="000000"/>
                </a:solidFill>
                <a:latin typeface="Arial"/>
              </a:rPr>
              <a:t>39</a:t>
            </a:fld>
            <a:endParaRPr/>
          </a:p>
        </p:txBody>
      </p:sp>
    </p:spTree>
    <p:extLst>
      <p:ext uri="{BB962C8B-B14F-4D97-AF65-F5344CB8AC3E}">
        <p14:creationId xmlns:p14="http://schemas.microsoft.com/office/powerpoint/2010/main" val="23256054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 name="PlaceHolder 1"/>
          <p:cNvSpPr>
            <a:spLocks noGrp="1"/>
          </p:cNvSpPr>
          <p:nvPr>
            <p:ph type="body"/>
          </p:nvPr>
        </p:nvSpPr>
        <p:spPr>
          <a:xfrm>
            <a:off x="685800" y="4343400"/>
            <a:ext cx="5486040" cy="4114440"/>
          </a:xfrm>
          <a:prstGeom prst="rect">
            <a:avLst/>
          </a:prstGeom>
        </p:spPr>
        <p:txBody>
          <a:bodyPr/>
          <a:lstStyle/>
          <a:p>
            <a:r>
              <a:rPr lang="it-IT"/>
              <a:t>1.4. Numeri e quantità</a:t>
            </a:r>
            <a:endParaRPr/>
          </a:p>
          <a:p>
            <a:r>
              <a:rPr lang="it-IT"/>
              <a:t>Vanno espressi sempre in cifre arabe le quantità precedute dalle rispettive </a:t>
            </a:r>
            <a:endParaRPr/>
          </a:p>
          <a:p>
            <a:r>
              <a:rPr lang="it-IT"/>
              <a:t>unità di misura (di peso, capacità ecc. e monetarie), i dati statistici. Per l’uso </a:t>
            </a:r>
            <a:endParaRPr/>
          </a:p>
          <a:p>
            <a:r>
              <a:rPr lang="it-IT"/>
              <a:t>discorsivo nel testo i numeri usati per specificare quantità si scrivono – secondo </a:t>
            </a:r>
            <a:endParaRPr/>
          </a:p>
          <a:p>
            <a:r>
              <a:rPr lang="it-IT"/>
              <a:t>una convenzione diffusa - in lettere se sono minori o pari a dieci, in cifre se sono </a:t>
            </a:r>
            <a:endParaRPr/>
          </a:p>
          <a:p>
            <a:r>
              <a:rPr lang="it-IT"/>
              <a:t>maggiori.</a:t>
            </a:r>
            <a:endParaRPr/>
          </a:p>
          <a:p>
            <a:r>
              <a:rPr lang="it-IT"/>
              <a:t>Esempio:</a:t>
            </a:r>
            <a:endParaRPr/>
          </a:p>
          <a:p>
            <a:r>
              <a:rPr lang="it-IT"/>
              <a:t>La rivolta, durata dieci giorni, venne repressa nel sangue.</a:t>
            </a:r>
            <a:endParaRPr/>
          </a:p>
          <a:p>
            <a:r>
              <a:rPr lang="it-IT"/>
              <a:t>Un numero anche maggiore di dieci si scrive in lettere quando compare </a:t>
            </a:r>
            <a:endParaRPr/>
          </a:p>
          <a:p>
            <a:r>
              <a:rPr lang="it-IT"/>
              <a:t>all’inizio del periodo.</a:t>
            </a:r>
            <a:endParaRPr/>
          </a:p>
          <a:p>
            <a:r>
              <a:rPr lang="it-IT"/>
              <a:t>Esempio:</a:t>
            </a:r>
            <a:endParaRPr/>
          </a:p>
          <a:p>
            <a:r>
              <a:rPr lang="it-IT"/>
              <a:t>Duecento soldati si rifiutarono di proseguire.</a:t>
            </a:r>
            <a:endParaRPr/>
          </a:p>
          <a:p>
            <a:r>
              <a:rPr lang="it-IT"/>
              <a:t>Per quanto concerne le date, si scrivono in numeri arabi le ore, i giorni e gli </a:t>
            </a:r>
            <a:endParaRPr/>
          </a:p>
          <a:p>
            <a:r>
              <a:rPr lang="it-IT"/>
              <a:t>anni. I secoli vengono indicati con i numeri romani. Per i secoli dal Mille in poi si</a:t>
            </a:r>
            <a:endParaRPr/>
          </a:p>
          <a:p>
            <a:r>
              <a:rPr lang="it-IT"/>
              <a:t>può ricorrere all’espressione in lettere, con l’iniziale maiuscola.</a:t>
            </a:r>
            <a:endParaRPr/>
          </a:p>
          <a:p>
            <a:r>
              <a:rPr lang="it-IT"/>
              <a:t>Esempi:</a:t>
            </a:r>
            <a:endParaRPr/>
          </a:p>
          <a:p>
            <a:r>
              <a:rPr lang="it-IT"/>
              <a:t>Alle ore 15.30 del 30 giugno 1944 la formazione partigiana “Gino Lucetti” arrivò a </a:t>
            </a:r>
            <a:endParaRPr/>
          </a:p>
          <a:p>
            <a:r>
              <a:rPr lang="it-IT"/>
              <a:t>Sarzana.</a:t>
            </a:r>
            <a:endParaRPr/>
          </a:p>
          <a:p>
            <a:r>
              <a:rPr lang="it-IT"/>
              <a:t>Nel 1492 Colombo “scoprì” le Americhe.</a:t>
            </a:r>
            <a:endParaRPr/>
          </a:p>
          <a:p>
            <a:r>
              <a:rPr lang="it-IT"/>
              <a:t>Nel XVIII secolo si è sviluppata la cultura illuministica.</a:t>
            </a:r>
            <a:endParaRPr/>
          </a:p>
        </p:txBody>
      </p:sp>
      <p:sp>
        <p:nvSpPr>
          <p:cNvPr id="807" name="TextShape 2"/>
          <p:cNvSpPr txBox="1"/>
          <p:nvPr/>
        </p:nvSpPr>
        <p:spPr>
          <a:xfrm>
            <a:off x="3884760" y="8685360"/>
            <a:ext cx="2971440" cy="456840"/>
          </a:xfrm>
          <a:prstGeom prst="rect">
            <a:avLst/>
          </a:prstGeom>
        </p:spPr>
        <p:txBody>
          <a:bodyPr anchor="b"/>
          <a:lstStyle/>
          <a:p>
            <a:pPr>
              <a:lnSpc>
                <a:spcPct val="100000"/>
              </a:lnSpc>
            </a:pPr>
            <a:fld id="{2FF86AE2-33BD-4DF4-A7F0-0926FD81FA52}" type="slidenum">
              <a:rPr lang="it-IT" sz="1200">
                <a:solidFill>
                  <a:srgbClr val="000000"/>
                </a:solidFill>
                <a:latin typeface="Arial"/>
              </a:rPr>
              <a:t>41</a:t>
            </a:fld>
            <a:endParaRPr/>
          </a:p>
        </p:txBody>
      </p:sp>
    </p:spTree>
    <p:extLst>
      <p:ext uri="{BB962C8B-B14F-4D97-AF65-F5344CB8AC3E}">
        <p14:creationId xmlns:p14="http://schemas.microsoft.com/office/powerpoint/2010/main" val="13093224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 name="PlaceHolder 1"/>
          <p:cNvSpPr>
            <a:spLocks noGrp="1"/>
          </p:cNvSpPr>
          <p:nvPr>
            <p:ph type="body"/>
          </p:nvPr>
        </p:nvSpPr>
        <p:spPr>
          <a:xfrm>
            <a:off x="685800" y="4343400"/>
            <a:ext cx="5486040" cy="4114440"/>
          </a:xfrm>
          <a:prstGeom prst="rect">
            <a:avLst/>
          </a:prstGeom>
        </p:spPr>
        <p:txBody>
          <a:bodyPr/>
          <a:lstStyle/>
          <a:p>
            <a:r>
              <a:rPr lang="it-IT"/>
              <a:t>Le abbreviazioni (nome troncato seguito da un punto) e gli acronimi (nome costituito dalle</a:t>
            </a:r>
            <a:endParaRPr/>
          </a:p>
          <a:p>
            <a:r>
              <a:rPr lang="it-IT"/>
              <a:t>iniziali di più parole, tutto in maiuscolo) sono usati sempre più frequentemente.</a:t>
            </a:r>
            <a:endParaRPr/>
          </a:p>
          <a:p>
            <a:r>
              <a:rPr lang="it-IT"/>
              <a:t>Dovrebbero facilitare e velocizzare la stesura e la lettura della tesi con un risparmio di</a:t>
            </a:r>
            <a:endParaRPr/>
          </a:p>
          <a:p>
            <a:r>
              <a:rPr lang="it-IT"/>
              <a:t>spazio. La prima volta che si citano devono essere precedute dalla dizione estesa (es.</a:t>
            </a:r>
            <a:endParaRPr/>
          </a:p>
          <a:p>
            <a:r>
              <a:rPr lang="it-IT"/>
              <a:t>nefrite interstiziale cronica (NIC)). Sono poche le abbreviazioni e gli acronimi così comuni</a:t>
            </a:r>
            <a:endParaRPr/>
          </a:p>
          <a:p>
            <a:r>
              <a:rPr lang="it-IT"/>
              <a:t>nello scrivere comune o scientifico che possono essere utilizzati senza fornire la dizione</a:t>
            </a:r>
            <a:endParaRPr/>
          </a:p>
          <a:p>
            <a:r>
              <a:rPr lang="it-IT"/>
              <a:t>estesa (es. DNA, USA, UE, es., ecc., Dott., fig., tab., cap.). Alcune abbreviazioni o acronimi</a:t>
            </a:r>
            <a:endParaRPr/>
          </a:p>
          <a:p>
            <a:r>
              <a:rPr lang="it-IT"/>
              <a:t>sono tipici del settore e in quell'ambito non necessitano di spiegazioni (es. EE =</a:t>
            </a:r>
            <a:endParaRPr/>
          </a:p>
          <a:p>
            <a:r>
              <a:rPr lang="it-IT"/>
              <a:t>ematossilina ed eosina, in patologia). Esistono abbreviazioni/acronimi così largamente</a:t>
            </a:r>
            <a:endParaRPr/>
          </a:p>
          <a:p>
            <a:r>
              <a:rPr lang="it-IT"/>
              <a:t>utilizzati in ambito scientifico che spesso non vengono esplicitati (es. IFN-g = interferon g):</a:t>
            </a:r>
            <a:endParaRPr/>
          </a:p>
          <a:p>
            <a:r>
              <a:rPr lang="it-IT"/>
              <a:t>tuttavia è sempre meglio non dare nulla per scontato e riportare, la prima volta, la dizione</a:t>
            </a:r>
            <a:endParaRPr/>
          </a:p>
          <a:p>
            <a:r>
              <a:rPr lang="it-IT"/>
              <a:t>estesa.</a:t>
            </a:r>
            <a:endParaRPr/>
          </a:p>
          <a:p>
            <a:r>
              <a:rPr lang="it-IT"/>
              <a:t>Un numero troppo elevato di abbreviazioni/acronimi rende la lettura e la</a:t>
            </a:r>
            <a:endParaRPr/>
          </a:p>
          <a:p>
            <a:r>
              <a:rPr lang="it-IT"/>
              <a:t>comprensione più difficili al posto di facilitarle. E' quindi importante non eccedere con il</a:t>
            </a:r>
            <a:endParaRPr/>
          </a:p>
          <a:p>
            <a:r>
              <a:rPr lang="it-IT"/>
              <a:t>loro uso.</a:t>
            </a:r>
            <a:endParaRPr/>
          </a:p>
        </p:txBody>
      </p:sp>
      <p:sp>
        <p:nvSpPr>
          <p:cNvPr id="809" name="TextShape 2"/>
          <p:cNvSpPr txBox="1"/>
          <p:nvPr/>
        </p:nvSpPr>
        <p:spPr>
          <a:xfrm>
            <a:off x="3884760" y="8685360"/>
            <a:ext cx="2971440" cy="456840"/>
          </a:xfrm>
          <a:prstGeom prst="rect">
            <a:avLst/>
          </a:prstGeom>
        </p:spPr>
        <p:txBody>
          <a:bodyPr anchor="b"/>
          <a:lstStyle/>
          <a:p>
            <a:pPr>
              <a:lnSpc>
                <a:spcPct val="100000"/>
              </a:lnSpc>
            </a:pPr>
            <a:fld id="{312BE499-3D38-496D-B5A4-40108DD3C10C}" type="slidenum">
              <a:rPr lang="it-IT" sz="1200">
                <a:solidFill>
                  <a:srgbClr val="000000"/>
                </a:solidFill>
                <a:latin typeface="Arial"/>
              </a:rPr>
              <a:t>44</a:t>
            </a:fld>
            <a:endParaRPr/>
          </a:p>
        </p:txBody>
      </p:sp>
    </p:spTree>
    <p:extLst>
      <p:ext uri="{BB962C8B-B14F-4D97-AF65-F5344CB8AC3E}">
        <p14:creationId xmlns:p14="http://schemas.microsoft.com/office/powerpoint/2010/main" val="3035163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0" name="PlaceHolder 1"/>
          <p:cNvSpPr>
            <a:spLocks noGrp="1"/>
          </p:cNvSpPr>
          <p:nvPr>
            <p:ph type="body"/>
          </p:nvPr>
        </p:nvSpPr>
        <p:spPr>
          <a:xfrm>
            <a:off x="685800" y="4343400"/>
            <a:ext cx="5486040" cy="4114440"/>
          </a:xfrm>
          <a:prstGeom prst="rect">
            <a:avLst/>
          </a:prstGeom>
        </p:spPr>
        <p:txBody>
          <a:bodyPr/>
          <a:lstStyle/>
          <a:p>
            <a:endParaRPr/>
          </a:p>
        </p:txBody>
      </p:sp>
      <p:sp>
        <p:nvSpPr>
          <p:cNvPr id="811" name="TextShape 2"/>
          <p:cNvSpPr txBox="1"/>
          <p:nvPr/>
        </p:nvSpPr>
        <p:spPr>
          <a:xfrm>
            <a:off x="3884760" y="8685360"/>
            <a:ext cx="2971440" cy="456840"/>
          </a:xfrm>
          <a:prstGeom prst="rect">
            <a:avLst/>
          </a:prstGeom>
        </p:spPr>
        <p:txBody>
          <a:bodyPr anchor="b"/>
          <a:lstStyle/>
          <a:p>
            <a:pPr>
              <a:lnSpc>
                <a:spcPct val="100000"/>
              </a:lnSpc>
            </a:pPr>
            <a:fld id="{D32C21FD-8973-4952-8E9A-4016621943B4}" type="slidenum">
              <a:rPr lang="it-IT" sz="1200">
                <a:solidFill>
                  <a:srgbClr val="000000"/>
                </a:solidFill>
                <a:latin typeface="Arial"/>
              </a:rPr>
              <a:t>45</a:t>
            </a:fld>
            <a:endParaRPr/>
          </a:p>
        </p:txBody>
      </p:sp>
    </p:spTree>
    <p:extLst>
      <p:ext uri="{BB962C8B-B14F-4D97-AF65-F5344CB8AC3E}">
        <p14:creationId xmlns:p14="http://schemas.microsoft.com/office/powerpoint/2010/main" val="4038128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PlaceHolder 1"/>
          <p:cNvSpPr>
            <a:spLocks noGrp="1"/>
          </p:cNvSpPr>
          <p:nvPr>
            <p:ph type="body"/>
          </p:nvPr>
        </p:nvSpPr>
        <p:spPr>
          <a:xfrm>
            <a:off x="685800" y="4343400"/>
            <a:ext cx="5486040" cy="4114440"/>
          </a:xfrm>
          <a:prstGeom prst="rect">
            <a:avLst/>
          </a:prstGeom>
        </p:spPr>
        <p:txBody>
          <a:bodyPr/>
          <a:lstStyle/>
          <a:p>
            <a:r>
              <a:rPr lang="it-IT"/>
              <a:t>Personalizzare a seconda di laureandi</a:t>
            </a:r>
            <a:endParaRPr/>
          </a:p>
          <a:p>
            <a:endParaRPr/>
          </a:p>
        </p:txBody>
      </p:sp>
      <p:sp>
        <p:nvSpPr>
          <p:cNvPr id="775" name="TextShape 2"/>
          <p:cNvSpPr txBox="1"/>
          <p:nvPr/>
        </p:nvSpPr>
        <p:spPr>
          <a:xfrm>
            <a:off x="3884760" y="8685360"/>
            <a:ext cx="2971440" cy="456840"/>
          </a:xfrm>
          <a:prstGeom prst="rect">
            <a:avLst/>
          </a:prstGeom>
        </p:spPr>
        <p:txBody>
          <a:bodyPr anchor="b"/>
          <a:lstStyle/>
          <a:p>
            <a:pPr>
              <a:lnSpc>
                <a:spcPct val="100000"/>
              </a:lnSpc>
            </a:pPr>
            <a:fld id="{4D41465A-1832-41C1-AC8A-8AA7A303E6FE}" type="slidenum">
              <a:rPr lang="it-IT" sz="1200">
                <a:solidFill>
                  <a:srgbClr val="000000"/>
                </a:solidFill>
                <a:latin typeface="Arial"/>
              </a:rPr>
              <a:t>3</a:t>
            </a:fld>
            <a:endParaRPr/>
          </a:p>
        </p:txBody>
      </p:sp>
    </p:spTree>
    <p:extLst>
      <p:ext uri="{BB962C8B-B14F-4D97-AF65-F5344CB8AC3E}">
        <p14:creationId xmlns:p14="http://schemas.microsoft.com/office/powerpoint/2010/main" val="2040952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 name="PlaceHolder 1"/>
          <p:cNvSpPr>
            <a:spLocks noGrp="1"/>
          </p:cNvSpPr>
          <p:nvPr>
            <p:ph type="body"/>
          </p:nvPr>
        </p:nvSpPr>
        <p:spPr>
          <a:xfrm>
            <a:off x="685800" y="4343400"/>
            <a:ext cx="5486040" cy="4114440"/>
          </a:xfrm>
          <a:prstGeom prst="rect">
            <a:avLst/>
          </a:prstGeom>
        </p:spPr>
        <p:txBody>
          <a:bodyPr/>
          <a:lstStyle/>
          <a:p>
            <a:endParaRPr/>
          </a:p>
        </p:txBody>
      </p:sp>
      <p:sp>
        <p:nvSpPr>
          <p:cNvPr id="813" name="TextShape 2"/>
          <p:cNvSpPr txBox="1"/>
          <p:nvPr/>
        </p:nvSpPr>
        <p:spPr>
          <a:xfrm>
            <a:off x="3884760" y="8685360"/>
            <a:ext cx="2971440" cy="456840"/>
          </a:xfrm>
          <a:prstGeom prst="rect">
            <a:avLst/>
          </a:prstGeom>
        </p:spPr>
        <p:txBody>
          <a:bodyPr anchor="b"/>
          <a:lstStyle/>
          <a:p>
            <a:pPr>
              <a:lnSpc>
                <a:spcPct val="100000"/>
              </a:lnSpc>
            </a:pPr>
            <a:fld id="{741E5768-BDC8-485E-AAA3-C60E57FAC89D}" type="slidenum">
              <a:rPr lang="it-IT" sz="1200">
                <a:solidFill>
                  <a:srgbClr val="000000"/>
                </a:solidFill>
                <a:latin typeface="Arial"/>
              </a:rPr>
              <a:t>46</a:t>
            </a:fld>
            <a:endParaRPr/>
          </a:p>
        </p:txBody>
      </p:sp>
    </p:spTree>
    <p:extLst>
      <p:ext uri="{BB962C8B-B14F-4D97-AF65-F5344CB8AC3E}">
        <p14:creationId xmlns:p14="http://schemas.microsoft.com/office/powerpoint/2010/main" val="41594315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 name="PlaceHolder 1"/>
          <p:cNvSpPr>
            <a:spLocks noGrp="1"/>
          </p:cNvSpPr>
          <p:nvPr>
            <p:ph type="body"/>
          </p:nvPr>
        </p:nvSpPr>
        <p:spPr>
          <a:xfrm>
            <a:off x="685800" y="4343400"/>
            <a:ext cx="5486040" cy="4114440"/>
          </a:xfrm>
          <a:prstGeom prst="rect">
            <a:avLst/>
          </a:prstGeom>
        </p:spPr>
        <p:txBody>
          <a:bodyPr/>
          <a:lstStyle/>
          <a:p>
            <a:r>
              <a:rPr lang="it-IT" u="sng">
                <a:solidFill>
                  <a:srgbClr val="000000"/>
                </a:solidFill>
                <a:hlinkClick r:id="rId3"/>
              </a:rPr>
              <a:t>http://tesi.cab.unipd.it/42487/1/Chiara_Stoppa.pdf</a:t>
            </a:r>
            <a:endParaRPr/>
          </a:p>
        </p:txBody>
      </p:sp>
      <p:sp>
        <p:nvSpPr>
          <p:cNvPr id="815" name="TextShape 2"/>
          <p:cNvSpPr txBox="1"/>
          <p:nvPr/>
        </p:nvSpPr>
        <p:spPr>
          <a:xfrm>
            <a:off x="3884760" y="8685360"/>
            <a:ext cx="2971440" cy="456840"/>
          </a:xfrm>
          <a:prstGeom prst="rect">
            <a:avLst/>
          </a:prstGeom>
        </p:spPr>
        <p:txBody>
          <a:bodyPr anchor="b"/>
          <a:lstStyle/>
          <a:p>
            <a:pPr>
              <a:lnSpc>
                <a:spcPct val="100000"/>
              </a:lnSpc>
            </a:pPr>
            <a:fld id="{20B01348-111A-47B2-91E9-2215BCDCACF2}" type="slidenum">
              <a:rPr lang="it-IT" sz="1200">
                <a:solidFill>
                  <a:srgbClr val="000000"/>
                </a:solidFill>
                <a:latin typeface="Arial"/>
              </a:rPr>
              <a:t>48</a:t>
            </a:fld>
            <a:endParaRPr/>
          </a:p>
        </p:txBody>
      </p:sp>
    </p:spTree>
    <p:extLst>
      <p:ext uri="{BB962C8B-B14F-4D97-AF65-F5344CB8AC3E}">
        <p14:creationId xmlns:p14="http://schemas.microsoft.com/office/powerpoint/2010/main" val="4505865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 name="PlaceHolder 1"/>
          <p:cNvSpPr>
            <a:spLocks noGrp="1"/>
          </p:cNvSpPr>
          <p:nvPr>
            <p:ph type="body"/>
          </p:nvPr>
        </p:nvSpPr>
        <p:spPr>
          <a:xfrm>
            <a:off x="685800" y="4343400"/>
            <a:ext cx="5486040" cy="4114440"/>
          </a:xfrm>
          <a:prstGeom prst="rect">
            <a:avLst/>
          </a:prstGeom>
        </p:spPr>
        <p:txBody>
          <a:bodyPr/>
          <a:lstStyle/>
          <a:p>
            <a:r>
              <a:rPr lang="it-IT"/>
              <a:t>
</a:t>
            </a:r>
            <a:endParaRPr/>
          </a:p>
          <a:p>
            <a:endParaRPr/>
          </a:p>
          <a:p>
            <a:r>
              <a:rPr lang="it-IT"/>
              <a:t>Mizzaro</a:t>
            </a:r>
            <a:endParaRPr/>
          </a:p>
        </p:txBody>
      </p:sp>
      <p:sp>
        <p:nvSpPr>
          <p:cNvPr id="831" name="TextShape 2"/>
          <p:cNvSpPr txBox="1"/>
          <p:nvPr/>
        </p:nvSpPr>
        <p:spPr>
          <a:xfrm>
            <a:off x="3884760" y="8685360"/>
            <a:ext cx="2971440" cy="456840"/>
          </a:xfrm>
          <a:prstGeom prst="rect">
            <a:avLst/>
          </a:prstGeom>
        </p:spPr>
        <p:txBody>
          <a:bodyPr anchor="b"/>
          <a:lstStyle/>
          <a:p>
            <a:pPr>
              <a:lnSpc>
                <a:spcPct val="100000"/>
              </a:lnSpc>
            </a:pPr>
            <a:fld id="{EF7AB2F2-CA32-46F1-A406-C49C4CEEF872}" type="slidenum">
              <a:rPr lang="it-IT" sz="1200">
                <a:solidFill>
                  <a:srgbClr val="000000"/>
                </a:solidFill>
                <a:latin typeface="Arial"/>
              </a:rPr>
              <a:t>52</a:t>
            </a:fld>
            <a:endParaRPr/>
          </a:p>
        </p:txBody>
      </p:sp>
    </p:spTree>
    <p:extLst>
      <p:ext uri="{BB962C8B-B14F-4D97-AF65-F5344CB8AC3E}">
        <p14:creationId xmlns:p14="http://schemas.microsoft.com/office/powerpoint/2010/main" val="34424755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 name="PlaceHolder 1"/>
          <p:cNvSpPr>
            <a:spLocks noGrp="1"/>
          </p:cNvSpPr>
          <p:nvPr>
            <p:ph type="body"/>
          </p:nvPr>
        </p:nvSpPr>
        <p:spPr>
          <a:xfrm>
            <a:off x="685800" y="4343400"/>
            <a:ext cx="5486040" cy="4114440"/>
          </a:xfrm>
          <a:prstGeom prst="rect">
            <a:avLst/>
          </a:prstGeom>
        </p:spPr>
        <p:txBody>
          <a:bodyPr/>
          <a:lstStyle/>
          <a:p>
            <a:r>
              <a:rPr lang="it-IT"/>
              <a:t>Immagine: agentinprova2am.blogspot.com</a:t>
            </a:r>
            <a:endParaRPr/>
          </a:p>
          <a:p>
            <a:r>
              <a:rPr lang="it-IT"/>
              <a:t>Immagine: crearelogo.it</a:t>
            </a:r>
            <a:endParaRPr/>
          </a:p>
          <a:p>
            <a:endParaRPr/>
          </a:p>
          <a:p>
            <a:endParaRPr/>
          </a:p>
          <a:p>
            <a:r>
              <a:rPr lang="it-IT"/>
              <a:t>Si ricorda che la tesi di laurea è un documento ufficiale. che deve avere le caratteristiche di un lavoro personale.
Pertanto lo studente che presenta una tesi di laurea interamente o anche parzialmente copiata da fonti da lui non citate commette reato di plagio" (legge n. 633 del 1941 sul diritto d'autore) esponendosi ad una denuncia da parte dell'autore o degli autori dell'opera copiata, anche con la possibilità della revoca del titolo di studio comunque conseguito.
A tal fine si raccomanda agli studenti che utilizzano, nella compilazione della tesi di laurea, brani, definizioni e concetti, di indicare specificamente la fonte di provenienza, indice di scrupolo scientifico e correttezza; peraltro le citazioni della fonte costituiscono il necessario bagaglio bibliografico della tesi di laurea.</a:t>
            </a:r>
            <a:endParaRPr/>
          </a:p>
          <a:p>
            <a:r>
              <a:rPr lang="it-IT"/>
              <a:t>http://www.ec.univaq.it/on-line/Home/Inprimopiano/articolo611.html
</a:t>
            </a:r>
            <a:endParaRPr/>
          </a:p>
        </p:txBody>
      </p:sp>
      <p:sp>
        <p:nvSpPr>
          <p:cNvPr id="833" name="TextShape 2"/>
          <p:cNvSpPr txBox="1"/>
          <p:nvPr/>
        </p:nvSpPr>
        <p:spPr>
          <a:xfrm>
            <a:off x="3884760" y="8685360"/>
            <a:ext cx="2971440" cy="456840"/>
          </a:xfrm>
          <a:prstGeom prst="rect">
            <a:avLst/>
          </a:prstGeom>
        </p:spPr>
        <p:txBody>
          <a:bodyPr anchor="b"/>
          <a:lstStyle/>
          <a:p>
            <a:pPr>
              <a:lnSpc>
                <a:spcPct val="100000"/>
              </a:lnSpc>
            </a:pPr>
            <a:fld id="{B00954F1-AD7D-47AA-B817-A6989D25EB67}" type="slidenum">
              <a:rPr lang="it-IT" sz="1200">
                <a:solidFill>
                  <a:srgbClr val="000000"/>
                </a:solidFill>
                <a:latin typeface="Arial"/>
              </a:rPr>
              <a:t>53</a:t>
            </a:fld>
            <a:endParaRPr/>
          </a:p>
        </p:txBody>
      </p:sp>
    </p:spTree>
    <p:extLst>
      <p:ext uri="{BB962C8B-B14F-4D97-AF65-F5344CB8AC3E}">
        <p14:creationId xmlns:p14="http://schemas.microsoft.com/office/powerpoint/2010/main" val="38502870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 name="PlaceHolder 1"/>
          <p:cNvSpPr>
            <a:spLocks noGrp="1"/>
          </p:cNvSpPr>
          <p:nvPr>
            <p:ph type="body"/>
          </p:nvPr>
        </p:nvSpPr>
        <p:spPr>
          <a:xfrm>
            <a:off x="685800" y="4343400"/>
            <a:ext cx="5486040" cy="4114440"/>
          </a:xfrm>
          <a:prstGeom prst="rect">
            <a:avLst/>
          </a:prstGeom>
        </p:spPr>
        <p:txBody>
          <a:bodyPr/>
          <a:lstStyle/>
          <a:p>
            <a:r>
              <a:rPr lang="it-IT"/>
              <a:t>Fare prova con ricerca in google</a:t>
            </a:r>
            <a:endParaRPr/>
          </a:p>
        </p:txBody>
      </p:sp>
      <p:sp>
        <p:nvSpPr>
          <p:cNvPr id="835" name="TextShape 2"/>
          <p:cNvSpPr txBox="1"/>
          <p:nvPr/>
        </p:nvSpPr>
        <p:spPr>
          <a:xfrm>
            <a:off x="3884760" y="8685360"/>
            <a:ext cx="2971440" cy="456840"/>
          </a:xfrm>
          <a:prstGeom prst="rect">
            <a:avLst/>
          </a:prstGeom>
        </p:spPr>
        <p:txBody>
          <a:bodyPr anchor="b"/>
          <a:lstStyle/>
          <a:p>
            <a:pPr>
              <a:lnSpc>
                <a:spcPct val="100000"/>
              </a:lnSpc>
            </a:pPr>
            <a:fld id="{DEDCA5E0-612E-4D0E-B07F-5E7D1C1E207F}" type="slidenum">
              <a:rPr lang="it-IT" sz="1200">
                <a:solidFill>
                  <a:srgbClr val="000000"/>
                </a:solidFill>
                <a:latin typeface="Arial"/>
              </a:rPr>
              <a:t>55</a:t>
            </a:fld>
            <a:endParaRPr/>
          </a:p>
        </p:txBody>
      </p:sp>
    </p:spTree>
    <p:extLst>
      <p:ext uri="{BB962C8B-B14F-4D97-AF65-F5344CB8AC3E}">
        <p14:creationId xmlns:p14="http://schemas.microsoft.com/office/powerpoint/2010/main" val="7501695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 name="PlaceHolder 1"/>
          <p:cNvSpPr>
            <a:spLocks noGrp="1"/>
          </p:cNvSpPr>
          <p:nvPr>
            <p:ph type="body"/>
          </p:nvPr>
        </p:nvSpPr>
        <p:spPr>
          <a:xfrm>
            <a:off x="685800" y="4343400"/>
            <a:ext cx="5486040" cy="4114440"/>
          </a:xfrm>
          <a:prstGeom prst="rect">
            <a:avLst/>
          </a:prstGeom>
        </p:spPr>
        <p:txBody>
          <a:bodyPr/>
          <a:lstStyle/>
          <a:p>
            <a:endParaRPr/>
          </a:p>
        </p:txBody>
      </p:sp>
      <p:sp>
        <p:nvSpPr>
          <p:cNvPr id="837" name="TextShape 2"/>
          <p:cNvSpPr txBox="1"/>
          <p:nvPr/>
        </p:nvSpPr>
        <p:spPr>
          <a:xfrm>
            <a:off x="3884760" y="8685360"/>
            <a:ext cx="2971440" cy="456840"/>
          </a:xfrm>
          <a:prstGeom prst="rect">
            <a:avLst/>
          </a:prstGeom>
        </p:spPr>
        <p:txBody>
          <a:bodyPr anchor="b"/>
          <a:lstStyle/>
          <a:p>
            <a:pPr>
              <a:lnSpc>
                <a:spcPct val="100000"/>
              </a:lnSpc>
            </a:pPr>
            <a:fld id="{63F320D5-CD11-49C6-8021-9659A0BBF3AC}" type="slidenum">
              <a:rPr lang="it-IT" sz="1200">
                <a:solidFill>
                  <a:srgbClr val="000000"/>
                </a:solidFill>
                <a:latin typeface="Arial"/>
              </a:rPr>
              <a:t>56</a:t>
            </a:fld>
            <a:endParaRPr/>
          </a:p>
        </p:txBody>
      </p:sp>
    </p:spTree>
    <p:extLst>
      <p:ext uri="{BB962C8B-B14F-4D97-AF65-F5344CB8AC3E}">
        <p14:creationId xmlns:p14="http://schemas.microsoft.com/office/powerpoint/2010/main" val="37602327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 name="PlaceHolder 1"/>
          <p:cNvSpPr>
            <a:spLocks noGrp="1"/>
          </p:cNvSpPr>
          <p:nvPr>
            <p:ph type="body"/>
          </p:nvPr>
        </p:nvSpPr>
        <p:spPr>
          <a:xfrm>
            <a:off x="685800" y="4343400"/>
            <a:ext cx="5486040" cy="4114440"/>
          </a:xfrm>
          <a:prstGeom prst="rect">
            <a:avLst/>
          </a:prstGeom>
        </p:spPr>
        <p:txBody>
          <a:bodyPr/>
          <a:lstStyle/>
          <a:p>
            <a:endParaRPr/>
          </a:p>
        </p:txBody>
      </p:sp>
      <p:sp>
        <p:nvSpPr>
          <p:cNvPr id="839" name="TextShape 2"/>
          <p:cNvSpPr txBox="1"/>
          <p:nvPr/>
        </p:nvSpPr>
        <p:spPr>
          <a:xfrm>
            <a:off x="3884760" y="8685360"/>
            <a:ext cx="2971440" cy="456840"/>
          </a:xfrm>
          <a:prstGeom prst="rect">
            <a:avLst/>
          </a:prstGeom>
        </p:spPr>
        <p:txBody>
          <a:bodyPr anchor="b"/>
          <a:lstStyle/>
          <a:p>
            <a:pPr>
              <a:lnSpc>
                <a:spcPct val="100000"/>
              </a:lnSpc>
            </a:pPr>
            <a:fld id="{F52244CC-9D31-4B0D-B5B1-07C99A1815F1}" type="slidenum">
              <a:rPr lang="it-IT" sz="1200">
                <a:solidFill>
                  <a:srgbClr val="000000"/>
                </a:solidFill>
                <a:latin typeface="Arial"/>
              </a:rPr>
              <a:t>60</a:t>
            </a:fld>
            <a:endParaRPr/>
          </a:p>
        </p:txBody>
      </p:sp>
    </p:spTree>
    <p:extLst>
      <p:ext uri="{BB962C8B-B14F-4D97-AF65-F5344CB8AC3E}">
        <p14:creationId xmlns:p14="http://schemas.microsoft.com/office/powerpoint/2010/main" val="37040713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 name="PlaceHolder 1"/>
          <p:cNvSpPr>
            <a:spLocks noGrp="1"/>
          </p:cNvSpPr>
          <p:nvPr>
            <p:ph type="body"/>
          </p:nvPr>
        </p:nvSpPr>
        <p:spPr>
          <a:xfrm>
            <a:off x="679680" y="4716000"/>
            <a:ext cx="5437800" cy="4467240"/>
          </a:xfrm>
          <a:prstGeom prst="rect">
            <a:avLst/>
          </a:prstGeom>
        </p:spPr>
        <p:txBody>
          <a:bodyPr lIns="95400" tIns="47880" rIns="95400" bIns="47880"/>
          <a:lstStyle/>
          <a:p>
            <a:r>
              <a:rPr lang="it-IT"/>
              <a:t>c</a:t>
            </a:r>
            <a:endParaRPr/>
          </a:p>
        </p:txBody>
      </p:sp>
      <p:sp>
        <p:nvSpPr>
          <p:cNvPr id="765" name="TextShape 2"/>
          <p:cNvSpPr txBox="1"/>
          <p:nvPr/>
        </p:nvSpPr>
        <p:spPr>
          <a:xfrm>
            <a:off x="3850560" y="9430200"/>
            <a:ext cx="2945160" cy="496080"/>
          </a:xfrm>
          <a:prstGeom prst="rect">
            <a:avLst/>
          </a:prstGeom>
        </p:spPr>
        <p:txBody>
          <a:bodyPr lIns="95400" tIns="47880" rIns="95400" bIns="47880" anchor="b"/>
          <a:lstStyle/>
          <a:p>
            <a:pPr>
              <a:lnSpc>
                <a:spcPct val="100000"/>
              </a:lnSpc>
            </a:pPr>
            <a:fld id="{82E4624A-0AA3-47A1-B4B9-37C5C5DA97DD}" type="slidenum">
              <a:rPr lang="it-IT" sz="1300">
                <a:solidFill>
                  <a:srgbClr val="000000"/>
                </a:solidFill>
                <a:latin typeface="Arial"/>
                <a:ea typeface="+mn-ea"/>
              </a:rPr>
              <a:t>62</a:t>
            </a:fld>
            <a:endParaRPr/>
          </a:p>
        </p:txBody>
      </p:sp>
    </p:spTree>
    <p:extLst>
      <p:ext uri="{BB962C8B-B14F-4D97-AF65-F5344CB8AC3E}">
        <p14:creationId xmlns:p14="http://schemas.microsoft.com/office/powerpoint/2010/main" val="19182391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PlaceHolder 1"/>
          <p:cNvSpPr>
            <a:spLocks noGrp="1"/>
          </p:cNvSpPr>
          <p:nvPr>
            <p:ph type="body"/>
          </p:nvPr>
        </p:nvSpPr>
        <p:spPr>
          <a:xfrm>
            <a:off x="685800" y="4343400"/>
            <a:ext cx="5486040" cy="4114440"/>
          </a:xfrm>
          <a:prstGeom prst="rect">
            <a:avLst/>
          </a:prstGeom>
        </p:spPr>
        <p:txBody>
          <a:bodyPr/>
          <a:lstStyle/>
          <a:p>
            <a:r>
              <a:rPr lang="it-IT"/>
              <a:t>Personalizzare a seconda di laureandi</a:t>
            </a:r>
            <a:endParaRPr/>
          </a:p>
          <a:p>
            <a:endParaRPr/>
          </a:p>
        </p:txBody>
      </p:sp>
      <p:sp>
        <p:nvSpPr>
          <p:cNvPr id="775" name="TextShape 2"/>
          <p:cNvSpPr txBox="1"/>
          <p:nvPr/>
        </p:nvSpPr>
        <p:spPr>
          <a:xfrm>
            <a:off x="3884760" y="8685360"/>
            <a:ext cx="2971440" cy="456840"/>
          </a:xfrm>
          <a:prstGeom prst="rect">
            <a:avLst/>
          </a:prstGeom>
        </p:spPr>
        <p:txBody>
          <a:bodyPr anchor="b"/>
          <a:lstStyle/>
          <a:p>
            <a:fld id="{4D41465A-1832-41C1-AC8A-8AA7A303E6FE}" type="slidenum">
              <a:rPr lang="it-IT" sz="1200">
                <a:solidFill>
                  <a:srgbClr val="000000"/>
                </a:solidFill>
              </a:rPr>
              <a:pPr/>
              <a:t>63</a:t>
            </a:fld>
            <a:endParaRPr>
              <a:solidFill>
                <a:prstClr val="black"/>
              </a:solidFill>
            </a:endParaRPr>
          </a:p>
        </p:txBody>
      </p:sp>
    </p:spTree>
    <p:extLst>
      <p:ext uri="{BB962C8B-B14F-4D97-AF65-F5344CB8AC3E}">
        <p14:creationId xmlns:p14="http://schemas.microsoft.com/office/powerpoint/2010/main" val="21753977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PlaceHolder 1"/>
          <p:cNvSpPr>
            <a:spLocks noGrp="1"/>
          </p:cNvSpPr>
          <p:nvPr>
            <p:ph type="body"/>
          </p:nvPr>
        </p:nvSpPr>
        <p:spPr>
          <a:xfrm>
            <a:off x="685800" y="4343400"/>
            <a:ext cx="5486040" cy="4114440"/>
          </a:xfrm>
          <a:prstGeom prst="rect">
            <a:avLst/>
          </a:prstGeom>
        </p:spPr>
        <p:txBody>
          <a:bodyPr/>
          <a:lstStyle/>
          <a:p>
            <a:r>
              <a:rPr lang="it-IT"/>
              <a:t>Personalizzare a seconda di laureandi</a:t>
            </a:r>
            <a:endParaRPr/>
          </a:p>
          <a:p>
            <a:endParaRPr/>
          </a:p>
        </p:txBody>
      </p:sp>
      <p:sp>
        <p:nvSpPr>
          <p:cNvPr id="775" name="TextShape 2"/>
          <p:cNvSpPr txBox="1"/>
          <p:nvPr/>
        </p:nvSpPr>
        <p:spPr>
          <a:xfrm>
            <a:off x="3884760" y="8685360"/>
            <a:ext cx="2971440" cy="456840"/>
          </a:xfrm>
          <a:prstGeom prst="rect">
            <a:avLst/>
          </a:prstGeom>
        </p:spPr>
        <p:txBody>
          <a:bodyPr anchor="b"/>
          <a:lstStyle/>
          <a:p>
            <a:fld id="{4D41465A-1832-41C1-AC8A-8AA7A303E6FE}" type="slidenum">
              <a:rPr lang="it-IT" sz="1200">
                <a:solidFill>
                  <a:srgbClr val="000000"/>
                </a:solidFill>
              </a:rPr>
              <a:pPr/>
              <a:t>64</a:t>
            </a:fld>
            <a:endParaRPr>
              <a:solidFill>
                <a:prstClr val="black"/>
              </a:solidFill>
            </a:endParaRPr>
          </a:p>
        </p:txBody>
      </p:sp>
    </p:spTree>
    <p:extLst>
      <p:ext uri="{BB962C8B-B14F-4D97-AF65-F5344CB8AC3E}">
        <p14:creationId xmlns:p14="http://schemas.microsoft.com/office/powerpoint/2010/main" val="2145686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PlaceHolder 1"/>
          <p:cNvSpPr>
            <a:spLocks noGrp="1"/>
          </p:cNvSpPr>
          <p:nvPr>
            <p:ph type="body"/>
          </p:nvPr>
        </p:nvSpPr>
        <p:spPr>
          <a:xfrm>
            <a:off x="685800" y="4343400"/>
            <a:ext cx="5486040" cy="4114440"/>
          </a:xfrm>
          <a:prstGeom prst="rect">
            <a:avLst/>
          </a:prstGeom>
        </p:spPr>
        <p:txBody>
          <a:bodyPr/>
          <a:lstStyle/>
          <a:p>
            <a:r>
              <a:rPr lang="it-IT"/>
              <a:t>Personalizzare a seconda di laureandi</a:t>
            </a:r>
            <a:endParaRPr/>
          </a:p>
          <a:p>
            <a:endParaRPr/>
          </a:p>
        </p:txBody>
      </p:sp>
      <p:sp>
        <p:nvSpPr>
          <p:cNvPr id="775" name="TextShape 2"/>
          <p:cNvSpPr txBox="1"/>
          <p:nvPr/>
        </p:nvSpPr>
        <p:spPr>
          <a:xfrm>
            <a:off x="3884760" y="8685360"/>
            <a:ext cx="2971440" cy="456840"/>
          </a:xfrm>
          <a:prstGeom prst="rect">
            <a:avLst/>
          </a:prstGeom>
        </p:spPr>
        <p:txBody>
          <a:bodyPr anchor="b"/>
          <a:lstStyle/>
          <a:p>
            <a:pPr>
              <a:lnSpc>
                <a:spcPct val="100000"/>
              </a:lnSpc>
            </a:pPr>
            <a:fld id="{4D41465A-1832-41C1-AC8A-8AA7A303E6FE}" type="slidenum">
              <a:rPr lang="it-IT" sz="1200">
                <a:solidFill>
                  <a:srgbClr val="000000"/>
                </a:solidFill>
                <a:latin typeface="Arial"/>
              </a:rPr>
              <a:t>4</a:t>
            </a:fld>
            <a:endParaRPr/>
          </a:p>
        </p:txBody>
      </p:sp>
    </p:spTree>
    <p:extLst>
      <p:ext uri="{BB962C8B-B14F-4D97-AF65-F5344CB8AC3E}">
        <p14:creationId xmlns:p14="http://schemas.microsoft.com/office/powerpoint/2010/main" val="30801158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PlaceHolder 1"/>
          <p:cNvSpPr>
            <a:spLocks noGrp="1"/>
          </p:cNvSpPr>
          <p:nvPr>
            <p:ph type="body"/>
          </p:nvPr>
        </p:nvSpPr>
        <p:spPr>
          <a:xfrm>
            <a:off x="685800" y="4343400"/>
            <a:ext cx="5486040" cy="4114440"/>
          </a:xfrm>
          <a:prstGeom prst="rect">
            <a:avLst/>
          </a:prstGeom>
        </p:spPr>
        <p:txBody>
          <a:bodyPr/>
          <a:lstStyle/>
          <a:p>
            <a:r>
              <a:rPr lang="it-IT"/>
              <a:t>Personalizzare a seconda di laureandi</a:t>
            </a:r>
            <a:endParaRPr/>
          </a:p>
          <a:p>
            <a:endParaRPr/>
          </a:p>
        </p:txBody>
      </p:sp>
      <p:sp>
        <p:nvSpPr>
          <p:cNvPr id="775" name="TextShape 2"/>
          <p:cNvSpPr txBox="1"/>
          <p:nvPr/>
        </p:nvSpPr>
        <p:spPr>
          <a:xfrm>
            <a:off x="3884760" y="8685360"/>
            <a:ext cx="2971440" cy="456840"/>
          </a:xfrm>
          <a:prstGeom prst="rect">
            <a:avLst/>
          </a:prstGeom>
        </p:spPr>
        <p:txBody>
          <a:bodyPr anchor="b"/>
          <a:lstStyle/>
          <a:p>
            <a:fld id="{4D41465A-1832-41C1-AC8A-8AA7A303E6FE}" type="slidenum">
              <a:rPr lang="it-IT" sz="1200">
                <a:solidFill>
                  <a:srgbClr val="000000"/>
                </a:solidFill>
              </a:rPr>
              <a:pPr/>
              <a:t>65</a:t>
            </a:fld>
            <a:endParaRPr>
              <a:solidFill>
                <a:prstClr val="black"/>
              </a:solidFill>
            </a:endParaRPr>
          </a:p>
        </p:txBody>
      </p:sp>
    </p:spTree>
    <p:extLst>
      <p:ext uri="{BB962C8B-B14F-4D97-AF65-F5344CB8AC3E}">
        <p14:creationId xmlns:p14="http://schemas.microsoft.com/office/powerpoint/2010/main" val="2684685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PlaceHolder 1"/>
          <p:cNvSpPr>
            <a:spLocks noGrp="1"/>
          </p:cNvSpPr>
          <p:nvPr>
            <p:ph type="body"/>
          </p:nvPr>
        </p:nvSpPr>
        <p:spPr>
          <a:xfrm>
            <a:off x="685800" y="4343400"/>
            <a:ext cx="5486040" cy="4114440"/>
          </a:xfrm>
          <a:prstGeom prst="rect">
            <a:avLst/>
          </a:prstGeom>
        </p:spPr>
        <p:txBody>
          <a:bodyPr/>
          <a:lstStyle/>
          <a:p>
            <a:r>
              <a:rPr lang="it-IT"/>
              <a:t>Personalizzare a seconda di laureandi</a:t>
            </a:r>
            <a:endParaRPr/>
          </a:p>
          <a:p>
            <a:endParaRPr/>
          </a:p>
        </p:txBody>
      </p:sp>
      <p:sp>
        <p:nvSpPr>
          <p:cNvPr id="775" name="TextShape 2"/>
          <p:cNvSpPr txBox="1"/>
          <p:nvPr/>
        </p:nvSpPr>
        <p:spPr>
          <a:xfrm>
            <a:off x="3884760" y="8685360"/>
            <a:ext cx="2971440" cy="456840"/>
          </a:xfrm>
          <a:prstGeom prst="rect">
            <a:avLst/>
          </a:prstGeom>
        </p:spPr>
        <p:txBody>
          <a:bodyPr anchor="b"/>
          <a:lstStyle/>
          <a:p>
            <a:fld id="{4D41465A-1832-41C1-AC8A-8AA7A303E6FE}" type="slidenum">
              <a:rPr lang="it-IT" sz="1200">
                <a:solidFill>
                  <a:srgbClr val="000000"/>
                </a:solidFill>
              </a:rPr>
              <a:pPr/>
              <a:t>66</a:t>
            </a:fld>
            <a:endParaRPr>
              <a:solidFill>
                <a:prstClr val="black"/>
              </a:solidFill>
            </a:endParaRPr>
          </a:p>
        </p:txBody>
      </p:sp>
    </p:spTree>
    <p:extLst>
      <p:ext uri="{BB962C8B-B14F-4D97-AF65-F5344CB8AC3E}">
        <p14:creationId xmlns:p14="http://schemas.microsoft.com/office/powerpoint/2010/main" val="35775350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PlaceHolder 1"/>
          <p:cNvSpPr>
            <a:spLocks noGrp="1"/>
          </p:cNvSpPr>
          <p:nvPr>
            <p:ph type="body"/>
          </p:nvPr>
        </p:nvSpPr>
        <p:spPr>
          <a:xfrm>
            <a:off x="679680" y="4716000"/>
            <a:ext cx="5437800" cy="4467240"/>
          </a:xfrm>
          <a:prstGeom prst="rect">
            <a:avLst/>
          </a:prstGeom>
        </p:spPr>
        <p:txBody>
          <a:bodyPr lIns="95400" tIns="47880" rIns="95400" bIns="47880"/>
          <a:lstStyle/>
          <a:p>
            <a:r>
              <a:rPr lang="it-IT"/>
              <a:t>C</a:t>
            </a:r>
            <a:endParaRPr/>
          </a:p>
          <a:p>
            <a:endParaRPr/>
          </a:p>
        </p:txBody>
      </p:sp>
      <p:sp>
        <p:nvSpPr>
          <p:cNvPr id="779" name="TextShape 2"/>
          <p:cNvSpPr txBox="1"/>
          <p:nvPr/>
        </p:nvSpPr>
        <p:spPr>
          <a:xfrm>
            <a:off x="3850560" y="9430200"/>
            <a:ext cx="2945160" cy="496080"/>
          </a:xfrm>
          <a:prstGeom prst="rect">
            <a:avLst/>
          </a:prstGeom>
        </p:spPr>
        <p:txBody>
          <a:bodyPr lIns="95400" tIns="47880" rIns="95400" bIns="47880" anchor="b"/>
          <a:lstStyle/>
          <a:p>
            <a:pPr>
              <a:lnSpc>
                <a:spcPct val="100000"/>
              </a:lnSpc>
            </a:pPr>
            <a:fld id="{B92A794E-6E78-49CE-B3D9-79D8186B2101}" type="slidenum">
              <a:rPr lang="it-IT" sz="1300">
                <a:solidFill>
                  <a:srgbClr val="000000"/>
                </a:solidFill>
                <a:latin typeface="Arial"/>
                <a:ea typeface="+mn-ea"/>
              </a:rPr>
              <a:t>67</a:t>
            </a:fld>
            <a:endParaRPr/>
          </a:p>
        </p:txBody>
      </p:sp>
    </p:spTree>
    <p:extLst>
      <p:ext uri="{BB962C8B-B14F-4D97-AF65-F5344CB8AC3E}">
        <p14:creationId xmlns:p14="http://schemas.microsoft.com/office/powerpoint/2010/main" val="27738364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PlaceHolder 1"/>
          <p:cNvSpPr>
            <a:spLocks noGrp="1"/>
          </p:cNvSpPr>
          <p:nvPr>
            <p:ph type="body"/>
          </p:nvPr>
        </p:nvSpPr>
        <p:spPr>
          <a:xfrm>
            <a:off x="679680" y="4716000"/>
            <a:ext cx="5437800" cy="4467240"/>
          </a:xfrm>
          <a:prstGeom prst="rect">
            <a:avLst/>
          </a:prstGeom>
        </p:spPr>
        <p:txBody>
          <a:bodyPr lIns="95400" tIns="47880" rIns="95400" bIns="47880"/>
          <a:lstStyle/>
          <a:p>
            <a:r>
              <a:rPr lang="it-IT"/>
              <a:t>C</a:t>
            </a:r>
            <a:endParaRPr/>
          </a:p>
          <a:p>
            <a:endParaRPr/>
          </a:p>
        </p:txBody>
      </p:sp>
      <p:sp>
        <p:nvSpPr>
          <p:cNvPr id="779" name="TextShape 2"/>
          <p:cNvSpPr txBox="1"/>
          <p:nvPr/>
        </p:nvSpPr>
        <p:spPr>
          <a:xfrm>
            <a:off x="3850560" y="9430200"/>
            <a:ext cx="2945160" cy="496080"/>
          </a:xfrm>
          <a:prstGeom prst="rect">
            <a:avLst/>
          </a:prstGeom>
        </p:spPr>
        <p:txBody>
          <a:bodyPr lIns="95400" tIns="47880" rIns="95400" bIns="47880" anchor="b"/>
          <a:lstStyle/>
          <a:p>
            <a:pPr>
              <a:lnSpc>
                <a:spcPct val="100000"/>
              </a:lnSpc>
            </a:pPr>
            <a:fld id="{B92A794E-6E78-49CE-B3D9-79D8186B2101}" type="slidenum">
              <a:rPr lang="it-IT" sz="1300">
                <a:solidFill>
                  <a:srgbClr val="000000"/>
                </a:solidFill>
                <a:latin typeface="Arial"/>
                <a:ea typeface="+mn-ea"/>
              </a:rPr>
              <a:t>68</a:t>
            </a:fld>
            <a:endParaRPr/>
          </a:p>
        </p:txBody>
      </p:sp>
    </p:spTree>
    <p:extLst>
      <p:ext uri="{BB962C8B-B14F-4D97-AF65-F5344CB8AC3E}">
        <p14:creationId xmlns:p14="http://schemas.microsoft.com/office/powerpoint/2010/main" val="38664813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PlaceHolder 1"/>
          <p:cNvSpPr>
            <a:spLocks noGrp="1"/>
          </p:cNvSpPr>
          <p:nvPr>
            <p:ph type="body"/>
          </p:nvPr>
        </p:nvSpPr>
        <p:spPr>
          <a:xfrm>
            <a:off x="679680" y="4716000"/>
            <a:ext cx="5437800" cy="4467240"/>
          </a:xfrm>
          <a:prstGeom prst="rect">
            <a:avLst/>
          </a:prstGeom>
        </p:spPr>
        <p:txBody>
          <a:bodyPr lIns="95400" tIns="47880" rIns="95400" bIns="47880"/>
          <a:lstStyle/>
          <a:p>
            <a:r>
              <a:rPr lang="it-IT"/>
              <a:t>C</a:t>
            </a:r>
            <a:endParaRPr/>
          </a:p>
          <a:p>
            <a:endParaRPr/>
          </a:p>
        </p:txBody>
      </p:sp>
      <p:sp>
        <p:nvSpPr>
          <p:cNvPr id="779" name="TextShape 2"/>
          <p:cNvSpPr txBox="1"/>
          <p:nvPr/>
        </p:nvSpPr>
        <p:spPr>
          <a:xfrm>
            <a:off x="3850560" y="9430200"/>
            <a:ext cx="2945160" cy="496080"/>
          </a:xfrm>
          <a:prstGeom prst="rect">
            <a:avLst/>
          </a:prstGeom>
        </p:spPr>
        <p:txBody>
          <a:bodyPr lIns="95400" tIns="47880" rIns="95400" bIns="47880" anchor="b"/>
          <a:lstStyle/>
          <a:p>
            <a:pPr>
              <a:lnSpc>
                <a:spcPct val="100000"/>
              </a:lnSpc>
            </a:pPr>
            <a:fld id="{B92A794E-6E78-49CE-B3D9-79D8186B2101}" type="slidenum">
              <a:rPr lang="it-IT" sz="1300">
                <a:solidFill>
                  <a:srgbClr val="000000"/>
                </a:solidFill>
                <a:latin typeface="Arial"/>
                <a:ea typeface="+mn-ea"/>
              </a:rPr>
              <a:t>69</a:t>
            </a:fld>
            <a:endParaRPr/>
          </a:p>
        </p:txBody>
      </p:sp>
    </p:spTree>
    <p:extLst>
      <p:ext uri="{BB962C8B-B14F-4D97-AF65-F5344CB8AC3E}">
        <p14:creationId xmlns:p14="http://schemas.microsoft.com/office/powerpoint/2010/main" val="17560649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PlaceHolder 1"/>
          <p:cNvSpPr>
            <a:spLocks noGrp="1"/>
          </p:cNvSpPr>
          <p:nvPr>
            <p:ph type="body"/>
          </p:nvPr>
        </p:nvSpPr>
        <p:spPr>
          <a:xfrm>
            <a:off x="679680" y="4716000"/>
            <a:ext cx="5437800" cy="4467240"/>
          </a:xfrm>
          <a:prstGeom prst="rect">
            <a:avLst/>
          </a:prstGeom>
        </p:spPr>
        <p:txBody>
          <a:bodyPr lIns="95400" tIns="47880" rIns="95400" bIns="47880"/>
          <a:lstStyle/>
          <a:p>
            <a:r>
              <a:rPr lang="it-IT"/>
              <a:t>C</a:t>
            </a:r>
            <a:endParaRPr/>
          </a:p>
          <a:p>
            <a:endParaRPr/>
          </a:p>
        </p:txBody>
      </p:sp>
      <p:sp>
        <p:nvSpPr>
          <p:cNvPr id="779" name="TextShape 2"/>
          <p:cNvSpPr txBox="1"/>
          <p:nvPr/>
        </p:nvSpPr>
        <p:spPr>
          <a:xfrm>
            <a:off x="3850560" y="9430200"/>
            <a:ext cx="2945160" cy="496080"/>
          </a:xfrm>
          <a:prstGeom prst="rect">
            <a:avLst/>
          </a:prstGeom>
        </p:spPr>
        <p:txBody>
          <a:bodyPr lIns="95400" tIns="47880" rIns="95400" bIns="47880" anchor="b"/>
          <a:lstStyle/>
          <a:p>
            <a:pPr>
              <a:lnSpc>
                <a:spcPct val="100000"/>
              </a:lnSpc>
            </a:pPr>
            <a:fld id="{B92A794E-6E78-49CE-B3D9-79D8186B2101}" type="slidenum">
              <a:rPr lang="it-IT" sz="1300">
                <a:solidFill>
                  <a:srgbClr val="000000"/>
                </a:solidFill>
                <a:latin typeface="Arial"/>
                <a:ea typeface="+mn-ea"/>
              </a:rPr>
              <a:t>70</a:t>
            </a:fld>
            <a:endParaRPr/>
          </a:p>
        </p:txBody>
      </p:sp>
    </p:spTree>
    <p:extLst>
      <p:ext uri="{BB962C8B-B14F-4D97-AF65-F5344CB8AC3E}">
        <p14:creationId xmlns:p14="http://schemas.microsoft.com/office/powerpoint/2010/main" val="36672472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PlaceHolder 1"/>
          <p:cNvSpPr>
            <a:spLocks noGrp="1"/>
          </p:cNvSpPr>
          <p:nvPr>
            <p:ph type="body"/>
          </p:nvPr>
        </p:nvSpPr>
        <p:spPr>
          <a:xfrm>
            <a:off x="679680" y="4716000"/>
            <a:ext cx="5437800" cy="4467240"/>
          </a:xfrm>
          <a:prstGeom prst="rect">
            <a:avLst/>
          </a:prstGeom>
        </p:spPr>
        <p:txBody>
          <a:bodyPr lIns="95400" tIns="47880" rIns="95400" bIns="47880"/>
          <a:lstStyle/>
          <a:p>
            <a:r>
              <a:rPr lang="it-IT"/>
              <a:t>C</a:t>
            </a:r>
            <a:endParaRPr/>
          </a:p>
          <a:p>
            <a:endParaRPr/>
          </a:p>
        </p:txBody>
      </p:sp>
      <p:sp>
        <p:nvSpPr>
          <p:cNvPr id="779" name="TextShape 2"/>
          <p:cNvSpPr txBox="1"/>
          <p:nvPr/>
        </p:nvSpPr>
        <p:spPr>
          <a:xfrm>
            <a:off x="3850560" y="9430200"/>
            <a:ext cx="2945160" cy="496080"/>
          </a:xfrm>
          <a:prstGeom prst="rect">
            <a:avLst/>
          </a:prstGeom>
        </p:spPr>
        <p:txBody>
          <a:bodyPr lIns="95400" tIns="47880" rIns="95400" bIns="47880" anchor="b"/>
          <a:lstStyle/>
          <a:p>
            <a:pPr>
              <a:lnSpc>
                <a:spcPct val="100000"/>
              </a:lnSpc>
            </a:pPr>
            <a:fld id="{B92A794E-6E78-49CE-B3D9-79D8186B2101}" type="slidenum">
              <a:rPr lang="it-IT" sz="1300">
                <a:solidFill>
                  <a:srgbClr val="000000"/>
                </a:solidFill>
                <a:latin typeface="Arial"/>
                <a:ea typeface="+mn-ea"/>
              </a:rPr>
              <a:t>71</a:t>
            </a:fld>
            <a:endParaRPr/>
          </a:p>
        </p:txBody>
      </p:sp>
    </p:spTree>
    <p:extLst>
      <p:ext uri="{BB962C8B-B14F-4D97-AF65-F5344CB8AC3E}">
        <p14:creationId xmlns:p14="http://schemas.microsoft.com/office/powerpoint/2010/main" val="39800305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PlaceHolder 1"/>
          <p:cNvSpPr>
            <a:spLocks noGrp="1"/>
          </p:cNvSpPr>
          <p:nvPr>
            <p:ph type="body"/>
          </p:nvPr>
        </p:nvSpPr>
        <p:spPr>
          <a:xfrm>
            <a:off x="679680" y="4716000"/>
            <a:ext cx="5437800" cy="4467240"/>
          </a:xfrm>
          <a:prstGeom prst="rect">
            <a:avLst/>
          </a:prstGeom>
        </p:spPr>
        <p:txBody>
          <a:bodyPr lIns="95400" tIns="47880" rIns="95400" bIns="47880"/>
          <a:lstStyle/>
          <a:p>
            <a:r>
              <a:rPr lang="it-IT"/>
              <a:t>C</a:t>
            </a:r>
            <a:endParaRPr/>
          </a:p>
          <a:p>
            <a:endParaRPr/>
          </a:p>
        </p:txBody>
      </p:sp>
      <p:sp>
        <p:nvSpPr>
          <p:cNvPr id="779" name="TextShape 2"/>
          <p:cNvSpPr txBox="1"/>
          <p:nvPr/>
        </p:nvSpPr>
        <p:spPr>
          <a:xfrm>
            <a:off x="3850560" y="9430200"/>
            <a:ext cx="2945160" cy="496080"/>
          </a:xfrm>
          <a:prstGeom prst="rect">
            <a:avLst/>
          </a:prstGeom>
        </p:spPr>
        <p:txBody>
          <a:bodyPr lIns="95400" tIns="47880" rIns="95400" bIns="47880" anchor="b"/>
          <a:lstStyle/>
          <a:p>
            <a:pPr>
              <a:lnSpc>
                <a:spcPct val="100000"/>
              </a:lnSpc>
            </a:pPr>
            <a:fld id="{B92A794E-6E78-49CE-B3D9-79D8186B2101}" type="slidenum">
              <a:rPr lang="it-IT" sz="1300">
                <a:solidFill>
                  <a:srgbClr val="000000"/>
                </a:solidFill>
                <a:latin typeface="Arial"/>
                <a:ea typeface="+mn-ea"/>
              </a:rPr>
              <a:t>72</a:t>
            </a:fld>
            <a:endParaRPr/>
          </a:p>
        </p:txBody>
      </p:sp>
    </p:spTree>
    <p:extLst>
      <p:ext uri="{BB962C8B-B14F-4D97-AF65-F5344CB8AC3E}">
        <p14:creationId xmlns:p14="http://schemas.microsoft.com/office/powerpoint/2010/main" val="5563253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PlaceHolder 1"/>
          <p:cNvSpPr>
            <a:spLocks noGrp="1"/>
          </p:cNvSpPr>
          <p:nvPr>
            <p:ph type="body"/>
          </p:nvPr>
        </p:nvSpPr>
        <p:spPr>
          <a:xfrm>
            <a:off x="679680" y="4716000"/>
            <a:ext cx="5437800" cy="4467240"/>
          </a:xfrm>
          <a:prstGeom prst="rect">
            <a:avLst/>
          </a:prstGeom>
        </p:spPr>
        <p:txBody>
          <a:bodyPr lIns="95400" tIns="47880" rIns="95400" bIns="47880"/>
          <a:lstStyle/>
          <a:p>
            <a:r>
              <a:rPr lang="it-IT"/>
              <a:t>C</a:t>
            </a:r>
            <a:endParaRPr/>
          </a:p>
          <a:p>
            <a:endParaRPr/>
          </a:p>
        </p:txBody>
      </p:sp>
      <p:sp>
        <p:nvSpPr>
          <p:cNvPr id="779" name="TextShape 2"/>
          <p:cNvSpPr txBox="1"/>
          <p:nvPr/>
        </p:nvSpPr>
        <p:spPr>
          <a:xfrm>
            <a:off x="3850560" y="9430200"/>
            <a:ext cx="2945160" cy="496080"/>
          </a:xfrm>
          <a:prstGeom prst="rect">
            <a:avLst/>
          </a:prstGeom>
        </p:spPr>
        <p:txBody>
          <a:bodyPr lIns="95400" tIns="47880" rIns="95400" bIns="47880" anchor="b"/>
          <a:lstStyle/>
          <a:p>
            <a:pPr>
              <a:lnSpc>
                <a:spcPct val="100000"/>
              </a:lnSpc>
            </a:pPr>
            <a:fld id="{B92A794E-6E78-49CE-B3D9-79D8186B2101}" type="slidenum">
              <a:rPr lang="it-IT" sz="1300">
                <a:solidFill>
                  <a:srgbClr val="000000"/>
                </a:solidFill>
                <a:latin typeface="Arial"/>
                <a:ea typeface="+mn-ea"/>
              </a:rPr>
              <a:t>73</a:t>
            </a:fld>
            <a:endParaRPr/>
          </a:p>
        </p:txBody>
      </p:sp>
    </p:spTree>
    <p:extLst>
      <p:ext uri="{BB962C8B-B14F-4D97-AF65-F5344CB8AC3E}">
        <p14:creationId xmlns:p14="http://schemas.microsoft.com/office/powerpoint/2010/main" val="12233150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PlaceHolder 1"/>
          <p:cNvSpPr>
            <a:spLocks noGrp="1"/>
          </p:cNvSpPr>
          <p:nvPr>
            <p:ph type="body"/>
          </p:nvPr>
        </p:nvSpPr>
        <p:spPr>
          <a:xfrm>
            <a:off x="679680" y="4716000"/>
            <a:ext cx="5437800" cy="4467240"/>
          </a:xfrm>
          <a:prstGeom prst="rect">
            <a:avLst/>
          </a:prstGeom>
        </p:spPr>
        <p:txBody>
          <a:bodyPr lIns="95400" tIns="47880" rIns="95400" bIns="47880"/>
          <a:lstStyle/>
          <a:p>
            <a:r>
              <a:rPr lang="it-IT"/>
              <a:t>C</a:t>
            </a:r>
            <a:endParaRPr/>
          </a:p>
          <a:p>
            <a:endParaRPr/>
          </a:p>
        </p:txBody>
      </p:sp>
      <p:sp>
        <p:nvSpPr>
          <p:cNvPr id="779" name="TextShape 2"/>
          <p:cNvSpPr txBox="1"/>
          <p:nvPr/>
        </p:nvSpPr>
        <p:spPr>
          <a:xfrm>
            <a:off x="3850560" y="9430200"/>
            <a:ext cx="2945160" cy="496080"/>
          </a:xfrm>
          <a:prstGeom prst="rect">
            <a:avLst/>
          </a:prstGeom>
        </p:spPr>
        <p:txBody>
          <a:bodyPr lIns="95400" tIns="47880" rIns="95400" bIns="47880" anchor="b"/>
          <a:lstStyle/>
          <a:p>
            <a:pPr>
              <a:lnSpc>
                <a:spcPct val="100000"/>
              </a:lnSpc>
            </a:pPr>
            <a:fld id="{B92A794E-6E78-49CE-B3D9-79D8186B2101}" type="slidenum">
              <a:rPr lang="it-IT" sz="1300">
                <a:solidFill>
                  <a:srgbClr val="000000"/>
                </a:solidFill>
                <a:latin typeface="Arial"/>
                <a:ea typeface="+mn-ea"/>
              </a:rPr>
              <a:t>74</a:t>
            </a:fld>
            <a:endParaRPr/>
          </a:p>
        </p:txBody>
      </p:sp>
    </p:spTree>
    <p:extLst>
      <p:ext uri="{BB962C8B-B14F-4D97-AF65-F5344CB8AC3E}">
        <p14:creationId xmlns:p14="http://schemas.microsoft.com/office/powerpoint/2010/main" val="3803181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PlaceHolder 1"/>
          <p:cNvSpPr>
            <a:spLocks noGrp="1"/>
          </p:cNvSpPr>
          <p:nvPr>
            <p:ph type="body"/>
          </p:nvPr>
        </p:nvSpPr>
        <p:spPr>
          <a:xfrm>
            <a:off x="685800" y="4343400"/>
            <a:ext cx="5486040" cy="4114440"/>
          </a:xfrm>
          <a:prstGeom prst="rect">
            <a:avLst/>
          </a:prstGeom>
        </p:spPr>
        <p:txBody>
          <a:bodyPr/>
          <a:lstStyle/>
          <a:p>
            <a:r>
              <a:rPr lang="it-IT"/>
              <a:t>Personalizzare a seconda di laureandi</a:t>
            </a:r>
            <a:endParaRPr/>
          </a:p>
          <a:p>
            <a:endParaRPr/>
          </a:p>
        </p:txBody>
      </p:sp>
      <p:sp>
        <p:nvSpPr>
          <p:cNvPr id="775" name="TextShape 2"/>
          <p:cNvSpPr txBox="1"/>
          <p:nvPr/>
        </p:nvSpPr>
        <p:spPr>
          <a:xfrm>
            <a:off x="3884760" y="8685360"/>
            <a:ext cx="2971440" cy="456840"/>
          </a:xfrm>
          <a:prstGeom prst="rect">
            <a:avLst/>
          </a:prstGeom>
        </p:spPr>
        <p:txBody>
          <a:bodyPr anchor="b"/>
          <a:lstStyle/>
          <a:p>
            <a:pPr>
              <a:lnSpc>
                <a:spcPct val="100000"/>
              </a:lnSpc>
            </a:pPr>
            <a:fld id="{4D41465A-1832-41C1-AC8A-8AA7A303E6FE}" type="slidenum">
              <a:rPr lang="it-IT" sz="1200">
                <a:solidFill>
                  <a:srgbClr val="000000"/>
                </a:solidFill>
                <a:latin typeface="Arial"/>
              </a:rPr>
              <a:t>5</a:t>
            </a:fld>
            <a:endParaRPr/>
          </a:p>
        </p:txBody>
      </p:sp>
    </p:spTree>
    <p:extLst>
      <p:ext uri="{BB962C8B-B14F-4D97-AF65-F5344CB8AC3E}">
        <p14:creationId xmlns:p14="http://schemas.microsoft.com/office/powerpoint/2010/main" val="20723409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PlaceHolder 1"/>
          <p:cNvSpPr>
            <a:spLocks noGrp="1"/>
          </p:cNvSpPr>
          <p:nvPr>
            <p:ph type="body"/>
          </p:nvPr>
        </p:nvSpPr>
        <p:spPr>
          <a:xfrm>
            <a:off x="679680" y="4716000"/>
            <a:ext cx="5437800" cy="4467240"/>
          </a:xfrm>
          <a:prstGeom prst="rect">
            <a:avLst/>
          </a:prstGeom>
        </p:spPr>
        <p:txBody>
          <a:bodyPr lIns="95400" tIns="47880" rIns="95400" bIns="47880"/>
          <a:lstStyle/>
          <a:p>
            <a:r>
              <a:rPr lang="it-IT"/>
              <a:t>C</a:t>
            </a:r>
            <a:endParaRPr/>
          </a:p>
          <a:p>
            <a:endParaRPr/>
          </a:p>
        </p:txBody>
      </p:sp>
      <p:sp>
        <p:nvSpPr>
          <p:cNvPr id="779" name="TextShape 2"/>
          <p:cNvSpPr txBox="1"/>
          <p:nvPr/>
        </p:nvSpPr>
        <p:spPr>
          <a:xfrm>
            <a:off x="3850560" y="9430200"/>
            <a:ext cx="2945160" cy="496080"/>
          </a:xfrm>
          <a:prstGeom prst="rect">
            <a:avLst/>
          </a:prstGeom>
        </p:spPr>
        <p:txBody>
          <a:bodyPr lIns="95400" tIns="47880" rIns="95400" bIns="47880" anchor="b"/>
          <a:lstStyle/>
          <a:p>
            <a:pPr>
              <a:lnSpc>
                <a:spcPct val="100000"/>
              </a:lnSpc>
            </a:pPr>
            <a:fld id="{B92A794E-6E78-49CE-B3D9-79D8186B2101}" type="slidenum">
              <a:rPr lang="it-IT" sz="1300">
                <a:solidFill>
                  <a:srgbClr val="000000"/>
                </a:solidFill>
                <a:latin typeface="Arial"/>
                <a:ea typeface="+mn-ea"/>
              </a:rPr>
              <a:t>75</a:t>
            </a:fld>
            <a:endParaRPr/>
          </a:p>
        </p:txBody>
      </p:sp>
    </p:spTree>
    <p:extLst>
      <p:ext uri="{BB962C8B-B14F-4D97-AF65-F5344CB8AC3E}">
        <p14:creationId xmlns:p14="http://schemas.microsoft.com/office/powerpoint/2010/main" val="359452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PlaceHolder 1"/>
          <p:cNvSpPr>
            <a:spLocks noGrp="1"/>
          </p:cNvSpPr>
          <p:nvPr>
            <p:ph type="body"/>
          </p:nvPr>
        </p:nvSpPr>
        <p:spPr>
          <a:xfrm>
            <a:off x="679680" y="4716000"/>
            <a:ext cx="5437800" cy="4467240"/>
          </a:xfrm>
          <a:prstGeom prst="rect">
            <a:avLst/>
          </a:prstGeom>
        </p:spPr>
        <p:txBody>
          <a:bodyPr lIns="95400" tIns="47880" rIns="95400" bIns="47880"/>
          <a:lstStyle/>
          <a:p>
            <a:r>
              <a:rPr lang="it-IT"/>
              <a:t>C</a:t>
            </a:r>
            <a:endParaRPr/>
          </a:p>
          <a:p>
            <a:endParaRPr/>
          </a:p>
        </p:txBody>
      </p:sp>
      <p:sp>
        <p:nvSpPr>
          <p:cNvPr id="779" name="TextShape 2"/>
          <p:cNvSpPr txBox="1"/>
          <p:nvPr/>
        </p:nvSpPr>
        <p:spPr>
          <a:xfrm>
            <a:off x="3850560" y="9430200"/>
            <a:ext cx="2945160" cy="496080"/>
          </a:xfrm>
          <a:prstGeom prst="rect">
            <a:avLst/>
          </a:prstGeom>
        </p:spPr>
        <p:txBody>
          <a:bodyPr lIns="95400" tIns="47880" rIns="95400" bIns="47880" anchor="b"/>
          <a:lstStyle/>
          <a:p>
            <a:pPr>
              <a:lnSpc>
                <a:spcPct val="100000"/>
              </a:lnSpc>
            </a:pPr>
            <a:fld id="{B92A794E-6E78-49CE-B3D9-79D8186B2101}" type="slidenum">
              <a:rPr lang="it-IT" sz="1300">
                <a:solidFill>
                  <a:srgbClr val="000000"/>
                </a:solidFill>
                <a:latin typeface="Arial"/>
                <a:ea typeface="+mn-ea"/>
              </a:rPr>
              <a:t>76</a:t>
            </a:fld>
            <a:endParaRPr/>
          </a:p>
        </p:txBody>
      </p:sp>
    </p:spTree>
    <p:extLst>
      <p:ext uri="{BB962C8B-B14F-4D97-AF65-F5344CB8AC3E}">
        <p14:creationId xmlns:p14="http://schemas.microsoft.com/office/powerpoint/2010/main" val="21925694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PlaceHolder 1"/>
          <p:cNvSpPr>
            <a:spLocks noGrp="1"/>
          </p:cNvSpPr>
          <p:nvPr>
            <p:ph type="body"/>
          </p:nvPr>
        </p:nvSpPr>
        <p:spPr>
          <a:xfrm>
            <a:off x="679680" y="4716000"/>
            <a:ext cx="5437800" cy="4467240"/>
          </a:xfrm>
          <a:prstGeom prst="rect">
            <a:avLst/>
          </a:prstGeom>
        </p:spPr>
        <p:txBody>
          <a:bodyPr lIns="95400" tIns="47880" rIns="95400" bIns="47880"/>
          <a:lstStyle/>
          <a:p>
            <a:r>
              <a:rPr lang="it-IT"/>
              <a:t>C</a:t>
            </a:r>
            <a:endParaRPr/>
          </a:p>
          <a:p>
            <a:endParaRPr/>
          </a:p>
        </p:txBody>
      </p:sp>
      <p:sp>
        <p:nvSpPr>
          <p:cNvPr id="779" name="TextShape 2"/>
          <p:cNvSpPr txBox="1"/>
          <p:nvPr/>
        </p:nvSpPr>
        <p:spPr>
          <a:xfrm>
            <a:off x="3850560" y="9430200"/>
            <a:ext cx="2945160" cy="496080"/>
          </a:xfrm>
          <a:prstGeom prst="rect">
            <a:avLst/>
          </a:prstGeom>
        </p:spPr>
        <p:txBody>
          <a:bodyPr lIns="95400" tIns="47880" rIns="95400" bIns="47880" anchor="b"/>
          <a:lstStyle/>
          <a:p>
            <a:pPr>
              <a:lnSpc>
                <a:spcPct val="100000"/>
              </a:lnSpc>
            </a:pPr>
            <a:fld id="{B92A794E-6E78-49CE-B3D9-79D8186B2101}" type="slidenum">
              <a:rPr lang="it-IT" sz="1300">
                <a:solidFill>
                  <a:srgbClr val="000000"/>
                </a:solidFill>
                <a:latin typeface="Arial"/>
                <a:ea typeface="+mn-ea"/>
              </a:rPr>
              <a:t>77</a:t>
            </a:fld>
            <a:endParaRPr/>
          </a:p>
        </p:txBody>
      </p:sp>
    </p:spTree>
    <p:extLst>
      <p:ext uri="{BB962C8B-B14F-4D97-AF65-F5344CB8AC3E}">
        <p14:creationId xmlns:p14="http://schemas.microsoft.com/office/powerpoint/2010/main" val="5581750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PlaceHolder 1"/>
          <p:cNvSpPr>
            <a:spLocks noGrp="1"/>
          </p:cNvSpPr>
          <p:nvPr>
            <p:ph type="body"/>
          </p:nvPr>
        </p:nvSpPr>
        <p:spPr>
          <a:xfrm>
            <a:off x="685800" y="4343400"/>
            <a:ext cx="5486040" cy="4114440"/>
          </a:xfrm>
          <a:prstGeom prst="rect">
            <a:avLst/>
          </a:prstGeom>
        </p:spPr>
        <p:txBody>
          <a:bodyPr/>
          <a:lstStyle/>
          <a:p>
            <a:r>
              <a:rPr lang="it-IT"/>
              <a:t>Personalizzare a seconda di laureandi</a:t>
            </a:r>
            <a:endParaRPr/>
          </a:p>
          <a:p>
            <a:endParaRPr/>
          </a:p>
        </p:txBody>
      </p:sp>
      <p:sp>
        <p:nvSpPr>
          <p:cNvPr id="775" name="TextShape 2"/>
          <p:cNvSpPr txBox="1"/>
          <p:nvPr/>
        </p:nvSpPr>
        <p:spPr>
          <a:xfrm>
            <a:off x="3884760" y="8685360"/>
            <a:ext cx="2971440" cy="456840"/>
          </a:xfrm>
          <a:prstGeom prst="rect">
            <a:avLst/>
          </a:prstGeom>
        </p:spPr>
        <p:txBody>
          <a:bodyPr anchor="b"/>
          <a:lstStyle/>
          <a:p>
            <a:pPr>
              <a:lnSpc>
                <a:spcPct val="100000"/>
              </a:lnSpc>
            </a:pPr>
            <a:fld id="{4D41465A-1832-41C1-AC8A-8AA7A303E6FE}" type="slidenum">
              <a:rPr lang="it-IT" sz="1200">
                <a:solidFill>
                  <a:srgbClr val="000000"/>
                </a:solidFill>
                <a:latin typeface="Arial"/>
              </a:rPr>
              <a:t>78</a:t>
            </a:fld>
            <a:endParaRPr/>
          </a:p>
        </p:txBody>
      </p:sp>
    </p:spTree>
    <p:extLst>
      <p:ext uri="{BB962C8B-B14F-4D97-AF65-F5344CB8AC3E}">
        <p14:creationId xmlns:p14="http://schemas.microsoft.com/office/powerpoint/2010/main" val="22337649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PlaceHolder 1"/>
          <p:cNvSpPr>
            <a:spLocks noGrp="1"/>
          </p:cNvSpPr>
          <p:nvPr>
            <p:ph type="body"/>
          </p:nvPr>
        </p:nvSpPr>
        <p:spPr>
          <a:xfrm>
            <a:off x="679680" y="4716000"/>
            <a:ext cx="5437800" cy="4467240"/>
          </a:xfrm>
          <a:prstGeom prst="rect">
            <a:avLst/>
          </a:prstGeom>
        </p:spPr>
        <p:txBody>
          <a:bodyPr lIns="95400" tIns="47880" rIns="95400" bIns="47880"/>
          <a:lstStyle/>
          <a:p>
            <a:r>
              <a:rPr lang="it-IT"/>
              <a:t>C</a:t>
            </a:r>
            <a:endParaRPr/>
          </a:p>
          <a:p>
            <a:endParaRPr/>
          </a:p>
        </p:txBody>
      </p:sp>
      <p:sp>
        <p:nvSpPr>
          <p:cNvPr id="779" name="TextShape 2"/>
          <p:cNvSpPr txBox="1"/>
          <p:nvPr/>
        </p:nvSpPr>
        <p:spPr>
          <a:xfrm>
            <a:off x="3850560" y="9430200"/>
            <a:ext cx="2945160" cy="496080"/>
          </a:xfrm>
          <a:prstGeom prst="rect">
            <a:avLst/>
          </a:prstGeom>
        </p:spPr>
        <p:txBody>
          <a:bodyPr lIns="95400" tIns="47880" rIns="95400" bIns="47880" anchor="b"/>
          <a:lstStyle/>
          <a:p>
            <a:pPr>
              <a:lnSpc>
                <a:spcPct val="100000"/>
              </a:lnSpc>
            </a:pPr>
            <a:fld id="{B92A794E-6E78-49CE-B3D9-79D8186B2101}" type="slidenum">
              <a:rPr lang="it-IT" sz="1300">
                <a:solidFill>
                  <a:srgbClr val="000000"/>
                </a:solidFill>
                <a:latin typeface="Arial"/>
                <a:ea typeface="+mn-ea"/>
              </a:rPr>
              <a:t>79</a:t>
            </a:fld>
            <a:endParaRPr/>
          </a:p>
        </p:txBody>
      </p:sp>
    </p:spTree>
    <p:extLst>
      <p:ext uri="{BB962C8B-B14F-4D97-AF65-F5344CB8AC3E}">
        <p14:creationId xmlns:p14="http://schemas.microsoft.com/office/powerpoint/2010/main" val="26856957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PlaceHolder 1"/>
          <p:cNvSpPr>
            <a:spLocks noGrp="1"/>
          </p:cNvSpPr>
          <p:nvPr>
            <p:ph type="body"/>
          </p:nvPr>
        </p:nvSpPr>
        <p:spPr>
          <a:xfrm>
            <a:off x="679680" y="4716000"/>
            <a:ext cx="5437800" cy="4467240"/>
          </a:xfrm>
          <a:prstGeom prst="rect">
            <a:avLst/>
          </a:prstGeom>
        </p:spPr>
        <p:txBody>
          <a:bodyPr lIns="95400" tIns="47880" rIns="95400" bIns="47880"/>
          <a:lstStyle/>
          <a:p>
            <a:r>
              <a:rPr lang="it-IT"/>
              <a:t>C</a:t>
            </a:r>
            <a:endParaRPr/>
          </a:p>
          <a:p>
            <a:endParaRPr/>
          </a:p>
        </p:txBody>
      </p:sp>
      <p:sp>
        <p:nvSpPr>
          <p:cNvPr id="779" name="TextShape 2"/>
          <p:cNvSpPr txBox="1"/>
          <p:nvPr/>
        </p:nvSpPr>
        <p:spPr>
          <a:xfrm>
            <a:off x="3850560" y="9430200"/>
            <a:ext cx="2945160" cy="496080"/>
          </a:xfrm>
          <a:prstGeom prst="rect">
            <a:avLst/>
          </a:prstGeom>
        </p:spPr>
        <p:txBody>
          <a:bodyPr lIns="95400" tIns="47880" rIns="95400" bIns="47880" anchor="b"/>
          <a:lstStyle/>
          <a:p>
            <a:pPr>
              <a:lnSpc>
                <a:spcPct val="100000"/>
              </a:lnSpc>
            </a:pPr>
            <a:fld id="{B92A794E-6E78-49CE-B3D9-79D8186B2101}" type="slidenum">
              <a:rPr lang="it-IT" sz="1300">
                <a:solidFill>
                  <a:srgbClr val="000000"/>
                </a:solidFill>
                <a:latin typeface="Arial"/>
                <a:ea typeface="+mn-ea"/>
              </a:rPr>
              <a:t>80</a:t>
            </a:fld>
            <a:endParaRPr/>
          </a:p>
        </p:txBody>
      </p:sp>
    </p:spTree>
    <p:extLst>
      <p:ext uri="{BB962C8B-B14F-4D97-AF65-F5344CB8AC3E}">
        <p14:creationId xmlns:p14="http://schemas.microsoft.com/office/powerpoint/2010/main" val="5144354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PlaceHolder 1"/>
          <p:cNvSpPr>
            <a:spLocks noGrp="1"/>
          </p:cNvSpPr>
          <p:nvPr>
            <p:ph type="body"/>
          </p:nvPr>
        </p:nvSpPr>
        <p:spPr>
          <a:xfrm>
            <a:off x="679680" y="4716000"/>
            <a:ext cx="5437800" cy="4467240"/>
          </a:xfrm>
          <a:prstGeom prst="rect">
            <a:avLst/>
          </a:prstGeom>
        </p:spPr>
        <p:txBody>
          <a:bodyPr lIns="95400" tIns="47880" rIns="95400" bIns="47880"/>
          <a:lstStyle/>
          <a:p>
            <a:r>
              <a:rPr lang="it-IT"/>
              <a:t>C</a:t>
            </a:r>
            <a:endParaRPr/>
          </a:p>
          <a:p>
            <a:endParaRPr/>
          </a:p>
        </p:txBody>
      </p:sp>
      <p:sp>
        <p:nvSpPr>
          <p:cNvPr id="779" name="TextShape 2"/>
          <p:cNvSpPr txBox="1"/>
          <p:nvPr/>
        </p:nvSpPr>
        <p:spPr>
          <a:xfrm>
            <a:off x="3850560" y="9430200"/>
            <a:ext cx="2945160" cy="496080"/>
          </a:xfrm>
          <a:prstGeom prst="rect">
            <a:avLst/>
          </a:prstGeom>
        </p:spPr>
        <p:txBody>
          <a:bodyPr lIns="95400" tIns="47880" rIns="95400" bIns="47880" anchor="b"/>
          <a:lstStyle/>
          <a:p>
            <a:pPr>
              <a:lnSpc>
                <a:spcPct val="100000"/>
              </a:lnSpc>
            </a:pPr>
            <a:fld id="{B92A794E-6E78-49CE-B3D9-79D8186B2101}" type="slidenum">
              <a:rPr lang="it-IT" sz="1300">
                <a:solidFill>
                  <a:srgbClr val="000000"/>
                </a:solidFill>
                <a:latin typeface="Arial"/>
                <a:ea typeface="+mn-ea"/>
              </a:rPr>
              <a:t>81</a:t>
            </a:fld>
            <a:endParaRPr/>
          </a:p>
        </p:txBody>
      </p:sp>
    </p:spTree>
    <p:extLst>
      <p:ext uri="{BB962C8B-B14F-4D97-AF65-F5344CB8AC3E}">
        <p14:creationId xmlns:p14="http://schemas.microsoft.com/office/powerpoint/2010/main" val="19440419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PlaceHolder 1"/>
          <p:cNvSpPr>
            <a:spLocks noGrp="1"/>
          </p:cNvSpPr>
          <p:nvPr>
            <p:ph type="body"/>
          </p:nvPr>
        </p:nvSpPr>
        <p:spPr>
          <a:xfrm>
            <a:off x="679680" y="4716000"/>
            <a:ext cx="5437800" cy="4467240"/>
          </a:xfrm>
          <a:prstGeom prst="rect">
            <a:avLst/>
          </a:prstGeom>
        </p:spPr>
        <p:txBody>
          <a:bodyPr lIns="95400" tIns="47880" rIns="95400" bIns="47880"/>
          <a:lstStyle/>
          <a:p>
            <a:r>
              <a:rPr lang="it-IT"/>
              <a:t>C</a:t>
            </a:r>
            <a:endParaRPr/>
          </a:p>
          <a:p>
            <a:endParaRPr/>
          </a:p>
        </p:txBody>
      </p:sp>
      <p:sp>
        <p:nvSpPr>
          <p:cNvPr id="779" name="TextShape 2"/>
          <p:cNvSpPr txBox="1"/>
          <p:nvPr/>
        </p:nvSpPr>
        <p:spPr>
          <a:xfrm>
            <a:off x="3850560" y="9430200"/>
            <a:ext cx="2945160" cy="496080"/>
          </a:xfrm>
          <a:prstGeom prst="rect">
            <a:avLst/>
          </a:prstGeom>
        </p:spPr>
        <p:txBody>
          <a:bodyPr lIns="95400" tIns="47880" rIns="95400" bIns="47880" anchor="b"/>
          <a:lstStyle/>
          <a:p>
            <a:pPr>
              <a:lnSpc>
                <a:spcPct val="100000"/>
              </a:lnSpc>
            </a:pPr>
            <a:fld id="{B92A794E-6E78-49CE-B3D9-79D8186B2101}" type="slidenum">
              <a:rPr lang="it-IT" sz="1300">
                <a:solidFill>
                  <a:srgbClr val="000000"/>
                </a:solidFill>
                <a:latin typeface="Arial"/>
                <a:ea typeface="+mn-ea"/>
              </a:rPr>
              <a:t>83</a:t>
            </a:fld>
            <a:endParaRPr/>
          </a:p>
        </p:txBody>
      </p:sp>
    </p:spTree>
    <p:extLst>
      <p:ext uri="{BB962C8B-B14F-4D97-AF65-F5344CB8AC3E}">
        <p14:creationId xmlns:p14="http://schemas.microsoft.com/office/powerpoint/2010/main" val="30006662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PlaceHolder 1"/>
          <p:cNvSpPr>
            <a:spLocks noGrp="1"/>
          </p:cNvSpPr>
          <p:nvPr>
            <p:ph type="body"/>
          </p:nvPr>
        </p:nvSpPr>
        <p:spPr>
          <a:xfrm>
            <a:off x="679680" y="4716000"/>
            <a:ext cx="5437800" cy="4467240"/>
          </a:xfrm>
          <a:prstGeom prst="rect">
            <a:avLst/>
          </a:prstGeom>
        </p:spPr>
        <p:txBody>
          <a:bodyPr lIns="95400" tIns="47880" rIns="95400" bIns="47880"/>
          <a:lstStyle/>
          <a:p>
            <a:r>
              <a:rPr lang="it-IT"/>
              <a:t>C</a:t>
            </a:r>
            <a:endParaRPr/>
          </a:p>
          <a:p>
            <a:endParaRPr/>
          </a:p>
        </p:txBody>
      </p:sp>
      <p:sp>
        <p:nvSpPr>
          <p:cNvPr id="779" name="TextShape 2"/>
          <p:cNvSpPr txBox="1"/>
          <p:nvPr/>
        </p:nvSpPr>
        <p:spPr>
          <a:xfrm>
            <a:off x="3850560" y="9430200"/>
            <a:ext cx="2945160" cy="496080"/>
          </a:xfrm>
          <a:prstGeom prst="rect">
            <a:avLst/>
          </a:prstGeom>
        </p:spPr>
        <p:txBody>
          <a:bodyPr lIns="95400" tIns="47880" rIns="95400" bIns="47880" anchor="b"/>
          <a:lstStyle/>
          <a:p>
            <a:pPr>
              <a:lnSpc>
                <a:spcPct val="100000"/>
              </a:lnSpc>
            </a:pPr>
            <a:fld id="{B92A794E-6E78-49CE-B3D9-79D8186B2101}" type="slidenum">
              <a:rPr lang="it-IT" sz="1300">
                <a:solidFill>
                  <a:srgbClr val="000000"/>
                </a:solidFill>
                <a:latin typeface="Arial"/>
                <a:ea typeface="+mn-ea"/>
              </a:rPr>
              <a:t>84</a:t>
            </a:fld>
            <a:endParaRPr/>
          </a:p>
        </p:txBody>
      </p:sp>
    </p:spTree>
    <p:extLst>
      <p:ext uri="{BB962C8B-B14F-4D97-AF65-F5344CB8AC3E}">
        <p14:creationId xmlns:p14="http://schemas.microsoft.com/office/powerpoint/2010/main" val="30150088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PlaceHolder 1"/>
          <p:cNvSpPr>
            <a:spLocks noGrp="1"/>
          </p:cNvSpPr>
          <p:nvPr>
            <p:ph type="body"/>
          </p:nvPr>
        </p:nvSpPr>
        <p:spPr>
          <a:xfrm>
            <a:off x="679680" y="4716000"/>
            <a:ext cx="5437800" cy="4467240"/>
          </a:xfrm>
          <a:prstGeom prst="rect">
            <a:avLst/>
          </a:prstGeom>
        </p:spPr>
        <p:txBody>
          <a:bodyPr lIns="95400" tIns="47880" rIns="95400" bIns="47880"/>
          <a:lstStyle/>
          <a:p>
            <a:r>
              <a:rPr lang="it-IT"/>
              <a:t>C</a:t>
            </a:r>
            <a:endParaRPr/>
          </a:p>
          <a:p>
            <a:endParaRPr/>
          </a:p>
        </p:txBody>
      </p:sp>
      <p:sp>
        <p:nvSpPr>
          <p:cNvPr id="779" name="TextShape 2"/>
          <p:cNvSpPr txBox="1"/>
          <p:nvPr/>
        </p:nvSpPr>
        <p:spPr>
          <a:xfrm>
            <a:off x="3850560" y="9430200"/>
            <a:ext cx="2945160" cy="496080"/>
          </a:xfrm>
          <a:prstGeom prst="rect">
            <a:avLst/>
          </a:prstGeom>
        </p:spPr>
        <p:txBody>
          <a:bodyPr lIns="95400" tIns="47880" rIns="95400" bIns="47880" anchor="b"/>
          <a:lstStyle/>
          <a:p>
            <a:pPr>
              <a:lnSpc>
                <a:spcPct val="100000"/>
              </a:lnSpc>
            </a:pPr>
            <a:fld id="{B92A794E-6E78-49CE-B3D9-79D8186B2101}" type="slidenum">
              <a:rPr lang="it-IT" sz="1300">
                <a:solidFill>
                  <a:srgbClr val="000000"/>
                </a:solidFill>
                <a:latin typeface="Arial"/>
                <a:ea typeface="+mn-ea"/>
              </a:rPr>
              <a:t>85</a:t>
            </a:fld>
            <a:endParaRPr/>
          </a:p>
        </p:txBody>
      </p:sp>
    </p:spTree>
    <p:extLst>
      <p:ext uri="{BB962C8B-B14F-4D97-AF65-F5344CB8AC3E}">
        <p14:creationId xmlns:p14="http://schemas.microsoft.com/office/powerpoint/2010/main" val="315324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PlaceHolder 1"/>
          <p:cNvSpPr>
            <a:spLocks noGrp="1"/>
          </p:cNvSpPr>
          <p:nvPr>
            <p:ph type="body"/>
          </p:nvPr>
        </p:nvSpPr>
        <p:spPr>
          <a:xfrm>
            <a:off x="685800" y="4343400"/>
            <a:ext cx="5486040" cy="4114440"/>
          </a:xfrm>
          <a:prstGeom prst="rect">
            <a:avLst/>
          </a:prstGeom>
        </p:spPr>
        <p:txBody>
          <a:bodyPr/>
          <a:lstStyle/>
          <a:p>
            <a:r>
              <a:rPr lang="it-IT"/>
              <a:t>Personalizzare a seconda di laureandi</a:t>
            </a:r>
            <a:endParaRPr/>
          </a:p>
          <a:p>
            <a:endParaRPr/>
          </a:p>
        </p:txBody>
      </p:sp>
      <p:sp>
        <p:nvSpPr>
          <p:cNvPr id="775" name="TextShape 2"/>
          <p:cNvSpPr txBox="1"/>
          <p:nvPr/>
        </p:nvSpPr>
        <p:spPr>
          <a:xfrm>
            <a:off x="3884760" y="8685360"/>
            <a:ext cx="2971440" cy="456840"/>
          </a:xfrm>
          <a:prstGeom prst="rect">
            <a:avLst/>
          </a:prstGeom>
        </p:spPr>
        <p:txBody>
          <a:bodyPr anchor="b"/>
          <a:lstStyle/>
          <a:p>
            <a:pPr>
              <a:lnSpc>
                <a:spcPct val="100000"/>
              </a:lnSpc>
            </a:pPr>
            <a:fld id="{4D41465A-1832-41C1-AC8A-8AA7A303E6FE}" type="slidenum">
              <a:rPr lang="it-IT" sz="1200">
                <a:solidFill>
                  <a:srgbClr val="000000"/>
                </a:solidFill>
                <a:latin typeface="Arial"/>
              </a:rPr>
              <a:t>6</a:t>
            </a:fld>
            <a:endParaRPr/>
          </a:p>
        </p:txBody>
      </p:sp>
    </p:spTree>
    <p:extLst>
      <p:ext uri="{BB962C8B-B14F-4D97-AF65-F5344CB8AC3E}">
        <p14:creationId xmlns:p14="http://schemas.microsoft.com/office/powerpoint/2010/main" val="24863245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PlaceHolder 1"/>
          <p:cNvSpPr>
            <a:spLocks noGrp="1"/>
          </p:cNvSpPr>
          <p:nvPr>
            <p:ph type="body"/>
          </p:nvPr>
        </p:nvSpPr>
        <p:spPr>
          <a:xfrm>
            <a:off x="679680" y="4716000"/>
            <a:ext cx="5437800" cy="4467240"/>
          </a:xfrm>
          <a:prstGeom prst="rect">
            <a:avLst/>
          </a:prstGeom>
        </p:spPr>
        <p:txBody>
          <a:bodyPr lIns="95400" tIns="47880" rIns="95400" bIns="47880"/>
          <a:lstStyle/>
          <a:p>
            <a:r>
              <a:rPr lang="it-IT"/>
              <a:t>C</a:t>
            </a:r>
            <a:endParaRPr/>
          </a:p>
          <a:p>
            <a:endParaRPr/>
          </a:p>
        </p:txBody>
      </p:sp>
      <p:sp>
        <p:nvSpPr>
          <p:cNvPr id="779" name="TextShape 2"/>
          <p:cNvSpPr txBox="1"/>
          <p:nvPr/>
        </p:nvSpPr>
        <p:spPr>
          <a:xfrm>
            <a:off x="3850560" y="9430200"/>
            <a:ext cx="2945160" cy="496080"/>
          </a:xfrm>
          <a:prstGeom prst="rect">
            <a:avLst/>
          </a:prstGeom>
        </p:spPr>
        <p:txBody>
          <a:bodyPr lIns="95400" tIns="47880" rIns="95400" bIns="47880" anchor="b"/>
          <a:lstStyle/>
          <a:p>
            <a:pPr>
              <a:lnSpc>
                <a:spcPct val="100000"/>
              </a:lnSpc>
            </a:pPr>
            <a:fld id="{B92A794E-6E78-49CE-B3D9-79D8186B2101}" type="slidenum">
              <a:rPr lang="it-IT" sz="1300">
                <a:solidFill>
                  <a:srgbClr val="000000"/>
                </a:solidFill>
                <a:latin typeface="Arial"/>
                <a:ea typeface="+mn-ea"/>
              </a:rPr>
              <a:t>86</a:t>
            </a:fld>
            <a:endParaRPr/>
          </a:p>
        </p:txBody>
      </p:sp>
    </p:spTree>
    <p:extLst>
      <p:ext uri="{BB962C8B-B14F-4D97-AF65-F5344CB8AC3E}">
        <p14:creationId xmlns:p14="http://schemas.microsoft.com/office/powerpoint/2010/main" val="35210897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PlaceHolder 1"/>
          <p:cNvSpPr>
            <a:spLocks noGrp="1"/>
          </p:cNvSpPr>
          <p:nvPr>
            <p:ph type="body"/>
          </p:nvPr>
        </p:nvSpPr>
        <p:spPr>
          <a:xfrm>
            <a:off x="679680" y="4716000"/>
            <a:ext cx="5437800" cy="4467240"/>
          </a:xfrm>
          <a:prstGeom prst="rect">
            <a:avLst/>
          </a:prstGeom>
        </p:spPr>
        <p:txBody>
          <a:bodyPr lIns="95400" tIns="47880" rIns="95400" bIns="47880"/>
          <a:lstStyle/>
          <a:p>
            <a:r>
              <a:rPr lang="it-IT"/>
              <a:t>C</a:t>
            </a:r>
            <a:endParaRPr/>
          </a:p>
          <a:p>
            <a:endParaRPr/>
          </a:p>
        </p:txBody>
      </p:sp>
      <p:sp>
        <p:nvSpPr>
          <p:cNvPr id="779" name="TextShape 2"/>
          <p:cNvSpPr txBox="1"/>
          <p:nvPr/>
        </p:nvSpPr>
        <p:spPr>
          <a:xfrm>
            <a:off x="3850560" y="9430200"/>
            <a:ext cx="2945160" cy="496080"/>
          </a:xfrm>
          <a:prstGeom prst="rect">
            <a:avLst/>
          </a:prstGeom>
        </p:spPr>
        <p:txBody>
          <a:bodyPr lIns="95400" tIns="47880" rIns="95400" bIns="47880" anchor="b"/>
          <a:lstStyle/>
          <a:p>
            <a:pPr>
              <a:lnSpc>
                <a:spcPct val="100000"/>
              </a:lnSpc>
            </a:pPr>
            <a:fld id="{B92A794E-6E78-49CE-B3D9-79D8186B2101}" type="slidenum">
              <a:rPr lang="it-IT" sz="1300">
                <a:solidFill>
                  <a:srgbClr val="000000"/>
                </a:solidFill>
                <a:latin typeface="Arial"/>
                <a:ea typeface="+mn-ea"/>
              </a:rPr>
              <a:t>87</a:t>
            </a:fld>
            <a:endParaRPr/>
          </a:p>
        </p:txBody>
      </p:sp>
    </p:spTree>
    <p:extLst>
      <p:ext uri="{BB962C8B-B14F-4D97-AF65-F5344CB8AC3E}">
        <p14:creationId xmlns:p14="http://schemas.microsoft.com/office/powerpoint/2010/main" val="15231658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PlaceHolder 1"/>
          <p:cNvSpPr>
            <a:spLocks noGrp="1"/>
          </p:cNvSpPr>
          <p:nvPr>
            <p:ph type="body"/>
          </p:nvPr>
        </p:nvSpPr>
        <p:spPr>
          <a:xfrm>
            <a:off x="679680" y="4716000"/>
            <a:ext cx="5437800" cy="4467240"/>
          </a:xfrm>
          <a:prstGeom prst="rect">
            <a:avLst/>
          </a:prstGeom>
        </p:spPr>
        <p:txBody>
          <a:bodyPr lIns="95400" tIns="47880" rIns="95400" bIns="47880"/>
          <a:lstStyle/>
          <a:p>
            <a:r>
              <a:rPr lang="it-IT"/>
              <a:t>C</a:t>
            </a:r>
            <a:endParaRPr/>
          </a:p>
          <a:p>
            <a:endParaRPr/>
          </a:p>
        </p:txBody>
      </p:sp>
      <p:sp>
        <p:nvSpPr>
          <p:cNvPr id="779" name="TextShape 2"/>
          <p:cNvSpPr txBox="1"/>
          <p:nvPr/>
        </p:nvSpPr>
        <p:spPr>
          <a:xfrm>
            <a:off x="3850560" y="9430200"/>
            <a:ext cx="2945160" cy="496080"/>
          </a:xfrm>
          <a:prstGeom prst="rect">
            <a:avLst/>
          </a:prstGeom>
        </p:spPr>
        <p:txBody>
          <a:bodyPr lIns="95400" tIns="47880" rIns="95400" bIns="47880" anchor="b"/>
          <a:lstStyle/>
          <a:p>
            <a:pPr>
              <a:lnSpc>
                <a:spcPct val="100000"/>
              </a:lnSpc>
            </a:pPr>
            <a:fld id="{B92A794E-6E78-49CE-B3D9-79D8186B2101}" type="slidenum">
              <a:rPr lang="it-IT" sz="1300">
                <a:solidFill>
                  <a:srgbClr val="000000"/>
                </a:solidFill>
                <a:latin typeface="Arial"/>
                <a:ea typeface="+mn-ea"/>
              </a:rPr>
              <a:t>88</a:t>
            </a:fld>
            <a:endParaRPr/>
          </a:p>
        </p:txBody>
      </p:sp>
    </p:spTree>
    <p:extLst>
      <p:ext uri="{BB962C8B-B14F-4D97-AF65-F5344CB8AC3E}">
        <p14:creationId xmlns:p14="http://schemas.microsoft.com/office/powerpoint/2010/main" val="37201528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PlaceHolder 1"/>
          <p:cNvSpPr>
            <a:spLocks noGrp="1"/>
          </p:cNvSpPr>
          <p:nvPr>
            <p:ph type="body"/>
          </p:nvPr>
        </p:nvSpPr>
        <p:spPr>
          <a:xfrm>
            <a:off x="679680" y="4716000"/>
            <a:ext cx="5437800" cy="4467240"/>
          </a:xfrm>
          <a:prstGeom prst="rect">
            <a:avLst/>
          </a:prstGeom>
        </p:spPr>
        <p:txBody>
          <a:bodyPr lIns="95400" tIns="47880" rIns="95400" bIns="47880"/>
          <a:lstStyle/>
          <a:p>
            <a:r>
              <a:rPr lang="it-IT"/>
              <a:t>C</a:t>
            </a:r>
            <a:endParaRPr/>
          </a:p>
          <a:p>
            <a:endParaRPr/>
          </a:p>
        </p:txBody>
      </p:sp>
      <p:sp>
        <p:nvSpPr>
          <p:cNvPr id="779" name="TextShape 2"/>
          <p:cNvSpPr txBox="1"/>
          <p:nvPr/>
        </p:nvSpPr>
        <p:spPr>
          <a:xfrm>
            <a:off x="3850560" y="9430200"/>
            <a:ext cx="2945160" cy="496080"/>
          </a:xfrm>
          <a:prstGeom prst="rect">
            <a:avLst/>
          </a:prstGeom>
        </p:spPr>
        <p:txBody>
          <a:bodyPr lIns="95400" tIns="47880" rIns="95400" bIns="47880" anchor="b"/>
          <a:lstStyle/>
          <a:p>
            <a:pPr>
              <a:lnSpc>
                <a:spcPct val="100000"/>
              </a:lnSpc>
            </a:pPr>
            <a:fld id="{B92A794E-6E78-49CE-B3D9-79D8186B2101}" type="slidenum">
              <a:rPr lang="it-IT" sz="1300">
                <a:solidFill>
                  <a:srgbClr val="000000"/>
                </a:solidFill>
                <a:latin typeface="Arial"/>
                <a:ea typeface="+mn-ea"/>
              </a:rPr>
              <a:t>89</a:t>
            </a:fld>
            <a:endParaRPr/>
          </a:p>
        </p:txBody>
      </p:sp>
    </p:spTree>
    <p:extLst>
      <p:ext uri="{BB962C8B-B14F-4D97-AF65-F5344CB8AC3E}">
        <p14:creationId xmlns:p14="http://schemas.microsoft.com/office/powerpoint/2010/main" val="168693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PlaceHolder 1"/>
          <p:cNvSpPr>
            <a:spLocks noGrp="1"/>
          </p:cNvSpPr>
          <p:nvPr>
            <p:ph type="body"/>
          </p:nvPr>
        </p:nvSpPr>
        <p:spPr>
          <a:xfrm>
            <a:off x="679680" y="4716000"/>
            <a:ext cx="5437800" cy="4467240"/>
          </a:xfrm>
          <a:prstGeom prst="rect">
            <a:avLst/>
          </a:prstGeom>
        </p:spPr>
        <p:txBody>
          <a:bodyPr lIns="95400" tIns="47880" rIns="95400" bIns="47880"/>
          <a:lstStyle/>
          <a:p>
            <a:r>
              <a:rPr lang="it-IT"/>
              <a:t>C</a:t>
            </a:r>
            <a:endParaRPr/>
          </a:p>
          <a:p>
            <a:endParaRPr/>
          </a:p>
        </p:txBody>
      </p:sp>
      <p:sp>
        <p:nvSpPr>
          <p:cNvPr id="779" name="TextShape 2"/>
          <p:cNvSpPr txBox="1"/>
          <p:nvPr/>
        </p:nvSpPr>
        <p:spPr>
          <a:xfrm>
            <a:off x="3850560" y="9430200"/>
            <a:ext cx="2945160" cy="496080"/>
          </a:xfrm>
          <a:prstGeom prst="rect">
            <a:avLst/>
          </a:prstGeom>
        </p:spPr>
        <p:txBody>
          <a:bodyPr lIns="95400" tIns="47880" rIns="95400" bIns="47880" anchor="b"/>
          <a:lstStyle/>
          <a:p>
            <a:pPr>
              <a:lnSpc>
                <a:spcPct val="100000"/>
              </a:lnSpc>
            </a:pPr>
            <a:fld id="{B92A794E-6E78-49CE-B3D9-79D8186B2101}" type="slidenum">
              <a:rPr lang="it-IT" sz="1300">
                <a:solidFill>
                  <a:srgbClr val="000000"/>
                </a:solidFill>
                <a:latin typeface="Arial"/>
                <a:ea typeface="+mn-ea"/>
              </a:rPr>
              <a:t>90</a:t>
            </a:fld>
            <a:endParaRPr/>
          </a:p>
        </p:txBody>
      </p:sp>
    </p:spTree>
    <p:extLst>
      <p:ext uri="{BB962C8B-B14F-4D97-AF65-F5344CB8AC3E}">
        <p14:creationId xmlns:p14="http://schemas.microsoft.com/office/powerpoint/2010/main" val="19363137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PlaceHolder 1"/>
          <p:cNvSpPr>
            <a:spLocks noGrp="1"/>
          </p:cNvSpPr>
          <p:nvPr>
            <p:ph type="body"/>
          </p:nvPr>
        </p:nvSpPr>
        <p:spPr>
          <a:xfrm>
            <a:off x="679680" y="4716000"/>
            <a:ext cx="5437800" cy="4467240"/>
          </a:xfrm>
          <a:prstGeom prst="rect">
            <a:avLst/>
          </a:prstGeom>
        </p:spPr>
        <p:txBody>
          <a:bodyPr lIns="95400" tIns="47880" rIns="95400" bIns="47880"/>
          <a:lstStyle/>
          <a:p>
            <a:r>
              <a:rPr lang="it-IT"/>
              <a:t>C</a:t>
            </a:r>
            <a:endParaRPr/>
          </a:p>
          <a:p>
            <a:endParaRPr/>
          </a:p>
        </p:txBody>
      </p:sp>
      <p:sp>
        <p:nvSpPr>
          <p:cNvPr id="779" name="TextShape 2"/>
          <p:cNvSpPr txBox="1"/>
          <p:nvPr/>
        </p:nvSpPr>
        <p:spPr>
          <a:xfrm>
            <a:off x="3850560" y="9430200"/>
            <a:ext cx="2945160" cy="496080"/>
          </a:xfrm>
          <a:prstGeom prst="rect">
            <a:avLst/>
          </a:prstGeom>
        </p:spPr>
        <p:txBody>
          <a:bodyPr lIns="95400" tIns="47880" rIns="95400" bIns="47880" anchor="b"/>
          <a:lstStyle/>
          <a:p>
            <a:pPr>
              <a:lnSpc>
                <a:spcPct val="100000"/>
              </a:lnSpc>
            </a:pPr>
            <a:fld id="{B92A794E-6E78-49CE-B3D9-79D8186B2101}" type="slidenum">
              <a:rPr lang="it-IT" sz="1300">
                <a:solidFill>
                  <a:srgbClr val="000000"/>
                </a:solidFill>
                <a:latin typeface="Arial"/>
                <a:ea typeface="+mn-ea"/>
              </a:rPr>
              <a:t>91</a:t>
            </a:fld>
            <a:endParaRPr/>
          </a:p>
        </p:txBody>
      </p:sp>
    </p:spTree>
    <p:extLst>
      <p:ext uri="{BB962C8B-B14F-4D97-AF65-F5344CB8AC3E}">
        <p14:creationId xmlns:p14="http://schemas.microsoft.com/office/powerpoint/2010/main" val="7694972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PlaceHolder 1"/>
          <p:cNvSpPr>
            <a:spLocks noGrp="1"/>
          </p:cNvSpPr>
          <p:nvPr>
            <p:ph type="body"/>
          </p:nvPr>
        </p:nvSpPr>
        <p:spPr>
          <a:xfrm>
            <a:off x="679680" y="4716000"/>
            <a:ext cx="5437800" cy="4467240"/>
          </a:xfrm>
          <a:prstGeom prst="rect">
            <a:avLst/>
          </a:prstGeom>
        </p:spPr>
        <p:txBody>
          <a:bodyPr lIns="95400" tIns="47880" rIns="95400" bIns="47880"/>
          <a:lstStyle/>
          <a:p>
            <a:r>
              <a:rPr lang="it-IT"/>
              <a:t>C</a:t>
            </a:r>
            <a:endParaRPr/>
          </a:p>
          <a:p>
            <a:endParaRPr/>
          </a:p>
        </p:txBody>
      </p:sp>
      <p:sp>
        <p:nvSpPr>
          <p:cNvPr id="779" name="TextShape 2"/>
          <p:cNvSpPr txBox="1"/>
          <p:nvPr/>
        </p:nvSpPr>
        <p:spPr>
          <a:xfrm>
            <a:off x="3850560" y="9430200"/>
            <a:ext cx="2945160" cy="496080"/>
          </a:xfrm>
          <a:prstGeom prst="rect">
            <a:avLst/>
          </a:prstGeom>
        </p:spPr>
        <p:txBody>
          <a:bodyPr lIns="95400" tIns="47880" rIns="95400" bIns="47880" anchor="b"/>
          <a:lstStyle/>
          <a:p>
            <a:pPr>
              <a:lnSpc>
                <a:spcPct val="100000"/>
              </a:lnSpc>
            </a:pPr>
            <a:fld id="{B92A794E-6E78-49CE-B3D9-79D8186B2101}" type="slidenum">
              <a:rPr lang="it-IT" sz="1300">
                <a:solidFill>
                  <a:srgbClr val="000000"/>
                </a:solidFill>
                <a:latin typeface="Arial"/>
                <a:ea typeface="+mn-ea"/>
              </a:rPr>
              <a:t>92</a:t>
            </a:fld>
            <a:endParaRPr/>
          </a:p>
        </p:txBody>
      </p:sp>
    </p:spTree>
    <p:extLst>
      <p:ext uri="{BB962C8B-B14F-4D97-AF65-F5344CB8AC3E}">
        <p14:creationId xmlns:p14="http://schemas.microsoft.com/office/powerpoint/2010/main" val="25953811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PlaceHolder 1"/>
          <p:cNvSpPr>
            <a:spLocks noGrp="1"/>
          </p:cNvSpPr>
          <p:nvPr>
            <p:ph type="body"/>
          </p:nvPr>
        </p:nvSpPr>
        <p:spPr>
          <a:xfrm>
            <a:off x="679680" y="4716000"/>
            <a:ext cx="5437800" cy="4467240"/>
          </a:xfrm>
          <a:prstGeom prst="rect">
            <a:avLst/>
          </a:prstGeom>
        </p:spPr>
        <p:txBody>
          <a:bodyPr lIns="95400" tIns="47880" rIns="95400" bIns="47880"/>
          <a:lstStyle/>
          <a:p>
            <a:r>
              <a:rPr lang="it-IT"/>
              <a:t>C</a:t>
            </a:r>
            <a:endParaRPr/>
          </a:p>
          <a:p>
            <a:endParaRPr/>
          </a:p>
        </p:txBody>
      </p:sp>
      <p:sp>
        <p:nvSpPr>
          <p:cNvPr id="779" name="TextShape 2"/>
          <p:cNvSpPr txBox="1"/>
          <p:nvPr/>
        </p:nvSpPr>
        <p:spPr>
          <a:xfrm>
            <a:off x="3850560" y="9430200"/>
            <a:ext cx="2945160" cy="496080"/>
          </a:xfrm>
          <a:prstGeom prst="rect">
            <a:avLst/>
          </a:prstGeom>
        </p:spPr>
        <p:txBody>
          <a:bodyPr lIns="95400" tIns="47880" rIns="95400" bIns="47880" anchor="b"/>
          <a:lstStyle/>
          <a:p>
            <a:pPr>
              <a:lnSpc>
                <a:spcPct val="100000"/>
              </a:lnSpc>
            </a:pPr>
            <a:fld id="{B92A794E-6E78-49CE-B3D9-79D8186B2101}" type="slidenum">
              <a:rPr lang="it-IT" sz="1300">
                <a:solidFill>
                  <a:srgbClr val="000000"/>
                </a:solidFill>
                <a:latin typeface="Arial"/>
                <a:ea typeface="+mn-ea"/>
              </a:rPr>
              <a:t>93</a:t>
            </a:fld>
            <a:endParaRPr/>
          </a:p>
        </p:txBody>
      </p:sp>
    </p:spTree>
    <p:extLst>
      <p:ext uri="{BB962C8B-B14F-4D97-AF65-F5344CB8AC3E}">
        <p14:creationId xmlns:p14="http://schemas.microsoft.com/office/powerpoint/2010/main" val="31314499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PlaceHolder 1"/>
          <p:cNvSpPr>
            <a:spLocks noGrp="1"/>
          </p:cNvSpPr>
          <p:nvPr>
            <p:ph type="body"/>
          </p:nvPr>
        </p:nvSpPr>
        <p:spPr>
          <a:xfrm>
            <a:off x="679680" y="4716000"/>
            <a:ext cx="5437800" cy="4467240"/>
          </a:xfrm>
          <a:prstGeom prst="rect">
            <a:avLst/>
          </a:prstGeom>
        </p:spPr>
        <p:txBody>
          <a:bodyPr lIns="95400" tIns="47880" rIns="95400" bIns="47880"/>
          <a:lstStyle/>
          <a:p>
            <a:r>
              <a:rPr lang="it-IT"/>
              <a:t>C</a:t>
            </a:r>
            <a:endParaRPr/>
          </a:p>
          <a:p>
            <a:endParaRPr/>
          </a:p>
        </p:txBody>
      </p:sp>
      <p:sp>
        <p:nvSpPr>
          <p:cNvPr id="779" name="TextShape 2"/>
          <p:cNvSpPr txBox="1"/>
          <p:nvPr/>
        </p:nvSpPr>
        <p:spPr>
          <a:xfrm>
            <a:off x="3850560" y="9430200"/>
            <a:ext cx="2945160" cy="496080"/>
          </a:xfrm>
          <a:prstGeom prst="rect">
            <a:avLst/>
          </a:prstGeom>
        </p:spPr>
        <p:txBody>
          <a:bodyPr lIns="95400" tIns="47880" rIns="95400" bIns="47880" anchor="b"/>
          <a:lstStyle/>
          <a:p>
            <a:pPr>
              <a:lnSpc>
                <a:spcPct val="100000"/>
              </a:lnSpc>
            </a:pPr>
            <a:fld id="{B92A794E-6E78-49CE-B3D9-79D8186B2101}" type="slidenum">
              <a:rPr lang="it-IT" sz="1300">
                <a:solidFill>
                  <a:srgbClr val="000000"/>
                </a:solidFill>
                <a:latin typeface="Arial"/>
                <a:ea typeface="+mn-ea"/>
              </a:rPr>
              <a:t>94</a:t>
            </a:fld>
            <a:endParaRPr/>
          </a:p>
        </p:txBody>
      </p:sp>
    </p:spTree>
    <p:extLst>
      <p:ext uri="{BB962C8B-B14F-4D97-AF65-F5344CB8AC3E}">
        <p14:creationId xmlns:p14="http://schemas.microsoft.com/office/powerpoint/2010/main" val="2425506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PlaceHolder 1"/>
          <p:cNvSpPr>
            <a:spLocks noGrp="1"/>
          </p:cNvSpPr>
          <p:nvPr>
            <p:ph type="body"/>
          </p:nvPr>
        </p:nvSpPr>
        <p:spPr>
          <a:xfrm>
            <a:off x="679680" y="4716000"/>
            <a:ext cx="5437800" cy="4467240"/>
          </a:xfrm>
          <a:prstGeom prst="rect">
            <a:avLst/>
          </a:prstGeom>
        </p:spPr>
        <p:txBody>
          <a:bodyPr lIns="95400" tIns="47880" rIns="95400" bIns="47880"/>
          <a:lstStyle/>
          <a:p>
            <a:r>
              <a:rPr lang="it-IT"/>
              <a:t>C</a:t>
            </a:r>
            <a:endParaRPr/>
          </a:p>
          <a:p>
            <a:endParaRPr/>
          </a:p>
        </p:txBody>
      </p:sp>
      <p:sp>
        <p:nvSpPr>
          <p:cNvPr id="779" name="TextShape 2"/>
          <p:cNvSpPr txBox="1"/>
          <p:nvPr/>
        </p:nvSpPr>
        <p:spPr>
          <a:xfrm>
            <a:off x="3850560" y="9430200"/>
            <a:ext cx="2945160" cy="496080"/>
          </a:xfrm>
          <a:prstGeom prst="rect">
            <a:avLst/>
          </a:prstGeom>
        </p:spPr>
        <p:txBody>
          <a:bodyPr lIns="95400" tIns="47880" rIns="95400" bIns="47880" anchor="b"/>
          <a:lstStyle/>
          <a:p>
            <a:pPr>
              <a:lnSpc>
                <a:spcPct val="100000"/>
              </a:lnSpc>
            </a:pPr>
            <a:fld id="{B92A794E-6E78-49CE-B3D9-79D8186B2101}" type="slidenum">
              <a:rPr lang="it-IT" sz="1300">
                <a:solidFill>
                  <a:srgbClr val="000000"/>
                </a:solidFill>
                <a:latin typeface="Arial"/>
                <a:ea typeface="+mn-ea"/>
              </a:rPr>
              <a:t>95</a:t>
            </a:fld>
            <a:endParaRPr/>
          </a:p>
        </p:txBody>
      </p:sp>
    </p:spTree>
    <p:extLst>
      <p:ext uri="{BB962C8B-B14F-4D97-AF65-F5344CB8AC3E}">
        <p14:creationId xmlns:p14="http://schemas.microsoft.com/office/powerpoint/2010/main" val="1329513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PlaceHolder 1"/>
          <p:cNvSpPr>
            <a:spLocks noGrp="1"/>
          </p:cNvSpPr>
          <p:nvPr>
            <p:ph type="body"/>
          </p:nvPr>
        </p:nvSpPr>
        <p:spPr>
          <a:xfrm>
            <a:off x="685800" y="4343400"/>
            <a:ext cx="5486040" cy="4114440"/>
          </a:xfrm>
          <a:prstGeom prst="rect">
            <a:avLst/>
          </a:prstGeom>
        </p:spPr>
        <p:txBody>
          <a:bodyPr/>
          <a:lstStyle/>
          <a:p>
            <a:r>
              <a:rPr lang="it-IT"/>
              <a:t>Personalizzare a seconda di laureandi</a:t>
            </a:r>
            <a:endParaRPr/>
          </a:p>
          <a:p>
            <a:endParaRPr/>
          </a:p>
        </p:txBody>
      </p:sp>
      <p:sp>
        <p:nvSpPr>
          <p:cNvPr id="775" name="TextShape 2"/>
          <p:cNvSpPr txBox="1"/>
          <p:nvPr/>
        </p:nvSpPr>
        <p:spPr>
          <a:xfrm>
            <a:off x="3884760" y="8685360"/>
            <a:ext cx="2971440" cy="456840"/>
          </a:xfrm>
          <a:prstGeom prst="rect">
            <a:avLst/>
          </a:prstGeom>
        </p:spPr>
        <p:txBody>
          <a:bodyPr anchor="b"/>
          <a:lstStyle/>
          <a:p>
            <a:fld id="{4D41465A-1832-41C1-AC8A-8AA7A303E6FE}" type="slidenum">
              <a:rPr lang="it-IT" sz="1200">
                <a:solidFill>
                  <a:srgbClr val="000000"/>
                </a:solidFill>
              </a:rPr>
              <a:pPr/>
              <a:t>7</a:t>
            </a:fld>
            <a:endParaRPr>
              <a:solidFill>
                <a:prstClr val="black"/>
              </a:solidFill>
            </a:endParaRPr>
          </a:p>
        </p:txBody>
      </p:sp>
    </p:spTree>
    <p:extLst>
      <p:ext uri="{BB962C8B-B14F-4D97-AF65-F5344CB8AC3E}">
        <p14:creationId xmlns:p14="http://schemas.microsoft.com/office/powerpoint/2010/main" val="11293723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PlaceHolder 1"/>
          <p:cNvSpPr>
            <a:spLocks noGrp="1"/>
          </p:cNvSpPr>
          <p:nvPr>
            <p:ph type="body"/>
          </p:nvPr>
        </p:nvSpPr>
        <p:spPr>
          <a:xfrm>
            <a:off x="679680" y="4716000"/>
            <a:ext cx="5437800" cy="4467240"/>
          </a:xfrm>
          <a:prstGeom prst="rect">
            <a:avLst/>
          </a:prstGeom>
        </p:spPr>
        <p:txBody>
          <a:bodyPr lIns="95400" tIns="47880" rIns="95400" bIns="47880"/>
          <a:lstStyle/>
          <a:p>
            <a:r>
              <a:rPr lang="it-IT"/>
              <a:t>C</a:t>
            </a:r>
            <a:endParaRPr/>
          </a:p>
          <a:p>
            <a:endParaRPr/>
          </a:p>
        </p:txBody>
      </p:sp>
      <p:sp>
        <p:nvSpPr>
          <p:cNvPr id="779" name="TextShape 2"/>
          <p:cNvSpPr txBox="1"/>
          <p:nvPr/>
        </p:nvSpPr>
        <p:spPr>
          <a:xfrm>
            <a:off x="3850560" y="9430200"/>
            <a:ext cx="2945160" cy="496080"/>
          </a:xfrm>
          <a:prstGeom prst="rect">
            <a:avLst/>
          </a:prstGeom>
        </p:spPr>
        <p:txBody>
          <a:bodyPr lIns="95400" tIns="47880" rIns="95400" bIns="47880" anchor="b"/>
          <a:lstStyle/>
          <a:p>
            <a:pPr>
              <a:lnSpc>
                <a:spcPct val="100000"/>
              </a:lnSpc>
            </a:pPr>
            <a:fld id="{B92A794E-6E78-49CE-B3D9-79D8186B2101}" type="slidenum">
              <a:rPr lang="it-IT" sz="1300">
                <a:solidFill>
                  <a:srgbClr val="000000"/>
                </a:solidFill>
                <a:latin typeface="Arial"/>
                <a:ea typeface="+mn-ea"/>
              </a:rPr>
              <a:t>96</a:t>
            </a:fld>
            <a:endParaRPr/>
          </a:p>
        </p:txBody>
      </p:sp>
    </p:spTree>
    <p:extLst>
      <p:ext uri="{BB962C8B-B14F-4D97-AF65-F5344CB8AC3E}">
        <p14:creationId xmlns:p14="http://schemas.microsoft.com/office/powerpoint/2010/main" val="15837353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PlaceHolder 1"/>
          <p:cNvSpPr>
            <a:spLocks noGrp="1"/>
          </p:cNvSpPr>
          <p:nvPr>
            <p:ph type="body"/>
          </p:nvPr>
        </p:nvSpPr>
        <p:spPr>
          <a:xfrm>
            <a:off x="679680" y="4716000"/>
            <a:ext cx="5437800" cy="4467240"/>
          </a:xfrm>
          <a:prstGeom prst="rect">
            <a:avLst/>
          </a:prstGeom>
        </p:spPr>
        <p:txBody>
          <a:bodyPr lIns="95400" tIns="47880" rIns="95400" bIns="47880"/>
          <a:lstStyle/>
          <a:p>
            <a:r>
              <a:rPr lang="it-IT"/>
              <a:t>C</a:t>
            </a:r>
            <a:endParaRPr/>
          </a:p>
          <a:p>
            <a:endParaRPr/>
          </a:p>
        </p:txBody>
      </p:sp>
      <p:sp>
        <p:nvSpPr>
          <p:cNvPr id="779" name="TextShape 2"/>
          <p:cNvSpPr txBox="1"/>
          <p:nvPr/>
        </p:nvSpPr>
        <p:spPr>
          <a:xfrm>
            <a:off x="3850560" y="9430200"/>
            <a:ext cx="2945160" cy="496080"/>
          </a:xfrm>
          <a:prstGeom prst="rect">
            <a:avLst/>
          </a:prstGeom>
        </p:spPr>
        <p:txBody>
          <a:bodyPr lIns="95400" tIns="47880" rIns="95400" bIns="47880" anchor="b"/>
          <a:lstStyle/>
          <a:p>
            <a:pPr>
              <a:lnSpc>
                <a:spcPct val="100000"/>
              </a:lnSpc>
            </a:pPr>
            <a:fld id="{B92A794E-6E78-49CE-B3D9-79D8186B2101}" type="slidenum">
              <a:rPr lang="it-IT" sz="1300">
                <a:solidFill>
                  <a:srgbClr val="000000"/>
                </a:solidFill>
                <a:latin typeface="Arial"/>
                <a:ea typeface="+mn-ea"/>
              </a:rPr>
              <a:t>97</a:t>
            </a:fld>
            <a:endParaRPr/>
          </a:p>
        </p:txBody>
      </p:sp>
    </p:spTree>
    <p:extLst>
      <p:ext uri="{BB962C8B-B14F-4D97-AF65-F5344CB8AC3E}">
        <p14:creationId xmlns:p14="http://schemas.microsoft.com/office/powerpoint/2010/main" val="4243170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PlaceHolder 1"/>
          <p:cNvSpPr>
            <a:spLocks noGrp="1"/>
          </p:cNvSpPr>
          <p:nvPr>
            <p:ph type="body"/>
          </p:nvPr>
        </p:nvSpPr>
        <p:spPr>
          <a:xfrm>
            <a:off x="685800" y="4343400"/>
            <a:ext cx="5486040" cy="4114440"/>
          </a:xfrm>
          <a:prstGeom prst="rect">
            <a:avLst/>
          </a:prstGeom>
        </p:spPr>
        <p:txBody>
          <a:bodyPr/>
          <a:lstStyle/>
          <a:p>
            <a:r>
              <a:rPr lang="it-IT"/>
              <a:t>Personalizzare a seconda di laureandi</a:t>
            </a:r>
            <a:endParaRPr/>
          </a:p>
          <a:p>
            <a:endParaRPr/>
          </a:p>
        </p:txBody>
      </p:sp>
      <p:sp>
        <p:nvSpPr>
          <p:cNvPr id="775" name="TextShape 2"/>
          <p:cNvSpPr txBox="1"/>
          <p:nvPr/>
        </p:nvSpPr>
        <p:spPr>
          <a:xfrm>
            <a:off x="3884760" y="8685360"/>
            <a:ext cx="2971440" cy="456840"/>
          </a:xfrm>
          <a:prstGeom prst="rect">
            <a:avLst/>
          </a:prstGeom>
        </p:spPr>
        <p:txBody>
          <a:bodyPr anchor="b"/>
          <a:lstStyle/>
          <a:p>
            <a:pPr>
              <a:lnSpc>
                <a:spcPct val="100000"/>
              </a:lnSpc>
            </a:pPr>
            <a:fld id="{4D41465A-1832-41C1-AC8A-8AA7A303E6FE}" type="slidenum">
              <a:rPr lang="it-IT" sz="1200">
                <a:solidFill>
                  <a:srgbClr val="000000"/>
                </a:solidFill>
                <a:latin typeface="Arial"/>
              </a:rPr>
              <a:t>8</a:t>
            </a:fld>
            <a:endParaRPr/>
          </a:p>
        </p:txBody>
      </p:sp>
    </p:spTree>
    <p:extLst>
      <p:ext uri="{BB962C8B-B14F-4D97-AF65-F5344CB8AC3E}">
        <p14:creationId xmlns:p14="http://schemas.microsoft.com/office/powerpoint/2010/main" val="3974941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PlaceHolder 1"/>
          <p:cNvSpPr>
            <a:spLocks noGrp="1"/>
          </p:cNvSpPr>
          <p:nvPr>
            <p:ph type="body"/>
          </p:nvPr>
        </p:nvSpPr>
        <p:spPr>
          <a:xfrm>
            <a:off x="685800" y="4343400"/>
            <a:ext cx="5486040" cy="4114440"/>
          </a:xfrm>
          <a:prstGeom prst="rect">
            <a:avLst/>
          </a:prstGeom>
        </p:spPr>
        <p:txBody>
          <a:bodyPr/>
          <a:lstStyle/>
          <a:p>
            <a:r>
              <a:rPr lang="it-IT"/>
              <a:t>Personalizzare a seconda di laureandi</a:t>
            </a:r>
            <a:endParaRPr/>
          </a:p>
          <a:p>
            <a:endParaRPr/>
          </a:p>
        </p:txBody>
      </p:sp>
      <p:sp>
        <p:nvSpPr>
          <p:cNvPr id="775" name="TextShape 2"/>
          <p:cNvSpPr txBox="1"/>
          <p:nvPr/>
        </p:nvSpPr>
        <p:spPr>
          <a:xfrm>
            <a:off x="3884760" y="8685360"/>
            <a:ext cx="2971440" cy="456840"/>
          </a:xfrm>
          <a:prstGeom prst="rect">
            <a:avLst/>
          </a:prstGeom>
        </p:spPr>
        <p:txBody>
          <a:bodyPr anchor="b"/>
          <a:lstStyle/>
          <a:p>
            <a:fld id="{4D41465A-1832-41C1-AC8A-8AA7A303E6FE}" type="slidenum">
              <a:rPr lang="it-IT" sz="1200">
                <a:solidFill>
                  <a:srgbClr val="000000"/>
                </a:solidFill>
              </a:rPr>
              <a:pPr/>
              <a:t>9</a:t>
            </a:fld>
            <a:endParaRPr>
              <a:solidFill>
                <a:prstClr val="black"/>
              </a:solidFill>
            </a:endParaRPr>
          </a:p>
        </p:txBody>
      </p:sp>
    </p:spTree>
    <p:extLst>
      <p:ext uri="{BB962C8B-B14F-4D97-AF65-F5344CB8AC3E}">
        <p14:creationId xmlns:p14="http://schemas.microsoft.com/office/powerpoint/2010/main" val="1396091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
        <p:nvSpPr>
          <p:cNvPr id="27" name="PlaceHolder 2"/>
          <p:cNvSpPr>
            <a:spLocks noGrp="1"/>
          </p:cNvSpPr>
          <p:nvPr>
            <p:ph type="body"/>
          </p:nvPr>
        </p:nvSpPr>
        <p:spPr>
          <a:xfrm>
            <a:off x="457200" y="1604520"/>
            <a:ext cx="8229240" cy="1896840"/>
          </a:xfrm>
          <a:prstGeom prst="rect">
            <a:avLst/>
          </a:prstGeom>
        </p:spPr>
        <p:txBody>
          <a:bodyPr wrap="none" lIns="0" tIns="0" rIns="0" bIns="0"/>
          <a:lstStyle/>
          <a:p>
            <a:endParaRPr/>
          </a:p>
        </p:txBody>
      </p:sp>
      <p:sp>
        <p:nvSpPr>
          <p:cNvPr id="28" name="PlaceHolder 3"/>
          <p:cNvSpPr>
            <a:spLocks noGrp="1"/>
          </p:cNvSpPr>
          <p:nvPr>
            <p:ph type="body"/>
          </p:nvPr>
        </p:nvSpPr>
        <p:spPr>
          <a:xfrm>
            <a:off x="457200" y="3681720"/>
            <a:ext cx="8229240" cy="1896840"/>
          </a:xfrm>
          <a:prstGeom prst="rect">
            <a:avLst/>
          </a:prstGeom>
        </p:spPr>
        <p:txBody>
          <a:bodyPr wrap="none"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
        <p:nvSpPr>
          <p:cNvPr id="30" name="PlaceHolder 2"/>
          <p:cNvSpPr>
            <a:spLocks noGrp="1"/>
          </p:cNvSpPr>
          <p:nvPr>
            <p:ph type="body"/>
          </p:nvPr>
        </p:nvSpPr>
        <p:spPr>
          <a:xfrm>
            <a:off x="457200" y="1604520"/>
            <a:ext cx="4015440" cy="1896840"/>
          </a:xfrm>
          <a:prstGeom prst="rect">
            <a:avLst/>
          </a:prstGeom>
        </p:spPr>
        <p:txBody>
          <a:bodyPr wrap="none" lIns="0" tIns="0" rIns="0" bIns="0"/>
          <a:lstStyle/>
          <a:p>
            <a:endParaRPr/>
          </a:p>
        </p:txBody>
      </p:sp>
      <p:sp>
        <p:nvSpPr>
          <p:cNvPr id="31" name="PlaceHolder 3"/>
          <p:cNvSpPr>
            <a:spLocks noGrp="1"/>
          </p:cNvSpPr>
          <p:nvPr>
            <p:ph type="body"/>
          </p:nvPr>
        </p:nvSpPr>
        <p:spPr>
          <a:xfrm>
            <a:off x="4673520" y="1604520"/>
            <a:ext cx="4015440" cy="1896840"/>
          </a:xfrm>
          <a:prstGeom prst="rect">
            <a:avLst/>
          </a:prstGeom>
        </p:spPr>
        <p:txBody>
          <a:bodyPr wrap="none" lIns="0" tIns="0" rIns="0" bIns="0"/>
          <a:lstStyle/>
          <a:p>
            <a:endParaRPr/>
          </a:p>
        </p:txBody>
      </p:sp>
      <p:sp>
        <p:nvSpPr>
          <p:cNvPr id="32" name="PlaceHolder 4"/>
          <p:cNvSpPr>
            <a:spLocks noGrp="1"/>
          </p:cNvSpPr>
          <p:nvPr>
            <p:ph type="body"/>
          </p:nvPr>
        </p:nvSpPr>
        <p:spPr>
          <a:xfrm>
            <a:off x="4673520" y="3681720"/>
            <a:ext cx="4015440" cy="1896840"/>
          </a:xfrm>
          <a:prstGeom prst="rect">
            <a:avLst/>
          </a:prstGeom>
        </p:spPr>
        <p:txBody>
          <a:bodyPr wrap="none" lIns="0" tIns="0" rIns="0" bIns="0"/>
          <a:lstStyle/>
          <a:p>
            <a:endParaRPr/>
          </a:p>
        </p:txBody>
      </p:sp>
      <p:sp>
        <p:nvSpPr>
          <p:cNvPr id="33" name="PlaceHolder 5"/>
          <p:cNvSpPr>
            <a:spLocks noGrp="1"/>
          </p:cNvSpPr>
          <p:nvPr>
            <p:ph type="body"/>
          </p:nvPr>
        </p:nvSpPr>
        <p:spPr>
          <a:xfrm>
            <a:off x="457200" y="3681720"/>
            <a:ext cx="4015440" cy="1896840"/>
          </a:xfrm>
          <a:prstGeom prst="rect">
            <a:avLst/>
          </a:prstGeom>
        </p:spPr>
        <p:txBody>
          <a:bodyPr wrap="none"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
        <p:nvSpPr>
          <p:cNvPr id="35" name="PlaceHolder 2"/>
          <p:cNvSpPr>
            <a:spLocks noGrp="1"/>
          </p:cNvSpPr>
          <p:nvPr>
            <p:ph type="body"/>
          </p:nvPr>
        </p:nvSpPr>
        <p:spPr>
          <a:xfrm>
            <a:off x="457200" y="1604520"/>
            <a:ext cx="4015440" cy="1896840"/>
          </a:xfrm>
          <a:prstGeom prst="rect">
            <a:avLst/>
          </a:prstGeom>
        </p:spPr>
        <p:txBody>
          <a:bodyPr wrap="none" lIns="0" tIns="0" rIns="0" bIns="0"/>
          <a:lstStyle/>
          <a:p>
            <a:endParaRPr/>
          </a:p>
        </p:txBody>
      </p:sp>
      <p:sp>
        <p:nvSpPr>
          <p:cNvPr id="36" name="PlaceHolder 3"/>
          <p:cNvSpPr>
            <a:spLocks noGrp="1"/>
          </p:cNvSpPr>
          <p:nvPr>
            <p:ph type="body"/>
          </p:nvPr>
        </p:nvSpPr>
        <p:spPr>
          <a:xfrm>
            <a:off x="4673520" y="1604520"/>
            <a:ext cx="4015440" cy="1896840"/>
          </a:xfrm>
          <a:prstGeom prst="rect">
            <a:avLst/>
          </a:prstGeom>
        </p:spPr>
        <p:txBody>
          <a:bodyPr wrap="none" lIns="0" tIns="0" rIns="0" bIns="0"/>
          <a:lstStyle/>
          <a:p>
            <a:endParaRPr/>
          </a:p>
        </p:txBody>
      </p:sp>
      <p:pic>
        <p:nvPicPr>
          <p:cNvPr id="37" name="Immagine 36"/>
          <p:cNvPicPr/>
          <p:nvPr/>
        </p:nvPicPr>
        <p:blipFill>
          <a:blip r:embed="rId2"/>
          <a:stretch>
            <a:fillRect/>
          </a:stretch>
        </p:blipFill>
        <p:spPr>
          <a:xfrm>
            <a:off x="5492520" y="3681360"/>
            <a:ext cx="2377440" cy="1896840"/>
          </a:xfrm>
          <a:prstGeom prst="rect">
            <a:avLst/>
          </a:prstGeom>
          <a:ln>
            <a:noFill/>
          </a:ln>
        </p:spPr>
      </p:pic>
      <p:pic>
        <p:nvPicPr>
          <p:cNvPr id="38" name="Immagine 37"/>
          <p:cNvPicPr/>
          <p:nvPr/>
        </p:nvPicPr>
        <p:blipFill>
          <a:blip r:embed="rId2"/>
          <a:stretch>
            <a:fillRect/>
          </a:stretch>
        </p:blipFill>
        <p:spPr>
          <a:xfrm>
            <a:off x="1276200" y="3681360"/>
            <a:ext cx="2377440" cy="189684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4"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
        <p:nvSpPr>
          <p:cNvPr id="85" name="PlaceHolder 2"/>
          <p:cNvSpPr>
            <a:spLocks noGrp="1"/>
          </p:cNvSpPr>
          <p:nvPr>
            <p:ph type="subTitle"/>
          </p:nvPr>
        </p:nvSpPr>
        <p:spPr>
          <a:xfrm>
            <a:off x="457200" y="1604520"/>
            <a:ext cx="8229240" cy="3977640"/>
          </a:xfrm>
          <a:prstGeom prst="rect">
            <a:avLst/>
          </a:prstGeom>
        </p:spPr>
        <p:txBody>
          <a:bodyPr wrap="none" lIns="0" tIns="0" rIns="0" bIns="0" anchor="ctr"/>
          <a:lstStyle/>
          <a:p>
            <a:pPr algn="ct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
        <p:nvSpPr>
          <p:cNvPr id="87" name="PlaceHolder 2"/>
          <p:cNvSpPr>
            <a:spLocks noGrp="1"/>
          </p:cNvSpPr>
          <p:nvPr>
            <p:ph type="body"/>
          </p:nvPr>
        </p:nvSpPr>
        <p:spPr>
          <a:xfrm>
            <a:off x="457200" y="1604520"/>
            <a:ext cx="8229240" cy="3977280"/>
          </a:xfrm>
          <a:prstGeom prst="rect">
            <a:avLst/>
          </a:prstGeom>
        </p:spPr>
        <p:txBody>
          <a:bodyPr wrap="none" lIns="0" tIns="0" rIns="0" bIns="0"/>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
        <p:nvSpPr>
          <p:cNvPr id="89" name="PlaceHolder 2"/>
          <p:cNvSpPr>
            <a:spLocks noGrp="1"/>
          </p:cNvSpPr>
          <p:nvPr>
            <p:ph type="body"/>
          </p:nvPr>
        </p:nvSpPr>
        <p:spPr>
          <a:xfrm>
            <a:off x="457200" y="1604520"/>
            <a:ext cx="4015440" cy="3977280"/>
          </a:xfrm>
          <a:prstGeom prst="rect">
            <a:avLst/>
          </a:prstGeom>
        </p:spPr>
        <p:txBody>
          <a:bodyPr wrap="none" lIns="0" tIns="0" rIns="0" bIns="0"/>
          <a:lstStyle/>
          <a:p>
            <a:endParaRPr/>
          </a:p>
        </p:txBody>
      </p:sp>
      <p:sp>
        <p:nvSpPr>
          <p:cNvPr id="90" name="PlaceHolder 3"/>
          <p:cNvSpPr>
            <a:spLocks noGrp="1"/>
          </p:cNvSpPr>
          <p:nvPr>
            <p:ph type="body"/>
          </p:nvPr>
        </p:nvSpPr>
        <p:spPr>
          <a:xfrm>
            <a:off x="4673520" y="1604520"/>
            <a:ext cx="4015440" cy="3977280"/>
          </a:xfrm>
          <a:prstGeom prst="rect">
            <a:avLst/>
          </a:prstGeom>
        </p:spPr>
        <p:txBody>
          <a:bodyPr wrap="none" lIns="0" tIns="0" rIns="0" bIns="0"/>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1"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2" name="PlaceHolder 1"/>
          <p:cNvSpPr>
            <a:spLocks noGrp="1"/>
          </p:cNvSpPr>
          <p:nvPr>
            <p:ph type="subTitle"/>
          </p:nvPr>
        </p:nvSpPr>
        <p:spPr>
          <a:xfrm>
            <a:off x="762120" y="152280"/>
            <a:ext cx="7924320" cy="5429520"/>
          </a:xfrm>
          <a:prstGeom prst="rect">
            <a:avLst/>
          </a:prstGeom>
        </p:spPr>
        <p:txBody>
          <a:bodyPr wrap="none" lIns="0" tIns="0" rIns="0" bIns="0" anchor="ctr"/>
          <a:lstStyle/>
          <a:p>
            <a:pPr algn="ct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
        <p:nvSpPr>
          <p:cNvPr id="94" name="PlaceHolder 2"/>
          <p:cNvSpPr>
            <a:spLocks noGrp="1"/>
          </p:cNvSpPr>
          <p:nvPr>
            <p:ph type="body"/>
          </p:nvPr>
        </p:nvSpPr>
        <p:spPr>
          <a:xfrm>
            <a:off x="457200" y="1604520"/>
            <a:ext cx="4015440" cy="1896840"/>
          </a:xfrm>
          <a:prstGeom prst="rect">
            <a:avLst/>
          </a:prstGeom>
        </p:spPr>
        <p:txBody>
          <a:bodyPr wrap="none" lIns="0" tIns="0" rIns="0" bIns="0"/>
          <a:lstStyle/>
          <a:p>
            <a:endParaRPr/>
          </a:p>
        </p:txBody>
      </p:sp>
      <p:sp>
        <p:nvSpPr>
          <p:cNvPr id="95" name="PlaceHolder 3"/>
          <p:cNvSpPr>
            <a:spLocks noGrp="1"/>
          </p:cNvSpPr>
          <p:nvPr>
            <p:ph type="body"/>
          </p:nvPr>
        </p:nvSpPr>
        <p:spPr>
          <a:xfrm>
            <a:off x="457200" y="3681720"/>
            <a:ext cx="4015440" cy="1896840"/>
          </a:xfrm>
          <a:prstGeom prst="rect">
            <a:avLst/>
          </a:prstGeom>
        </p:spPr>
        <p:txBody>
          <a:bodyPr wrap="none" lIns="0" tIns="0" rIns="0" bIns="0"/>
          <a:lstStyle/>
          <a:p>
            <a:endParaRPr/>
          </a:p>
        </p:txBody>
      </p:sp>
      <p:sp>
        <p:nvSpPr>
          <p:cNvPr id="96" name="PlaceHolder 4"/>
          <p:cNvSpPr>
            <a:spLocks noGrp="1"/>
          </p:cNvSpPr>
          <p:nvPr>
            <p:ph type="body"/>
          </p:nvPr>
        </p:nvSpPr>
        <p:spPr>
          <a:xfrm>
            <a:off x="4673520" y="1604520"/>
            <a:ext cx="4015440" cy="3977280"/>
          </a:xfrm>
          <a:prstGeom prst="rect">
            <a:avLst/>
          </a:prstGeom>
        </p:spPr>
        <p:txBody>
          <a:bodyPr wrap="none" lIns="0" tIns="0" rIns="0" bIns="0"/>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
        <p:nvSpPr>
          <p:cNvPr id="6" name="PlaceHolder 2"/>
          <p:cNvSpPr>
            <a:spLocks noGrp="1"/>
          </p:cNvSpPr>
          <p:nvPr>
            <p:ph type="subTitle"/>
          </p:nvPr>
        </p:nvSpPr>
        <p:spPr>
          <a:xfrm>
            <a:off x="457200" y="1604520"/>
            <a:ext cx="8229240" cy="3977640"/>
          </a:xfrm>
          <a:prstGeom prst="rect">
            <a:avLst/>
          </a:prstGeom>
        </p:spPr>
        <p:txBody>
          <a:bodyPr wrap="none" lIns="0" tIns="0" rIns="0" bIns="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
        <p:nvSpPr>
          <p:cNvPr id="98" name="PlaceHolder 2"/>
          <p:cNvSpPr>
            <a:spLocks noGrp="1"/>
          </p:cNvSpPr>
          <p:nvPr>
            <p:ph type="body"/>
          </p:nvPr>
        </p:nvSpPr>
        <p:spPr>
          <a:xfrm>
            <a:off x="457200" y="1604520"/>
            <a:ext cx="4015440" cy="3977280"/>
          </a:xfrm>
          <a:prstGeom prst="rect">
            <a:avLst/>
          </a:prstGeom>
        </p:spPr>
        <p:txBody>
          <a:bodyPr wrap="none" lIns="0" tIns="0" rIns="0" bIns="0"/>
          <a:lstStyle/>
          <a:p>
            <a:endParaRPr/>
          </a:p>
        </p:txBody>
      </p:sp>
      <p:sp>
        <p:nvSpPr>
          <p:cNvPr id="99" name="PlaceHolder 3"/>
          <p:cNvSpPr>
            <a:spLocks noGrp="1"/>
          </p:cNvSpPr>
          <p:nvPr>
            <p:ph type="body"/>
          </p:nvPr>
        </p:nvSpPr>
        <p:spPr>
          <a:xfrm>
            <a:off x="4673520" y="1604520"/>
            <a:ext cx="4015440" cy="1896840"/>
          </a:xfrm>
          <a:prstGeom prst="rect">
            <a:avLst/>
          </a:prstGeom>
        </p:spPr>
        <p:txBody>
          <a:bodyPr wrap="none" lIns="0" tIns="0" rIns="0" bIns="0"/>
          <a:lstStyle/>
          <a:p>
            <a:endParaRPr/>
          </a:p>
        </p:txBody>
      </p:sp>
      <p:sp>
        <p:nvSpPr>
          <p:cNvPr id="100" name="PlaceHolder 4"/>
          <p:cNvSpPr>
            <a:spLocks noGrp="1"/>
          </p:cNvSpPr>
          <p:nvPr>
            <p:ph type="body"/>
          </p:nvPr>
        </p:nvSpPr>
        <p:spPr>
          <a:xfrm>
            <a:off x="4673520" y="3681720"/>
            <a:ext cx="4015440" cy="1896840"/>
          </a:xfrm>
          <a:prstGeom prst="rect">
            <a:avLst/>
          </a:prstGeom>
        </p:spPr>
        <p:txBody>
          <a:bodyPr wrap="none" lIns="0" tIns="0" rIns="0" bIns="0"/>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
        <p:nvSpPr>
          <p:cNvPr id="102" name="PlaceHolder 2"/>
          <p:cNvSpPr>
            <a:spLocks noGrp="1"/>
          </p:cNvSpPr>
          <p:nvPr>
            <p:ph type="body"/>
          </p:nvPr>
        </p:nvSpPr>
        <p:spPr>
          <a:xfrm>
            <a:off x="457200" y="1604520"/>
            <a:ext cx="4015440" cy="1896840"/>
          </a:xfrm>
          <a:prstGeom prst="rect">
            <a:avLst/>
          </a:prstGeom>
        </p:spPr>
        <p:txBody>
          <a:bodyPr wrap="none" lIns="0" tIns="0" rIns="0" bIns="0"/>
          <a:lstStyle/>
          <a:p>
            <a:endParaRPr/>
          </a:p>
        </p:txBody>
      </p:sp>
      <p:sp>
        <p:nvSpPr>
          <p:cNvPr id="103" name="PlaceHolder 3"/>
          <p:cNvSpPr>
            <a:spLocks noGrp="1"/>
          </p:cNvSpPr>
          <p:nvPr>
            <p:ph type="body"/>
          </p:nvPr>
        </p:nvSpPr>
        <p:spPr>
          <a:xfrm>
            <a:off x="4673520" y="1604520"/>
            <a:ext cx="4015440" cy="1896840"/>
          </a:xfrm>
          <a:prstGeom prst="rect">
            <a:avLst/>
          </a:prstGeom>
        </p:spPr>
        <p:txBody>
          <a:bodyPr wrap="none" lIns="0" tIns="0" rIns="0" bIns="0"/>
          <a:lstStyle/>
          <a:p>
            <a:endParaRPr/>
          </a:p>
        </p:txBody>
      </p:sp>
      <p:sp>
        <p:nvSpPr>
          <p:cNvPr id="104" name="PlaceHolder 4"/>
          <p:cNvSpPr>
            <a:spLocks noGrp="1"/>
          </p:cNvSpPr>
          <p:nvPr>
            <p:ph type="body"/>
          </p:nvPr>
        </p:nvSpPr>
        <p:spPr>
          <a:xfrm>
            <a:off x="457200" y="3681720"/>
            <a:ext cx="8228520" cy="1896840"/>
          </a:xfrm>
          <a:prstGeom prst="rect">
            <a:avLst/>
          </a:prstGeom>
        </p:spPr>
        <p:txBody>
          <a:bodyPr wrap="none" lIns="0" tIns="0" rIns="0" bIns="0"/>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
        <p:nvSpPr>
          <p:cNvPr id="106" name="PlaceHolder 2"/>
          <p:cNvSpPr>
            <a:spLocks noGrp="1"/>
          </p:cNvSpPr>
          <p:nvPr>
            <p:ph type="body"/>
          </p:nvPr>
        </p:nvSpPr>
        <p:spPr>
          <a:xfrm>
            <a:off x="457200" y="1604520"/>
            <a:ext cx="8229240" cy="1896840"/>
          </a:xfrm>
          <a:prstGeom prst="rect">
            <a:avLst/>
          </a:prstGeom>
        </p:spPr>
        <p:txBody>
          <a:bodyPr wrap="none" lIns="0" tIns="0" rIns="0" bIns="0"/>
          <a:lstStyle/>
          <a:p>
            <a:endParaRPr/>
          </a:p>
        </p:txBody>
      </p:sp>
      <p:sp>
        <p:nvSpPr>
          <p:cNvPr id="107" name="PlaceHolder 3"/>
          <p:cNvSpPr>
            <a:spLocks noGrp="1"/>
          </p:cNvSpPr>
          <p:nvPr>
            <p:ph type="body"/>
          </p:nvPr>
        </p:nvSpPr>
        <p:spPr>
          <a:xfrm>
            <a:off x="457200" y="3681720"/>
            <a:ext cx="8229240" cy="1896840"/>
          </a:xfrm>
          <a:prstGeom prst="rect">
            <a:avLst/>
          </a:prstGeom>
        </p:spPr>
        <p:txBody>
          <a:bodyPr wrap="none" lIns="0" tIns="0" rIns="0" bIns="0"/>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
        <p:nvSpPr>
          <p:cNvPr id="109" name="PlaceHolder 2"/>
          <p:cNvSpPr>
            <a:spLocks noGrp="1"/>
          </p:cNvSpPr>
          <p:nvPr>
            <p:ph type="body"/>
          </p:nvPr>
        </p:nvSpPr>
        <p:spPr>
          <a:xfrm>
            <a:off x="457200" y="1604520"/>
            <a:ext cx="4015440" cy="1896840"/>
          </a:xfrm>
          <a:prstGeom prst="rect">
            <a:avLst/>
          </a:prstGeom>
        </p:spPr>
        <p:txBody>
          <a:bodyPr wrap="none" lIns="0" tIns="0" rIns="0" bIns="0"/>
          <a:lstStyle/>
          <a:p>
            <a:endParaRPr/>
          </a:p>
        </p:txBody>
      </p:sp>
      <p:sp>
        <p:nvSpPr>
          <p:cNvPr id="110" name="PlaceHolder 3"/>
          <p:cNvSpPr>
            <a:spLocks noGrp="1"/>
          </p:cNvSpPr>
          <p:nvPr>
            <p:ph type="body"/>
          </p:nvPr>
        </p:nvSpPr>
        <p:spPr>
          <a:xfrm>
            <a:off x="4673520" y="1604520"/>
            <a:ext cx="4015440" cy="1896840"/>
          </a:xfrm>
          <a:prstGeom prst="rect">
            <a:avLst/>
          </a:prstGeom>
        </p:spPr>
        <p:txBody>
          <a:bodyPr wrap="none" lIns="0" tIns="0" rIns="0" bIns="0"/>
          <a:lstStyle/>
          <a:p>
            <a:endParaRPr/>
          </a:p>
        </p:txBody>
      </p:sp>
      <p:sp>
        <p:nvSpPr>
          <p:cNvPr id="111" name="PlaceHolder 4"/>
          <p:cNvSpPr>
            <a:spLocks noGrp="1"/>
          </p:cNvSpPr>
          <p:nvPr>
            <p:ph type="body"/>
          </p:nvPr>
        </p:nvSpPr>
        <p:spPr>
          <a:xfrm>
            <a:off x="4673520" y="3681720"/>
            <a:ext cx="4015440" cy="1896840"/>
          </a:xfrm>
          <a:prstGeom prst="rect">
            <a:avLst/>
          </a:prstGeom>
        </p:spPr>
        <p:txBody>
          <a:bodyPr wrap="none" lIns="0" tIns="0" rIns="0" bIns="0"/>
          <a:lstStyle/>
          <a:p>
            <a:endParaRPr/>
          </a:p>
        </p:txBody>
      </p:sp>
      <p:sp>
        <p:nvSpPr>
          <p:cNvPr id="112" name="PlaceHolder 5"/>
          <p:cNvSpPr>
            <a:spLocks noGrp="1"/>
          </p:cNvSpPr>
          <p:nvPr>
            <p:ph type="body"/>
          </p:nvPr>
        </p:nvSpPr>
        <p:spPr>
          <a:xfrm>
            <a:off x="457200" y="3681720"/>
            <a:ext cx="4015440" cy="1896840"/>
          </a:xfrm>
          <a:prstGeom prst="rect">
            <a:avLst/>
          </a:prstGeom>
        </p:spPr>
        <p:txBody>
          <a:bodyPr wrap="none" lIns="0" tIns="0" rIns="0" bIns="0"/>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
        <p:nvSpPr>
          <p:cNvPr id="114" name="PlaceHolder 2"/>
          <p:cNvSpPr>
            <a:spLocks noGrp="1"/>
          </p:cNvSpPr>
          <p:nvPr>
            <p:ph type="body"/>
          </p:nvPr>
        </p:nvSpPr>
        <p:spPr>
          <a:xfrm>
            <a:off x="457200" y="1604520"/>
            <a:ext cx="4015440" cy="1896840"/>
          </a:xfrm>
          <a:prstGeom prst="rect">
            <a:avLst/>
          </a:prstGeom>
        </p:spPr>
        <p:txBody>
          <a:bodyPr wrap="none" lIns="0" tIns="0" rIns="0" bIns="0"/>
          <a:lstStyle/>
          <a:p>
            <a:endParaRPr/>
          </a:p>
        </p:txBody>
      </p:sp>
      <p:sp>
        <p:nvSpPr>
          <p:cNvPr id="115" name="PlaceHolder 3"/>
          <p:cNvSpPr>
            <a:spLocks noGrp="1"/>
          </p:cNvSpPr>
          <p:nvPr>
            <p:ph type="body"/>
          </p:nvPr>
        </p:nvSpPr>
        <p:spPr>
          <a:xfrm>
            <a:off x="4673520" y="1604520"/>
            <a:ext cx="4015440" cy="1896840"/>
          </a:xfrm>
          <a:prstGeom prst="rect">
            <a:avLst/>
          </a:prstGeom>
        </p:spPr>
        <p:txBody>
          <a:bodyPr wrap="none" lIns="0" tIns="0" rIns="0" bIns="0"/>
          <a:lstStyle/>
          <a:p>
            <a:endParaRPr/>
          </a:p>
        </p:txBody>
      </p:sp>
      <p:pic>
        <p:nvPicPr>
          <p:cNvPr id="116" name="Immagine 115"/>
          <p:cNvPicPr/>
          <p:nvPr/>
        </p:nvPicPr>
        <p:blipFill>
          <a:blip r:embed="rId2"/>
          <a:stretch>
            <a:fillRect/>
          </a:stretch>
        </p:blipFill>
        <p:spPr>
          <a:xfrm>
            <a:off x="5492520" y="3681360"/>
            <a:ext cx="2377440" cy="1896840"/>
          </a:xfrm>
          <a:prstGeom prst="rect">
            <a:avLst/>
          </a:prstGeom>
          <a:ln>
            <a:noFill/>
          </a:ln>
        </p:spPr>
      </p:pic>
      <p:pic>
        <p:nvPicPr>
          <p:cNvPr id="117" name="Immagine 116"/>
          <p:cNvPicPr/>
          <p:nvPr/>
        </p:nvPicPr>
        <p:blipFill>
          <a:blip r:embed="rId2"/>
          <a:stretch>
            <a:fillRect/>
          </a:stretch>
        </p:blipFill>
        <p:spPr>
          <a:xfrm>
            <a:off x="1276200" y="3681360"/>
            <a:ext cx="2377440" cy="1896840"/>
          </a:xfrm>
          <a:prstGeom prst="rect">
            <a:avLst/>
          </a:prstGeom>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5"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
        <p:nvSpPr>
          <p:cNvPr id="126" name="PlaceHolder 2"/>
          <p:cNvSpPr>
            <a:spLocks noGrp="1"/>
          </p:cNvSpPr>
          <p:nvPr>
            <p:ph type="subTitle"/>
          </p:nvPr>
        </p:nvSpPr>
        <p:spPr>
          <a:xfrm>
            <a:off x="457200" y="1604520"/>
            <a:ext cx="8229240" cy="3977640"/>
          </a:xfrm>
          <a:prstGeom prst="rect">
            <a:avLst/>
          </a:prstGeom>
        </p:spPr>
        <p:txBody>
          <a:bodyPr wrap="none" lIns="0" tIns="0" rIns="0" bIns="0" anchor="ctr"/>
          <a:lstStyle/>
          <a:p>
            <a:pPr algn="ct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
        <p:nvSpPr>
          <p:cNvPr id="128" name="PlaceHolder 2"/>
          <p:cNvSpPr>
            <a:spLocks noGrp="1"/>
          </p:cNvSpPr>
          <p:nvPr>
            <p:ph type="body"/>
          </p:nvPr>
        </p:nvSpPr>
        <p:spPr>
          <a:xfrm>
            <a:off x="457200" y="1604520"/>
            <a:ext cx="8229240" cy="3977280"/>
          </a:xfrm>
          <a:prstGeom prst="rect">
            <a:avLst/>
          </a:prstGeom>
        </p:spPr>
        <p:txBody>
          <a:bodyPr wrap="none" lIns="0" tIns="0" rIns="0" bIns="0"/>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
        <p:nvSpPr>
          <p:cNvPr id="130" name="PlaceHolder 2"/>
          <p:cNvSpPr>
            <a:spLocks noGrp="1"/>
          </p:cNvSpPr>
          <p:nvPr>
            <p:ph type="body"/>
          </p:nvPr>
        </p:nvSpPr>
        <p:spPr>
          <a:xfrm>
            <a:off x="457200" y="1604520"/>
            <a:ext cx="4015440" cy="3977280"/>
          </a:xfrm>
          <a:prstGeom prst="rect">
            <a:avLst/>
          </a:prstGeom>
        </p:spPr>
        <p:txBody>
          <a:bodyPr wrap="none" lIns="0" tIns="0" rIns="0" bIns="0"/>
          <a:lstStyle/>
          <a:p>
            <a:endParaRPr/>
          </a:p>
        </p:txBody>
      </p:sp>
      <p:sp>
        <p:nvSpPr>
          <p:cNvPr id="131" name="PlaceHolder 3"/>
          <p:cNvSpPr>
            <a:spLocks noGrp="1"/>
          </p:cNvSpPr>
          <p:nvPr>
            <p:ph type="body"/>
          </p:nvPr>
        </p:nvSpPr>
        <p:spPr>
          <a:xfrm>
            <a:off x="4673520" y="1604520"/>
            <a:ext cx="4015440" cy="3977280"/>
          </a:xfrm>
          <a:prstGeom prst="rect">
            <a:avLst/>
          </a:prstGeom>
        </p:spPr>
        <p:txBody>
          <a:bodyPr wrap="none" lIns="0" tIns="0" rIns="0" bIns="0"/>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2"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
        <p:nvSpPr>
          <p:cNvPr id="8" name="PlaceHolder 2"/>
          <p:cNvSpPr>
            <a:spLocks noGrp="1"/>
          </p:cNvSpPr>
          <p:nvPr>
            <p:ph type="body"/>
          </p:nvPr>
        </p:nvSpPr>
        <p:spPr>
          <a:xfrm>
            <a:off x="457200" y="1604520"/>
            <a:ext cx="8229240" cy="3977280"/>
          </a:xfrm>
          <a:prstGeom prst="rect">
            <a:avLst/>
          </a:prstGeom>
        </p:spPr>
        <p:txBody>
          <a:bodyPr wrap="none" lIns="0" tIns="0" rIns="0" bIns="0"/>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3" name="PlaceHolder 1"/>
          <p:cNvSpPr>
            <a:spLocks noGrp="1"/>
          </p:cNvSpPr>
          <p:nvPr>
            <p:ph type="subTitle"/>
          </p:nvPr>
        </p:nvSpPr>
        <p:spPr>
          <a:xfrm>
            <a:off x="762120" y="152280"/>
            <a:ext cx="7924320" cy="5429520"/>
          </a:xfrm>
          <a:prstGeom prst="rect">
            <a:avLst/>
          </a:prstGeom>
        </p:spPr>
        <p:txBody>
          <a:bodyPr wrap="none" lIns="0" tIns="0" rIns="0" bIns="0" anchor="ctr"/>
          <a:lstStyle/>
          <a:p>
            <a:pPr algn="ct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
        <p:nvSpPr>
          <p:cNvPr id="135" name="PlaceHolder 2"/>
          <p:cNvSpPr>
            <a:spLocks noGrp="1"/>
          </p:cNvSpPr>
          <p:nvPr>
            <p:ph type="body"/>
          </p:nvPr>
        </p:nvSpPr>
        <p:spPr>
          <a:xfrm>
            <a:off x="457200" y="1604520"/>
            <a:ext cx="4015440" cy="1896840"/>
          </a:xfrm>
          <a:prstGeom prst="rect">
            <a:avLst/>
          </a:prstGeom>
        </p:spPr>
        <p:txBody>
          <a:bodyPr wrap="none" lIns="0" tIns="0" rIns="0" bIns="0"/>
          <a:lstStyle/>
          <a:p>
            <a:endParaRPr/>
          </a:p>
        </p:txBody>
      </p:sp>
      <p:sp>
        <p:nvSpPr>
          <p:cNvPr id="136" name="PlaceHolder 3"/>
          <p:cNvSpPr>
            <a:spLocks noGrp="1"/>
          </p:cNvSpPr>
          <p:nvPr>
            <p:ph type="body"/>
          </p:nvPr>
        </p:nvSpPr>
        <p:spPr>
          <a:xfrm>
            <a:off x="457200" y="3681720"/>
            <a:ext cx="4015440" cy="1896840"/>
          </a:xfrm>
          <a:prstGeom prst="rect">
            <a:avLst/>
          </a:prstGeom>
        </p:spPr>
        <p:txBody>
          <a:bodyPr wrap="none" lIns="0" tIns="0" rIns="0" bIns="0"/>
          <a:lstStyle/>
          <a:p>
            <a:endParaRPr/>
          </a:p>
        </p:txBody>
      </p:sp>
      <p:sp>
        <p:nvSpPr>
          <p:cNvPr id="137" name="PlaceHolder 4"/>
          <p:cNvSpPr>
            <a:spLocks noGrp="1"/>
          </p:cNvSpPr>
          <p:nvPr>
            <p:ph type="body"/>
          </p:nvPr>
        </p:nvSpPr>
        <p:spPr>
          <a:xfrm>
            <a:off x="4673520" y="1604520"/>
            <a:ext cx="4015440" cy="3977280"/>
          </a:xfrm>
          <a:prstGeom prst="rect">
            <a:avLst/>
          </a:prstGeom>
        </p:spPr>
        <p:txBody>
          <a:bodyPr wrap="none" lIns="0" tIns="0" rIns="0" bIns="0"/>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
        <p:nvSpPr>
          <p:cNvPr id="139" name="PlaceHolder 2"/>
          <p:cNvSpPr>
            <a:spLocks noGrp="1"/>
          </p:cNvSpPr>
          <p:nvPr>
            <p:ph type="body"/>
          </p:nvPr>
        </p:nvSpPr>
        <p:spPr>
          <a:xfrm>
            <a:off x="457200" y="1604520"/>
            <a:ext cx="4015440" cy="3977280"/>
          </a:xfrm>
          <a:prstGeom prst="rect">
            <a:avLst/>
          </a:prstGeom>
        </p:spPr>
        <p:txBody>
          <a:bodyPr wrap="none" lIns="0" tIns="0" rIns="0" bIns="0"/>
          <a:lstStyle/>
          <a:p>
            <a:endParaRPr/>
          </a:p>
        </p:txBody>
      </p:sp>
      <p:sp>
        <p:nvSpPr>
          <p:cNvPr id="140" name="PlaceHolder 3"/>
          <p:cNvSpPr>
            <a:spLocks noGrp="1"/>
          </p:cNvSpPr>
          <p:nvPr>
            <p:ph type="body"/>
          </p:nvPr>
        </p:nvSpPr>
        <p:spPr>
          <a:xfrm>
            <a:off x="4673520" y="1604520"/>
            <a:ext cx="4015440" cy="1896840"/>
          </a:xfrm>
          <a:prstGeom prst="rect">
            <a:avLst/>
          </a:prstGeom>
        </p:spPr>
        <p:txBody>
          <a:bodyPr wrap="none" lIns="0" tIns="0" rIns="0" bIns="0"/>
          <a:lstStyle/>
          <a:p>
            <a:endParaRPr/>
          </a:p>
        </p:txBody>
      </p:sp>
      <p:sp>
        <p:nvSpPr>
          <p:cNvPr id="141" name="PlaceHolder 4"/>
          <p:cNvSpPr>
            <a:spLocks noGrp="1"/>
          </p:cNvSpPr>
          <p:nvPr>
            <p:ph type="body"/>
          </p:nvPr>
        </p:nvSpPr>
        <p:spPr>
          <a:xfrm>
            <a:off x="4673520" y="3681720"/>
            <a:ext cx="4015440" cy="1896840"/>
          </a:xfrm>
          <a:prstGeom prst="rect">
            <a:avLst/>
          </a:prstGeom>
        </p:spPr>
        <p:txBody>
          <a:bodyPr wrap="none" lIns="0" tIns="0" rIns="0" bIns="0"/>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
        <p:nvSpPr>
          <p:cNvPr id="143" name="PlaceHolder 2"/>
          <p:cNvSpPr>
            <a:spLocks noGrp="1"/>
          </p:cNvSpPr>
          <p:nvPr>
            <p:ph type="body"/>
          </p:nvPr>
        </p:nvSpPr>
        <p:spPr>
          <a:xfrm>
            <a:off x="457200" y="1604520"/>
            <a:ext cx="4015440" cy="1896840"/>
          </a:xfrm>
          <a:prstGeom prst="rect">
            <a:avLst/>
          </a:prstGeom>
        </p:spPr>
        <p:txBody>
          <a:bodyPr wrap="none" lIns="0" tIns="0" rIns="0" bIns="0"/>
          <a:lstStyle/>
          <a:p>
            <a:endParaRPr/>
          </a:p>
        </p:txBody>
      </p:sp>
      <p:sp>
        <p:nvSpPr>
          <p:cNvPr id="144" name="PlaceHolder 3"/>
          <p:cNvSpPr>
            <a:spLocks noGrp="1"/>
          </p:cNvSpPr>
          <p:nvPr>
            <p:ph type="body"/>
          </p:nvPr>
        </p:nvSpPr>
        <p:spPr>
          <a:xfrm>
            <a:off x="4673520" y="1604520"/>
            <a:ext cx="4015440" cy="1896840"/>
          </a:xfrm>
          <a:prstGeom prst="rect">
            <a:avLst/>
          </a:prstGeom>
        </p:spPr>
        <p:txBody>
          <a:bodyPr wrap="none" lIns="0" tIns="0" rIns="0" bIns="0"/>
          <a:lstStyle/>
          <a:p>
            <a:endParaRPr/>
          </a:p>
        </p:txBody>
      </p:sp>
      <p:sp>
        <p:nvSpPr>
          <p:cNvPr id="145" name="PlaceHolder 4"/>
          <p:cNvSpPr>
            <a:spLocks noGrp="1"/>
          </p:cNvSpPr>
          <p:nvPr>
            <p:ph type="body"/>
          </p:nvPr>
        </p:nvSpPr>
        <p:spPr>
          <a:xfrm>
            <a:off x="457200" y="3681720"/>
            <a:ext cx="8228520" cy="1896840"/>
          </a:xfrm>
          <a:prstGeom prst="rect">
            <a:avLst/>
          </a:prstGeom>
        </p:spPr>
        <p:txBody>
          <a:bodyPr wrap="none" lIns="0" tIns="0" rIns="0" bIns="0"/>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
        <p:nvSpPr>
          <p:cNvPr id="147" name="PlaceHolder 2"/>
          <p:cNvSpPr>
            <a:spLocks noGrp="1"/>
          </p:cNvSpPr>
          <p:nvPr>
            <p:ph type="body"/>
          </p:nvPr>
        </p:nvSpPr>
        <p:spPr>
          <a:xfrm>
            <a:off x="457200" y="1604520"/>
            <a:ext cx="8229240" cy="1896840"/>
          </a:xfrm>
          <a:prstGeom prst="rect">
            <a:avLst/>
          </a:prstGeom>
        </p:spPr>
        <p:txBody>
          <a:bodyPr wrap="none" lIns="0" tIns="0" rIns="0" bIns="0"/>
          <a:lstStyle/>
          <a:p>
            <a:endParaRPr/>
          </a:p>
        </p:txBody>
      </p:sp>
      <p:sp>
        <p:nvSpPr>
          <p:cNvPr id="148" name="PlaceHolder 3"/>
          <p:cNvSpPr>
            <a:spLocks noGrp="1"/>
          </p:cNvSpPr>
          <p:nvPr>
            <p:ph type="body"/>
          </p:nvPr>
        </p:nvSpPr>
        <p:spPr>
          <a:xfrm>
            <a:off x="457200" y="3681720"/>
            <a:ext cx="8229240" cy="1896840"/>
          </a:xfrm>
          <a:prstGeom prst="rect">
            <a:avLst/>
          </a:prstGeom>
        </p:spPr>
        <p:txBody>
          <a:bodyPr wrap="none" lIns="0" tIns="0" rIns="0" bIns="0"/>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
        <p:nvSpPr>
          <p:cNvPr id="150" name="PlaceHolder 2"/>
          <p:cNvSpPr>
            <a:spLocks noGrp="1"/>
          </p:cNvSpPr>
          <p:nvPr>
            <p:ph type="body"/>
          </p:nvPr>
        </p:nvSpPr>
        <p:spPr>
          <a:xfrm>
            <a:off x="457200" y="1604520"/>
            <a:ext cx="4015440" cy="1896840"/>
          </a:xfrm>
          <a:prstGeom prst="rect">
            <a:avLst/>
          </a:prstGeom>
        </p:spPr>
        <p:txBody>
          <a:bodyPr wrap="none" lIns="0" tIns="0" rIns="0" bIns="0"/>
          <a:lstStyle/>
          <a:p>
            <a:endParaRPr/>
          </a:p>
        </p:txBody>
      </p:sp>
      <p:sp>
        <p:nvSpPr>
          <p:cNvPr id="151" name="PlaceHolder 3"/>
          <p:cNvSpPr>
            <a:spLocks noGrp="1"/>
          </p:cNvSpPr>
          <p:nvPr>
            <p:ph type="body"/>
          </p:nvPr>
        </p:nvSpPr>
        <p:spPr>
          <a:xfrm>
            <a:off x="4673520" y="1604520"/>
            <a:ext cx="4015440" cy="1896840"/>
          </a:xfrm>
          <a:prstGeom prst="rect">
            <a:avLst/>
          </a:prstGeom>
        </p:spPr>
        <p:txBody>
          <a:bodyPr wrap="none" lIns="0" tIns="0" rIns="0" bIns="0"/>
          <a:lstStyle/>
          <a:p>
            <a:endParaRPr/>
          </a:p>
        </p:txBody>
      </p:sp>
      <p:sp>
        <p:nvSpPr>
          <p:cNvPr id="152" name="PlaceHolder 4"/>
          <p:cNvSpPr>
            <a:spLocks noGrp="1"/>
          </p:cNvSpPr>
          <p:nvPr>
            <p:ph type="body"/>
          </p:nvPr>
        </p:nvSpPr>
        <p:spPr>
          <a:xfrm>
            <a:off x="4673520" y="3681720"/>
            <a:ext cx="4015440" cy="1896840"/>
          </a:xfrm>
          <a:prstGeom prst="rect">
            <a:avLst/>
          </a:prstGeom>
        </p:spPr>
        <p:txBody>
          <a:bodyPr wrap="none" lIns="0" tIns="0" rIns="0" bIns="0"/>
          <a:lstStyle/>
          <a:p>
            <a:endParaRPr/>
          </a:p>
        </p:txBody>
      </p:sp>
      <p:sp>
        <p:nvSpPr>
          <p:cNvPr id="153" name="PlaceHolder 5"/>
          <p:cNvSpPr>
            <a:spLocks noGrp="1"/>
          </p:cNvSpPr>
          <p:nvPr>
            <p:ph type="body"/>
          </p:nvPr>
        </p:nvSpPr>
        <p:spPr>
          <a:xfrm>
            <a:off x="457200" y="3681720"/>
            <a:ext cx="4015440" cy="1896840"/>
          </a:xfrm>
          <a:prstGeom prst="rect">
            <a:avLst/>
          </a:prstGeom>
        </p:spPr>
        <p:txBody>
          <a:bodyPr wrap="none" lIns="0" tIns="0" rIns="0" bIns="0"/>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
        <p:nvSpPr>
          <p:cNvPr id="155" name="PlaceHolder 2"/>
          <p:cNvSpPr>
            <a:spLocks noGrp="1"/>
          </p:cNvSpPr>
          <p:nvPr>
            <p:ph type="body"/>
          </p:nvPr>
        </p:nvSpPr>
        <p:spPr>
          <a:xfrm>
            <a:off x="457200" y="1604520"/>
            <a:ext cx="4015440" cy="1896840"/>
          </a:xfrm>
          <a:prstGeom prst="rect">
            <a:avLst/>
          </a:prstGeom>
        </p:spPr>
        <p:txBody>
          <a:bodyPr wrap="none" lIns="0" tIns="0" rIns="0" bIns="0"/>
          <a:lstStyle/>
          <a:p>
            <a:endParaRPr/>
          </a:p>
        </p:txBody>
      </p:sp>
      <p:sp>
        <p:nvSpPr>
          <p:cNvPr id="156" name="PlaceHolder 3"/>
          <p:cNvSpPr>
            <a:spLocks noGrp="1"/>
          </p:cNvSpPr>
          <p:nvPr>
            <p:ph type="body"/>
          </p:nvPr>
        </p:nvSpPr>
        <p:spPr>
          <a:xfrm>
            <a:off x="4673520" y="1604520"/>
            <a:ext cx="4015440" cy="1896840"/>
          </a:xfrm>
          <a:prstGeom prst="rect">
            <a:avLst/>
          </a:prstGeom>
        </p:spPr>
        <p:txBody>
          <a:bodyPr wrap="none" lIns="0" tIns="0" rIns="0" bIns="0"/>
          <a:lstStyle/>
          <a:p>
            <a:endParaRPr/>
          </a:p>
        </p:txBody>
      </p:sp>
      <p:pic>
        <p:nvPicPr>
          <p:cNvPr id="157" name="Immagine 156"/>
          <p:cNvPicPr/>
          <p:nvPr/>
        </p:nvPicPr>
        <p:blipFill>
          <a:blip r:embed="rId2"/>
          <a:stretch>
            <a:fillRect/>
          </a:stretch>
        </p:blipFill>
        <p:spPr>
          <a:xfrm>
            <a:off x="5492520" y="3681360"/>
            <a:ext cx="2377440" cy="1896840"/>
          </a:xfrm>
          <a:prstGeom prst="rect">
            <a:avLst/>
          </a:prstGeom>
          <a:ln>
            <a:noFill/>
          </a:ln>
        </p:spPr>
      </p:pic>
      <p:pic>
        <p:nvPicPr>
          <p:cNvPr id="158" name="Immagine 157"/>
          <p:cNvPicPr/>
          <p:nvPr/>
        </p:nvPicPr>
        <p:blipFill>
          <a:blip r:embed="rId2"/>
          <a:stretch>
            <a:fillRect/>
          </a:stretch>
        </p:blipFill>
        <p:spPr>
          <a:xfrm>
            <a:off x="1276200" y="3681360"/>
            <a:ext cx="2377440" cy="1896840"/>
          </a:xfrm>
          <a:prstGeom prst="rect">
            <a:avLst/>
          </a:prstGeom>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08"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
        <p:nvSpPr>
          <p:cNvPr id="209" name="PlaceHolder 2"/>
          <p:cNvSpPr>
            <a:spLocks noGrp="1"/>
          </p:cNvSpPr>
          <p:nvPr>
            <p:ph type="subTitle"/>
          </p:nvPr>
        </p:nvSpPr>
        <p:spPr>
          <a:xfrm>
            <a:off x="457200" y="1604520"/>
            <a:ext cx="8229240" cy="3977640"/>
          </a:xfrm>
          <a:prstGeom prst="rect">
            <a:avLst/>
          </a:prstGeom>
        </p:spPr>
        <p:txBody>
          <a:bodyPr wrap="none" lIns="0" tIns="0" rIns="0" bIns="0" anchor="ctr"/>
          <a:lstStyle/>
          <a:p>
            <a:pPr algn="ct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10"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
        <p:nvSpPr>
          <p:cNvPr id="211" name="PlaceHolder 2"/>
          <p:cNvSpPr>
            <a:spLocks noGrp="1"/>
          </p:cNvSpPr>
          <p:nvPr>
            <p:ph type="body"/>
          </p:nvPr>
        </p:nvSpPr>
        <p:spPr>
          <a:xfrm>
            <a:off x="457200" y="1604520"/>
            <a:ext cx="8229240" cy="3977280"/>
          </a:xfrm>
          <a:prstGeom prst="rect">
            <a:avLst/>
          </a:prstGeom>
        </p:spPr>
        <p:txBody>
          <a:bodyPr wrap="none" lIns="0" tIns="0" rIns="0" bIns="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
        <p:nvSpPr>
          <p:cNvPr id="10" name="PlaceHolder 2"/>
          <p:cNvSpPr>
            <a:spLocks noGrp="1"/>
          </p:cNvSpPr>
          <p:nvPr>
            <p:ph type="body"/>
          </p:nvPr>
        </p:nvSpPr>
        <p:spPr>
          <a:xfrm>
            <a:off x="457200" y="1604520"/>
            <a:ext cx="4015440" cy="3977280"/>
          </a:xfrm>
          <a:prstGeom prst="rect">
            <a:avLst/>
          </a:prstGeom>
        </p:spPr>
        <p:txBody>
          <a:bodyPr wrap="none" lIns="0" tIns="0" rIns="0" bIns="0"/>
          <a:lstStyle/>
          <a:p>
            <a:endParaRPr/>
          </a:p>
        </p:txBody>
      </p:sp>
      <p:sp>
        <p:nvSpPr>
          <p:cNvPr id="11" name="PlaceHolder 3"/>
          <p:cNvSpPr>
            <a:spLocks noGrp="1"/>
          </p:cNvSpPr>
          <p:nvPr>
            <p:ph type="body"/>
          </p:nvPr>
        </p:nvSpPr>
        <p:spPr>
          <a:xfrm>
            <a:off x="4673520" y="1604520"/>
            <a:ext cx="4015440" cy="3977280"/>
          </a:xfrm>
          <a:prstGeom prst="rect">
            <a:avLst/>
          </a:prstGeom>
        </p:spPr>
        <p:txBody>
          <a:bodyPr wrap="none" lIns="0" tIns="0" rIns="0" bIns="0"/>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12"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
        <p:nvSpPr>
          <p:cNvPr id="213" name="PlaceHolder 2"/>
          <p:cNvSpPr>
            <a:spLocks noGrp="1"/>
          </p:cNvSpPr>
          <p:nvPr>
            <p:ph type="body"/>
          </p:nvPr>
        </p:nvSpPr>
        <p:spPr>
          <a:xfrm>
            <a:off x="457200" y="1604520"/>
            <a:ext cx="4015440" cy="3977280"/>
          </a:xfrm>
          <a:prstGeom prst="rect">
            <a:avLst/>
          </a:prstGeom>
        </p:spPr>
        <p:txBody>
          <a:bodyPr wrap="none" lIns="0" tIns="0" rIns="0" bIns="0"/>
          <a:lstStyle/>
          <a:p>
            <a:endParaRPr/>
          </a:p>
        </p:txBody>
      </p:sp>
      <p:sp>
        <p:nvSpPr>
          <p:cNvPr id="214" name="PlaceHolder 3"/>
          <p:cNvSpPr>
            <a:spLocks noGrp="1"/>
          </p:cNvSpPr>
          <p:nvPr>
            <p:ph type="body"/>
          </p:nvPr>
        </p:nvSpPr>
        <p:spPr>
          <a:xfrm>
            <a:off x="4673520" y="1604520"/>
            <a:ext cx="4015440" cy="3977280"/>
          </a:xfrm>
          <a:prstGeom prst="rect">
            <a:avLst/>
          </a:prstGeom>
        </p:spPr>
        <p:txBody>
          <a:bodyPr wrap="none" lIns="0" tIns="0" rIns="0" bIns="0"/>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15"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16" name="PlaceHolder 1"/>
          <p:cNvSpPr>
            <a:spLocks noGrp="1"/>
          </p:cNvSpPr>
          <p:nvPr>
            <p:ph type="subTitle"/>
          </p:nvPr>
        </p:nvSpPr>
        <p:spPr>
          <a:xfrm>
            <a:off x="762120" y="152280"/>
            <a:ext cx="7924320" cy="5429520"/>
          </a:xfrm>
          <a:prstGeom prst="rect">
            <a:avLst/>
          </a:prstGeom>
        </p:spPr>
        <p:txBody>
          <a:bodyPr wrap="none" lIns="0" tIns="0" rIns="0" bIns="0" anchor="ctr"/>
          <a:lstStyle/>
          <a:p>
            <a:pPr algn="ct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17"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
        <p:nvSpPr>
          <p:cNvPr id="218" name="PlaceHolder 2"/>
          <p:cNvSpPr>
            <a:spLocks noGrp="1"/>
          </p:cNvSpPr>
          <p:nvPr>
            <p:ph type="body"/>
          </p:nvPr>
        </p:nvSpPr>
        <p:spPr>
          <a:xfrm>
            <a:off x="457200" y="1604520"/>
            <a:ext cx="4015440" cy="1896840"/>
          </a:xfrm>
          <a:prstGeom prst="rect">
            <a:avLst/>
          </a:prstGeom>
        </p:spPr>
        <p:txBody>
          <a:bodyPr wrap="none" lIns="0" tIns="0" rIns="0" bIns="0"/>
          <a:lstStyle/>
          <a:p>
            <a:endParaRPr/>
          </a:p>
        </p:txBody>
      </p:sp>
      <p:sp>
        <p:nvSpPr>
          <p:cNvPr id="219" name="PlaceHolder 3"/>
          <p:cNvSpPr>
            <a:spLocks noGrp="1"/>
          </p:cNvSpPr>
          <p:nvPr>
            <p:ph type="body"/>
          </p:nvPr>
        </p:nvSpPr>
        <p:spPr>
          <a:xfrm>
            <a:off x="457200" y="3681720"/>
            <a:ext cx="4015440" cy="1896840"/>
          </a:xfrm>
          <a:prstGeom prst="rect">
            <a:avLst/>
          </a:prstGeom>
        </p:spPr>
        <p:txBody>
          <a:bodyPr wrap="none" lIns="0" tIns="0" rIns="0" bIns="0"/>
          <a:lstStyle/>
          <a:p>
            <a:endParaRPr/>
          </a:p>
        </p:txBody>
      </p:sp>
      <p:sp>
        <p:nvSpPr>
          <p:cNvPr id="220" name="PlaceHolder 4"/>
          <p:cNvSpPr>
            <a:spLocks noGrp="1"/>
          </p:cNvSpPr>
          <p:nvPr>
            <p:ph type="body"/>
          </p:nvPr>
        </p:nvSpPr>
        <p:spPr>
          <a:xfrm>
            <a:off x="4673520" y="1604520"/>
            <a:ext cx="4015440" cy="3977280"/>
          </a:xfrm>
          <a:prstGeom prst="rect">
            <a:avLst/>
          </a:prstGeom>
        </p:spPr>
        <p:txBody>
          <a:bodyPr wrap="none" lIns="0" tIns="0" rIns="0" bIns="0"/>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21"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
        <p:nvSpPr>
          <p:cNvPr id="222" name="PlaceHolder 2"/>
          <p:cNvSpPr>
            <a:spLocks noGrp="1"/>
          </p:cNvSpPr>
          <p:nvPr>
            <p:ph type="body"/>
          </p:nvPr>
        </p:nvSpPr>
        <p:spPr>
          <a:xfrm>
            <a:off x="457200" y="1604520"/>
            <a:ext cx="4015440" cy="3977280"/>
          </a:xfrm>
          <a:prstGeom prst="rect">
            <a:avLst/>
          </a:prstGeom>
        </p:spPr>
        <p:txBody>
          <a:bodyPr wrap="none" lIns="0" tIns="0" rIns="0" bIns="0"/>
          <a:lstStyle/>
          <a:p>
            <a:endParaRPr/>
          </a:p>
        </p:txBody>
      </p:sp>
      <p:sp>
        <p:nvSpPr>
          <p:cNvPr id="223" name="PlaceHolder 3"/>
          <p:cNvSpPr>
            <a:spLocks noGrp="1"/>
          </p:cNvSpPr>
          <p:nvPr>
            <p:ph type="body"/>
          </p:nvPr>
        </p:nvSpPr>
        <p:spPr>
          <a:xfrm>
            <a:off x="4673520" y="1604520"/>
            <a:ext cx="4015440" cy="1896840"/>
          </a:xfrm>
          <a:prstGeom prst="rect">
            <a:avLst/>
          </a:prstGeom>
        </p:spPr>
        <p:txBody>
          <a:bodyPr wrap="none" lIns="0" tIns="0" rIns="0" bIns="0"/>
          <a:lstStyle/>
          <a:p>
            <a:endParaRPr/>
          </a:p>
        </p:txBody>
      </p:sp>
      <p:sp>
        <p:nvSpPr>
          <p:cNvPr id="224" name="PlaceHolder 4"/>
          <p:cNvSpPr>
            <a:spLocks noGrp="1"/>
          </p:cNvSpPr>
          <p:nvPr>
            <p:ph type="body"/>
          </p:nvPr>
        </p:nvSpPr>
        <p:spPr>
          <a:xfrm>
            <a:off x="4673520" y="3681720"/>
            <a:ext cx="4015440" cy="1896840"/>
          </a:xfrm>
          <a:prstGeom prst="rect">
            <a:avLst/>
          </a:prstGeom>
        </p:spPr>
        <p:txBody>
          <a:bodyPr wrap="none" lIns="0" tIns="0" rIns="0" bIns="0"/>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5"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
        <p:nvSpPr>
          <p:cNvPr id="226" name="PlaceHolder 2"/>
          <p:cNvSpPr>
            <a:spLocks noGrp="1"/>
          </p:cNvSpPr>
          <p:nvPr>
            <p:ph type="body"/>
          </p:nvPr>
        </p:nvSpPr>
        <p:spPr>
          <a:xfrm>
            <a:off x="457200" y="1604520"/>
            <a:ext cx="4015440" cy="1896840"/>
          </a:xfrm>
          <a:prstGeom prst="rect">
            <a:avLst/>
          </a:prstGeom>
        </p:spPr>
        <p:txBody>
          <a:bodyPr wrap="none" lIns="0" tIns="0" rIns="0" bIns="0"/>
          <a:lstStyle/>
          <a:p>
            <a:endParaRPr/>
          </a:p>
        </p:txBody>
      </p:sp>
      <p:sp>
        <p:nvSpPr>
          <p:cNvPr id="227" name="PlaceHolder 3"/>
          <p:cNvSpPr>
            <a:spLocks noGrp="1"/>
          </p:cNvSpPr>
          <p:nvPr>
            <p:ph type="body"/>
          </p:nvPr>
        </p:nvSpPr>
        <p:spPr>
          <a:xfrm>
            <a:off x="4673520" y="1604520"/>
            <a:ext cx="4015440" cy="1896840"/>
          </a:xfrm>
          <a:prstGeom prst="rect">
            <a:avLst/>
          </a:prstGeom>
        </p:spPr>
        <p:txBody>
          <a:bodyPr wrap="none" lIns="0" tIns="0" rIns="0" bIns="0"/>
          <a:lstStyle/>
          <a:p>
            <a:endParaRPr/>
          </a:p>
        </p:txBody>
      </p:sp>
      <p:sp>
        <p:nvSpPr>
          <p:cNvPr id="228" name="PlaceHolder 4"/>
          <p:cNvSpPr>
            <a:spLocks noGrp="1"/>
          </p:cNvSpPr>
          <p:nvPr>
            <p:ph type="body"/>
          </p:nvPr>
        </p:nvSpPr>
        <p:spPr>
          <a:xfrm>
            <a:off x="457200" y="3681720"/>
            <a:ext cx="8228520" cy="1896840"/>
          </a:xfrm>
          <a:prstGeom prst="rect">
            <a:avLst/>
          </a:prstGeom>
        </p:spPr>
        <p:txBody>
          <a:bodyPr wrap="none" lIns="0" tIns="0" rIns="0" bIns="0"/>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29"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
        <p:nvSpPr>
          <p:cNvPr id="230" name="PlaceHolder 2"/>
          <p:cNvSpPr>
            <a:spLocks noGrp="1"/>
          </p:cNvSpPr>
          <p:nvPr>
            <p:ph type="body"/>
          </p:nvPr>
        </p:nvSpPr>
        <p:spPr>
          <a:xfrm>
            <a:off x="457200" y="1604520"/>
            <a:ext cx="8229240" cy="1896840"/>
          </a:xfrm>
          <a:prstGeom prst="rect">
            <a:avLst/>
          </a:prstGeom>
        </p:spPr>
        <p:txBody>
          <a:bodyPr wrap="none" lIns="0" tIns="0" rIns="0" bIns="0"/>
          <a:lstStyle/>
          <a:p>
            <a:endParaRPr/>
          </a:p>
        </p:txBody>
      </p:sp>
      <p:sp>
        <p:nvSpPr>
          <p:cNvPr id="231" name="PlaceHolder 3"/>
          <p:cNvSpPr>
            <a:spLocks noGrp="1"/>
          </p:cNvSpPr>
          <p:nvPr>
            <p:ph type="body"/>
          </p:nvPr>
        </p:nvSpPr>
        <p:spPr>
          <a:xfrm>
            <a:off x="457200" y="3681720"/>
            <a:ext cx="8229240" cy="1896840"/>
          </a:xfrm>
          <a:prstGeom prst="rect">
            <a:avLst/>
          </a:prstGeom>
        </p:spPr>
        <p:txBody>
          <a:bodyPr wrap="none" lIns="0" tIns="0" rIns="0" bIns="0"/>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32"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
        <p:nvSpPr>
          <p:cNvPr id="233" name="PlaceHolder 2"/>
          <p:cNvSpPr>
            <a:spLocks noGrp="1"/>
          </p:cNvSpPr>
          <p:nvPr>
            <p:ph type="body"/>
          </p:nvPr>
        </p:nvSpPr>
        <p:spPr>
          <a:xfrm>
            <a:off x="457200" y="1604520"/>
            <a:ext cx="4015440" cy="1896840"/>
          </a:xfrm>
          <a:prstGeom prst="rect">
            <a:avLst/>
          </a:prstGeom>
        </p:spPr>
        <p:txBody>
          <a:bodyPr wrap="none" lIns="0" tIns="0" rIns="0" bIns="0"/>
          <a:lstStyle/>
          <a:p>
            <a:endParaRPr/>
          </a:p>
        </p:txBody>
      </p:sp>
      <p:sp>
        <p:nvSpPr>
          <p:cNvPr id="234" name="PlaceHolder 3"/>
          <p:cNvSpPr>
            <a:spLocks noGrp="1"/>
          </p:cNvSpPr>
          <p:nvPr>
            <p:ph type="body"/>
          </p:nvPr>
        </p:nvSpPr>
        <p:spPr>
          <a:xfrm>
            <a:off x="4673520" y="1604520"/>
            <a:ext cx="4015440" cy="1896840"/>
          </a:xfrm>
          <a:prstGeom prst="rect">
            <a:avLst/>
          </a:prstGeom>
        </p:spPr>
        <p:txBody>
          <a:bodyPr wrap="none" lIns="0" tIns="0" rIns="0" bIns="0"/>
          <a:lstStyle/>
          <a:p>
            <a:endParaRPr/>
          </a:p>
        </p:txBody>
      </p:sp>
      <p:sp>
        <p:nvSpPr>
          <p:cNvPr id="235" name="PlaceHolder 4"/>
          <p:cNvSpPr>
            <a:spLocks noGrp="1"/>
          </p:cNvSpPr>
          <p:nvPr>
            <p:ph type="body"/>
          </p:nvPr>
        </p:nvSpPr>
        <p:spPr>
          <a:xfrm>
            <a:off x="4673520" y="3681720"/>
            <a:ext cx="4015440" cy="1896840"/>
          </a:xfrm>
          <a:prstGeom prst="rect">
            <a:avLst/>
          </a:prstGeom>
        </p:spPr>
        <p:txBody>
          <a:bodyPr wrap="none" lIns="0" tIns="0" rIns="0" bIns="0"/>
          <a:lstStyle/>
          <a:p>
            <a:endParaRPr/>
          </a:p>
        </p:txBody>
      </p:sp>
      <p:sp>
        <p:nvSpPr>
          <p:cNvPr id="236" name="PlaceHolder 5"/>
          <p:cNvSpPr>
            <a:spLocks noGrp="1"/>
          </p:cNvSpPr>
          <p:nvPr>
            <p:ph type="body"/>
          </p:nvPr>
        </p:nvSpPr>
        <p:spPr>
          <a:xfrm>
            <a:off x="457200" y="3681720"/>
            <a:ext cx="4015440" cy="1896840"/>
          </a:xfrm>
          <a:prstGeom prst="rect">
            <a:avLst/>
          </a:prstGeom>
        </p:spPr>
        <p:txBody>
          <a:bodyPr wrap="none" lIns="0" tIns="0" rIns="0" bIns="0"/>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37"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
        <p:nvSpPr>
          <p:cNvPr id="238" name="PlaceHolder 2"/>
          <p:cNvSpPr>
            <a:spLocks noGrp="1"/>
          </p:cNvSpPr>
          <p:nvPr>
            <p:ph type="body"/>
          </p:nvPr>
        </p:nvSpPr>
        <p:spPr>
          <a:xfrm>
            <a:off x="457200" y="1604520"/>
            <a:ext cx="4015440" cy="1896840"/>
          </a:xfrm>
          <a:prstGeom prst="rect">
            <a:avLst/>
          </a:prstGeom>
        </p:spPr>
        <p:txBody>
          <a:bodyPr wrap="none" lIns="0" tIns="0" rIns="0" bIns="0"/>
          <a:lstStyle/>
          <a:p>
            <a:endParaRPr/>
          </a:p>
        </p:txBody>
      </p:sp>
      <p:sp>
        <p:nvSpPr>
          <p:cNvPr id="239" name="PlaceHolder 3"/>
          <p:cNvSpPr>
            <a:spLocks noGrp="1"/>
          </p:cNvSpPr>
          <p:nvPr>
            <p:ph type="body"/>
          </p:nvPr>
        </p:nvSpPr>
        <p:spPr>
          <a:xfrm>
            <a:off x="4673520" y="1604520"/>
            <a:ext cx="4015440" cy="1896840"/>
          </a:xfrm>
          <a:prstGeom prst="rect">
            <a:avLst/>
          </a:prstGeom>
        </p:spPr>
        <p:txBody>
          <a:bodyPr wrap="none" lIns="0" tIns="0" rIns="0" bIns="0"/>
          <a:lstStyle/>
          <a:p>
            <a:endParaRPr/>
          </a:p>
        </p:txBody>
      </p:sp>
      <p:pic>
        <p:nvPicPr>
          <p:cNvPr id="240" name="Immagine 239"/>
          <p:cNvPicPr/>
          <p:nvPr/>
        </p:nvPicPr>
        <p:blipFill>
          <a:blip r:embed="rId2"/>
          <a:stretch>
            <a:fillRect/>
          </a:stretch>
        </p:blipFill>
        <p:spPr>
          <a:xfrm>
            <a:off x="5492520" y="3681360"/>
            <a:ext cx="2377440" cy="1896840"/>
          </a:xfrm>
          <a:prstGeom prst="rect">
            <a:avLst/>
          </a:prstGeom>
          <a:ln>
            <a:noFill/>
          </a:ln>
        </p:spPr>
      </p:pic>
      <p:pic>
        <p:nvPicPr>
          <p:cNvPr id="241" name="Immagine 240"/>
          <p:cNvPicPr/>
          <p:nvPr/>
        </p:nvPicPr>
        <p:blipFill>
          <a:blip r:embed="rId2"/>
          <a:stretch>
            <a:fillRect/>
          </a:stretch>
        </p:blipFill>
        <p:spPr>
          <a:xfrm>
            <a:off x="1276200" y="3681360"/>
            <a:ext cx="2377440" cy="1896840"/>
          </a:xfrm>
          <a:prstGeom prst="rect">
            <a:avLst/>
          </a:prstGeom>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48"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
        <p:nvSpPr>
          <p:cNvPr id="249" name="PlaceHolder 2"/>
          <p:cNvSpPr>
            <a:spLocks noGrp="1"/>
          </p:cNvSpPr>
          <p:nvPr>
            <p:ph type="subTitle"/>
          </p:nvPr>
        </p:nvSpPr>
        <p:spPr>
          <a:xfrm>
            <a:off x="457200" y="1604520"/>
            <a:ext cx="8229240" cy="3977640"/>
          </a:xfrm>
          <a:prstGeom prst="rect">
            <a:avLst/>
          </a:prstGeom>
        </p:spPr>
        <p:txBody>
          <a:bodyPr wrap="none" lIns="0" tIns="0" rIns="0" bIns="0" anchor="ctr"/>
          <a:lstStyle/>
          <a:p>
            <a:pPr algn="ctr"/>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50"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
        <p:nvSpPr>
          <p:cNvPr id="251" name="PlaceHolder 2"/>
          <p:cNvSpPr>
            <a:spLocks noGrp="1"/>
          </p:cNvSpPr>
          <p:nvPr>
            <p:ph type="body"/>
          </p:nvPr>
        </p:nvSpPr>
        <p:spPr>
          <a:xfrm>
            <a:off x="457200" y="1604520"/>
            <a:ext cx="8229240" cy="3977280"/>
          </a:xfrm>
          <a:prstGeom prst="rect">
            <a:avLst/>
          </a:prstGeom>
        </p:spPr>
        <p:txBody>
          <a:bodyPr wrap="none" lIns="0" tIns="0" rIns="0" bIns="0"/>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52"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
        <p:nvSpPr>
          <p:cNvPr id="253" name="PlaceHolder 2"/>
          <p:cNvSpPr>
            <a:spLocks noGrp="1"/>
          </p:cNvSpPr>
          <p:nvPr>
            <p:ph type="body"/>
          </p:nvPr>
        </p:nvSpPr>
        <p:spPr>
          <a:xfrm>
            <a:off x="457200" y="1604520"/>
            <a:ext cx="4015440" cy="3977280"/>
          </a:xfrm>
          <a:prstGeom prst="rect">
            <a:avLst/>
          </a:prstGeom>
        </p:spPr>
        <p:txBody>
          <a:bodyPr wrap="none" lIns="0" tIns="0" rIns="0" bIns="0"/>
          <a:lstStyle/>
          <a:p>
            <a:endParaRPr/>
          </a:p>
        </p:txBody>
      </p:sp>
      <p:sp>
        <p:nvSpPr>
          <p:cNvPr id="254" name="PlaceHolder 3"/>
          <p:cNvSpPr>
            <a:spLocks noGrp="1"/>
          </p:cNvSpPr>
          <p:nvPr>
            <p:ph type="body"/>
          </p:nvPr>
        </p:nvSpPr>
        <p:spPr>
          <a:xfrm>
            <a:off x="4673520" y="1604520"/>
            <a:ext cx="4015440" cy="3977280"/>
          </a:xfrm>
          <a:prstGeom prst="rect">
            <a:avLst/>
          </a:prstGeom>
        </p:spPr>
        <p:txBody>
          <a:bodyPr wrap="none" lIns="0" tIns="0" rIns="0" bIns="0"/>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55"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56" name="PlaceHolder 1"/>
          <p:cNvSpPr>
            <a:spLocks noGrp="1"/>
          </p:cNvSpPr>
          <p:nvPr>
            <p:ph type="subTitle"/>
          </p:nvPr>
        </p:nvSpPr>
        <p:spPr>
          <a:xfrm>
            <a:off x="762120" y="152280"/>
            <a:ext cx="7924320" cy="5429520"/>
          </a:xfrm>
          <a:prstGeom prst="rect">
            <a:avLst/>
          </a:prstGeom>
        </p:spPr>
        <p:txBody>
          <a:bodyPr wrap="none" lIns="0" tIns="0" rIns="0" bIns="0" anchor="ctr"/>
          <a:lstStyle/>
          <a:p>
            <a:pPr algn="ct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57"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
        <p:nvSpPr>
          <p:cNvPr id="258" name="PlaceHolder 2"/>
          <p:cNvSpPr>
            <a:spLocks noGrp="1"/>
          </p:cNvSpPr>
          <p:nvPr>
            <p:ph type="body"/>
          </p:nvPr>
        </p:nvSpPr>
        <p:spPr>
          <a:xfrm>
            <a:off x="457200" y="1604520"/>
            <a:ext cx="4015440" cy="1896840"/>
          </a:xfrm>
          <a:prstGeom prst="rect">
            <a:avLst/>
          </a:prstGeom>
        </p:spPr>
        <p:txBody>
          <a:bodyPr wrap="none" lIns="0" tIns="0" rIns="0" bIns="0"/>
          <a:lstStyle/>
          <a:p>
            <a:endParaRPr/>
          </a:p>
        </p:txBody>
      </p:sp>
      <p:sp>
        <p:nvSpPr>
          <p:cNvPr id="259" name="PlaceHolder 3"/>
          <p:cNvSpPr>
            <a:spLocks noGrp="1"/>
          </p:cNvSpPr>
          <p:nvPr>
            <p:ph type="body"/>
          </p:nvPr>
        </p:nvSpPr>
        <p:spPr>
          <a:xfrm>
            <a:off x="457200" y="3681720"/>
            <a:ext cx="4015440" cy="1896840"/>
          </a:xfrm>
          <a:prstGeom prst="rect">
            <a:avLst/>
          </a:prstGeom>
        </p:spPr>
        <p:txBody>
          <a:bodyPr wrap="none" lIns="0" tIns="0" rIns="0" bIns="0"/>
          <a:lstStyle/>
          <a:p>
            <a:endParaRPr/>
          </a:p>
        </p:txBody>
      </p:sp>
      <p:sp>
        <p:nvSpPr>
          <p:cNvPr id="260" name="PlaceHolder 4"/>
          <p:cNvSpPr>
            <a:spLocks noGrp="1"/>
          </p:cNvSpPr>
          <p:nvPr>
            <p:ph type="body"/>
          </p:nvPr>
        </p:nvSpPr>
        <p:spPr>
          <a:xfrm>
            <a:off x="4673520" y="1604520"/>
            <a:ext cx="4015440" cy="3977280"/>
          </a:xfrm>
          <a:prstGeom prst="rect">
            <a:avLst/>
          </a:prstGeom>
        </p:spPr>
        <p:txBody>
          <a:bodyPr wrap="none" lIns="0" tIns="0" rIns="0" bIns="0"/>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61"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
        <p:nvSpPr>
          <p:cNvPr id="262" name="PlaceHolder 2"/>
          <p:cNvSpPr>
            <a:spLocks noGrp="1"/>
          </p:cNvSpPr>
          <p:nvPr>
            <p:ph type="body"/>
          </p:nvPr>
        </p:nvSpPr>
        <p:spPr>
          <a:xfrm>
            <a:off x="457200" y="1604520"/>
            <a:ext cx="4015440" cy="3977280"/>
          </a:xfrm>
          <a:prstGeom prst="rect">
            <a:avLst/>
          </a:prstGeom>
        </p:spPr>
        <p:txBody>
          <a:bodyPr wrap="none" lIns="0" tIns="0" rIns="0" bIns="0"/>
          <a:lstStyle/>
          <a:p>
            <a:endParaRPr/>
          </a:p>
        </p:txBody>
      </p:sp>
      <p:sp>
        <p:nvSpPr>
          <p:cNvPr id="263" name="PlaceHolder 3"/>
          <p:cNvSpPr>
            <a:spLocks noGrp="1"/>
          </p:cNvSpPr>
          <p:nvPr>
            <p:ph type="body"/>
          </p:nvPr>
        </p:nvSpPr>
        <p:spPr>
          <a:xfrm>
            <a:off x="4673520" y="1604520"/>
            <a:ext cx="4015440" cy="1896840"/>
          </a:xfrm>
          <a:prstGeom prst="rect">
            <a:avLst/>
          </a:prstGeom>
        </p:spPr>
        <p:txBody>
          <a:bodyPr wrap="none" lIns="0" tIns="0" rIns="0" bIns="0"/>
          <a:lstStyle/>
          <a:p>
            <a:endParaRPr/>
          </a:p>
        </p:txBody>
      </p:sp>
      <p:sp>
        <p:nvSpPr>
          <p:cNvPr id="264" name="PlaceHolder 4"/>
          <p:cNvSpPr>
            <a:spLocks noGrp="1"/>
          </p:cNvSpPr>
          <p:nvPr>
            <p:ph type="body"/>
          </p:nvPr>
        </p:nvSpPr>
        <p:spPr>
          <a:xfrm>
            <a:off x="4673520" y="3681720"/>
            <a:ext cx="4015440" cy="1896840"/>
          </a:xfrm>
          <a:prstGeom prst="rect">
            <a:avLst/>
          </a:prstGeom>
        </p:spPr>
        <p:txBody>
          <a:bodyPr wrap="none" lIns="0" tIns="0" rIns="0" bIns="0"/>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65"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
        <p:nvSpPr>
          <p:cNvPr id="266" name="PlaceHolder 2"/>
          <p:cNvSpPr>
            <a:spLocks noGrp="1"/>
          </p:cNvSpPr>
          <p:nvPr>
            <p:ph type="body"/>
          </p:nvPr>
        </p:nvSpPr>
        <p:spPr>
          <a:xfrm>
            <a:off x="457200" y="1604520"/>
            <a:ext cx="4015440" cy="1896840"/>
          </a:xfrm>
          <a:prstGeom prst="rect">
            <a:avLst/>
          </a:prstGeom>
        </p:spPr>
        <p:txBody>
          <a:bodyPr wrap="none" lIns="0" tIns="0" rIns="0" bIns="0"/>
          <a:lstStyle/>
          <a:p>
            <a:endParaRPr/>
          </a:p>
        </p:txBody>
      </p:sp>
      <p:sp>
        <p:nvSpPr>
          <p:cNvPr id="267" name="PlaceHolder 3"/>
          <p:cNvSpPr>
            <a:spLocks noGrp="1"/>
          </p:cNvSpPr>
          <p:nvPr>
            <p:ph type="body"/>
          </p:nvPr>
        </p:nvSpPr>
        <p:spPr>
          <a:xfrm>
            <a:off x="4673520" y="1604520"/>
            <a:ext cx="4015440" cy="1896840"/>
          </a:xfrm>
          <a:prstGeom prst="rect">
            <a:avLst/>
          </a:prstGeom>
        </p:spPr>
        <p:txBody>
          <a:bodyPr wrap="none" lIns="0" tIns="0" rIns="0" bIns="0"/>
          <a:lstStyle/>
          <a:p>
            <a:endParaRPr/>
          </a:p>
        </p:txBody>
      </p:sp>
      <p:sp>
        <p:nvSpPr>
          <p:cNvPr id="268" name="PlaceHolder 4"/>
          <p:cNvSpPr>
            <a:spLocks noGrp="1"/>
          </p:cNvSpPr>
          <p:nvPr>
            <p:ph type="body"/>
          </p:nvPr>
        </p:nvSpPr>
        <p:spPr>
          <a:xfrm>
            <a:off x="457200" y="3681720"/>
            <a:ext cx="8228520" cy="1896840"/>
          </a:xfrm>
          <a:prstGeom prst="rect">
            <a:avLst/>
          </a:prstGeom>
        </p:spPr>
        <p:txBody>
          <a:bodyPr wrap="none" lIns="0" tIns="0" rIns="0" bIns="0"/>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9"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
        <p:nvSpPr>
          <p:cNvPr id="270" name="PlaceHolder 2"/>
          <p:cNvSpPr>
            <a:spLocks noGrp="1"/>
          </p:cNvSpPr>
          <p:nvPr>
            <p:ph type="body"/>
          </p:nvPr>
        </p:nvSpPr>
        <p:spPr>
          <a:xfrm>
            <a:off x="457200" y="1604520"/>
            <a:ext cx="8229240" cy="1896840"/>
          </a:xfrm>
          <a:prstGeom prst="rect">
            <a:avLst/>
          </a:prstGeom>
        </p:spPr>
        <p:txBody>
          <a:bodyPr wrap="none" lIns="0" tIns="0" rIns="0" bIns="0"/>
          <a:lstStyle/>
          <a:p>
            <a:endParaRPr/>
          </a:p>
        </p:txBody>
      </p:sp>
      <p:sp>
        <p:nvSpPr>
          <p:cNvPr id="271" name="PlaceHolder 3"/>
          <p:cNvSpPr>
            <a:spLocks noGrp="1"/>
          </p:cNvSpPr>
          <p:nvPr>
            <p:ph type="body"/>
          </p:nvPr>
        </p:nvSpPr>
        <p:spPr>
          <a:xfrm>
            <a:off x="457200" y="3681720"/>
            <a:ext cx="8229240" cy="1896840"/>
          </a:xfrm>
          <a:prstGeom prst="rect">
            <a:avLst/>
          </a:prstGeom>
        </p:spPr>
        <p:txBody>
          <a:bodyPr wrap="none" lIns="0" tIns="0" rIns="0" bIns="0"/>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2"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
        <p:nvSpPr>
          <p:cNvPr id="273" name="PlaceHolder 2"/>
          <p:cNvSpPr>
            <a:spLocks noGrp="1"/>
          </p:cNvSpPr>
          <p:nvPr>
            <p:ph type="body"/>
          </p:nvPr>
        </p:nvSpPr>
        <p:spPr>
          <a:xfrm>
            <a:off x="457200" y="1604520"/>
            <a:ext cx="4015440" cy="1896840"/>
          </a:xfrm>
          <a:prstGeom prst="rect">
            <a:avLst/>
          </a:prstGeom>
        </p:spPr>
        <p:txBody>
          <a:bodyPr wrap="none" lIns="0" tIns="0" rIns="0" bIns="0"/>
          <a:lstStyle/>
          <a:p>
            <a:endParaRPr/>
          </a:p>
        </p:txBody>
      </p:sp>
      <p:sp>
        <p:nvSpPr>
          <p:cNvPr id="274" name="PlaceHolder 3"/>
          <p:cNvSpPr>
            <a:spLocks noGrp="1"/>
          </p:cNvSpPr>
          <p:nvPr>
            <p:ph type="body"/>
          </p:nvPr>
        </p:nvSpPr>
        <p:spPr>
          <a:xfrm>
            <a:off x="4673520" y="1604520"/>
            <a:ext cx="4015440" cy="1896840"/>
          </a:xfrm>
          <a:prstGeom prst="rect">
            <a:avLst/>
          </a:prstGeom>
        </p:spPr>
        <p:txBody>
          <a:bodyPr wrap="none" lIns="0" tIns="0" rIns="0" bIns="0"/>
          <a:lstStyle/>
          <a:p>
            <a:endParaRPr/>
          </a:p>
        </p:txBody>
      </p:sp>
      <p:sp>
        <p:nvSpPr>
          <p:cNvPr id="275" name="PlaceHolder 4"/>
          <p:cNvSpPr>
            <a:spLocks noGrp="1"/>
          </p:cNvSpPr>
          <p:nvPr>
            <p:ph type="body"/>
          </p:nvPr>
        </p:nvSpPr>
        <p:spPr>
          <a:xfrm>
            <a:off x="4673520" y="3681720"/>
            <a:ext cx="4015440" cy="1896840"/>
          </a:xfrm>
          <a:prstGeom prst="rect">
            <a:avLst/>
          </a:prstGeom>
        </p:spPr>
        <p:txBody>
          <a:bodyPr wrap="none" lIns="0" tIns="0" rIns="0" bIns="0"/>
          <a:lstStyle/>
          <a:p>
            <a:endParaRPr/>
          </a:p>
        </p:txBody>
      </p:sp>
      <p:sp>
        <p:nvSpPr>
          <p:cNvPr id="276" name="PlaceHolder 5"/>
          <p:cNvSpPr>
            <a:spLocks noGrp="1"/>
          </p:cNvSpPr>
          <p:nvPr>
            <p:ph type="body"/>
          </p:nvPr>
        </p:nvSpPr>
        <p:spPr>
          <a:xfrm>
            <a:off x="457200" y="3681720"/>
            <a:ext cx="4015440" cy="1896840"/>
          </a:xfrm>
          <a:prstGeom prst="rect">
            <a:avLst/>
          </a:prstGeom>
        </p:spPr>
        <p:txBody>
          <a:bodyPr wrap="none" lIns="0" tIns="0" rIns="0" bIns="0"/>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762120" y="152280"/>
            <a:ext cx="7924320" cy="5429520"/>
          </a:xfrm>
          <a:prstGeom prst="rect">
            <a:avLst/>
          </a:prstGeom>
        </p:spPr>
        <p:txBody>
          <a:bodyPr wrap="none" lIns="0" tIns="0" rIns="0" bIns="0" anchor="ctr"/>
          <a:lstStyle/>
          <a:p>
            <a:pPr algn="ct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
        <p:nvSpPr>
          <p:cNvPr id="278" name="PlaceHolder 2"/>
          <p:cNvSpPr>
            <a:spLocks noGrp="1"/>
          </p:cNvSpPr>
          <p:nvPr>
            <p:ph type="body"/>
          </p:nvPr>
        </p:nvSpPr>
        <p:spPr>
          <a:xfrm>
            <a:off x="457200" y="1604520"/>
            <a:ext cx="4015440" cy="1896840"/>
          </a:xfrm>
          <a:prstGeom prst="rect">
            <a:avLst/>
          </a:prstGeom>
        </p:spPr>
        <p:txBody>
          <a:bodyPr wrap="none" lIns="0" tIns="0" rIns="0" bIns="0"/>
          <a:lstStyle/>
          <a:p>
            <a:endParaRPr/>
          </a:p>
        </p:txBody>
      </p:sp>
      <p:sp>
        <p:nvSpPr>
          <p:cNvPr id="279" name="PlaceHolder 3"/>
          <p:cNvSpPr>
            <a:spLocks noGrp="1"/>
          </p:cNvSpPr>
          <p:nvPr>
            <p:ph type="body"/>
          </p:nvPr>
        </p:nvSpPr>
        <p:spPr>
          <a:xfrm>
            <a:off x="4673520" y="1604520"/>
            <a:ext cx="4015440" cy="1896840"/>
          </a:xfrm>
          <a:prstGeom prst="rect">
            <a:avLst/>
          </a:prstGeom>
        </p:spPr>
        <p:txBody>
          <a:bodyPr wrap="none" lIns="0" tIns="0" rIns="0" bIns="0"/>
          <a:lstStyle/>
          <a:p>
            <a:endParaRPr/>
          </a:p>
        </p:txBody>
      </p:sp>
      <p:pic>
        <p:nvPicPr>
          <p:cNvPr id="280" name="Immagine 279"/>
          <p:cNvPicPr/>
          <p:nvPr/>
        </p:nvPicPr>
        <p:blipFill>
          <a:blip r:embed="rId2"/>
          <a:stretch>
            <a:fillRect/>
          </a:stretch>
        </p:blipFill>
        <p:spPr>
          <a:xfrm>
            <a:off x="5492520" y="3681360"/>
            <a:ext cx="2377440" cy="1896840"/>
          </a:xfrm>
          <a:prstGeom prst="rect">
            <a:avLst/>
          </a:prstGeom>
          <a:ln>
            <a:noFill/>
          </a:ln>
        </p:spPr>
      </p:pic>
      <p:pic>
        <p:nvPicPr>
          <p:cNvPr id="281" name="Immagine 280"/>
          <p:cNvPicPr/>
          <p:nvPr/>
        </p:nvPicPr>
        <p:blipFill>
          <a:blip r:embed="rId2"/>
          <a:stretch>
            <a:fillRect/>
          </a:stretch>
        </p:blipFill>
        <p:spPr>
          <a:xfrm>
            <a:off x="1276200" y="3681360"/>
            <a:ext cx="2377440" cy="1896840"/>
          </a:xfrm>
          <a:prstGeom prst="rect">
            <a:avLst/>
          </a:prstGeom>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
        <p:nvSpPr>
          <p:cNvPr id="15" name="PlaceHolder 2"/>
          <p:cNvSpPr>
            <a:spLocks noGrp="1"/>
          </p:cNvSpPr>
          <p:nvPr>
            <p:ph type="body"/>
          </p:nvPr>
        </p:nvSpPr>
        <p:spPr>
          <a:xfrm>
            <a:off x="457200" y="1604520"/>
            <a:ext cx="4015440" cy="1896840"/>
          </a:xfrm>
          <a:prstGeom prst="rect">
            <a:avLst/>
          </a:prstGeom>
        </p:spPr>
        <p:txBody>
          <a:bodyPr wrap="none" lIns="0" tIns="0" rIns="0" bIns="0"/>
          <a:lstStyle/>
          <a:p>
            <a:endParaRPr/>
          </a:p>
        </p:txBody>
      </p:sp>
      <p:sp>
        <p:nvSpPr>
          <p:cNvPr id="16" name="PlaceHolder 3"/>
          <p:cNvSpPr>
            <a:spLocks noGrp="1"/>
          </p:cNvSpPr>
          <p:nvPr>
            <p:ph type="body"/>
          </p:nvPr>
        </p:nvSpPr>
        <p:spPr>
          <a:xfrm>
            <a:off x="457200" y="3681720"/>
            <a:ext cx="4015440" cy="1896840"/>
          </a:xfrm>
          <a:prstGeom prst="rect">
            <a:avLst/>
          </a:prstGeom>
        </p:spPr>
        <p:txBody>
          <a:bodyPr wrap="none" lIns="0" tIns="0" rIns="0" bIns="0"/>
          <a:lstStyle/>
          <a:p>
            <a:endParaRPr/>
          </a:p>
        </p:txBody>
      </p:sp>
      <p:sp>
        <p:nvSpPr>
          <p:cNvPr id="17" name="PlaceHolder 4"/>
          <p:cNvSpPr>
            <a:spLocks noGrp="1"/>
          </p:cNvSpPr>
          <p:nvPr>
            <p:ph type="body"/>
          </p:nvPr>
        </p:nvSpPr>
        <p:spPr>
          <a:xfrm>
            <a:off x="4673520" y="1604520"/>
            <a:ext cx="4015440" cy="3977280"/>
          </a:xfrm>
          <a:prstGeom prst="rect">
            <a:avLst/>
          </a:prstGeom>
        </p:spPr>
        <p:txBody>
          <a:bodyPr wrap="none"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
        <p:nvSpPr>
          <p:cNvPr id="19" name="PlaceHolder 2"/>
          <p:cNvSpPr>
            <a:spLocks noGrp="1"/>
          </p:cNvSpPr>
          <p:nvPr>
            <p:ph type="body"/>
          </p:nvPr>
        </p:nvSpPr>
        <p:spPr>
          <a:xfrm>
            <a:off x="457200" y="1604520"/>
            <a:ext cx="4015440" cy="3977280"/>
          </a:xfrm>
          <a:prstGeom prst="rect">
            <a:avLst/>
          </a:prstGeom>
        </p:spPr>
        <p:txBody>
          <a:bodyPr wrap="none" lIns="0" tIns="0" rIns="0" bIns="0"/>
          <a:lstStyle/>
          <a:p>
            <a:endParaRPr/>
          </a:p>
        </p:txBody>
      </p:sp>
      <p:sp>
        <p:nvSpPr>
          <p:cNvPr id="20" name="PlaceHolder 3"/>
          <p:cNvSpPr>
            <a:spLocks noGrp="1"/>
          </p:cNvSpPr>
          <p:nvPr>
            <p:ph type="body"/>
          </p:nvPr>
        </p:nvSpPr>
        <p:spPr>
          <a:xfrm>
            <a:off x="4673520" y="1604520"/>
            <a:ext cx="4015440" cy="1896840"/>
          </a:xfrm>
          <a:prstGeom prst="rect">
            <a:avLst/>
          </a:prstGeom>
        </p:spPr>
        <p:txBody>
          <a:bodyPr wrap="none" lIns="0" tIns="0" rIns="0" bIns="0"/>
          <a:lstStyle/>
          <a:p>
            <a:endParaRPr/>
          </a:p>
        </p:txBody>
      </p:sp>
      <p:sp>
        <p:nvSpPr>
          <p:cNvPr id="21" name="PlaceHolder 4"/>
          <p:cNvSpPr>
            <a:spLocks noGrp="1"/>
          </p:cNvSpPr>
          <p:nvPr>
            <p:ph type="body"/>
          </p:nvPr>
        </p:nvSpPr>
        <p:spPr>
          <a:xfrm>
            <a:off x="4673520" y="3681720"/>
            <a:ext cx="4015440" cy="1896840"/>
          </a:xfrm>
          <a:prstGeom prst="rect">
            <a:avLst/>
          </a:prstGeom>
        </p:spPr>
        <p:txBody>
          <a:bodyPr wrap="none"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762120" y="128160"/>
            <a:ext cx="7924320" cy="455760"/>
          </a:xfrm>
          <a:prstGeom prst="rect">
            <a:avLst/>
          </a:prstGeom>
        </p:spPr>
        <p:txBody>
          <a:bodyPr wrap="none" lIns="0" tIns="0" rIns="0" bIns="0" anchor="ctr"/>
          <a:lstStyle/>
          <a:p>
            <a:endParaRPr/>
          </a:p>
        </p:txBody>
      </p:sp>
      <p:sp>
        <p:nvSpPr>
          <p:cNvPr id="23" name="PlaceHolder 2"/>
          <p:cNvSpPr>
            <a:spLocks noGrp="1"/>
          </p:cNvSpPr>
          <p:nvPr>
            <p:ph type="body"/>
          </p:nvPr>
        </p:nvSpPr>
        <p:spPr>
          <a:xfrm>
            <a:off x="457200" y="1604520"/>
            <a:ext cx="4015440" cy="1896840"/>
          </a:xfrm>
          <a:prstGeom prst="rect">
            <a:avLst/>
          </a:prstGeom>
        </p:spPr>
        <p:txBody>
          <a:bodyPr wrap="none" lIns="0" tIns="0" rIns="0" bIns="0"/>
          <a:lstStyle/>
          <a:p>
            <a:endParaRPr/>
          </a:p>
        </p:txBody>
      </p:sp>
      <p:sp>
        <p:nvSpPr>
          <p:cNvPr id="24" name="PlaceHolder 3"/>
          <p:cNvSpPr>
            <a:spLocks noGrp="1"/>
          </p:cNvSpPr>
          <p:nvPr>
            <p:ph type="body"/>
          </p:nvPr>
        </p:nvSpPr>
        <p:spPr>
          <a:xfrm>
            <a:off x="4673520" y="1604520"/>
            <a:ext cx="4015440" cy="1896840"/>
          </a:xfrm>
          <a:prstGeom prst="rect">
            <a:avLst/>
          </a:prstGeom>
        </p:spPr>
        <p:txBody>
          <a:bodyPr wrap="none" lIns="0" tIns="0" rIns="0" bIns="0"/>
          <a:lstStyle/>
          <a:p>
            <a:endParaRPr/>
          </a:p>
        </p:txBody>
      </p:sp>
      <p:sp>
        <p:nvSpPr>
          <p:cNvPr id="25" name="PlaceHolder 4"/>
          <p:cNvSpPr>
            <a:spLocks noGrp="1"/>
          </p:cNvSpPr>
          <p:nvPr>
            <p:ph type="body"/>
          </p:nvPr>
        </p:nvSpPr>
        <p:spPr>
          <a:xfrm>
            <a:off x="457200" y="3681720"/>
            <a:ext cx="8228520" cy="1896840"/>
          </a:xfrm>
          <a:prstGeom prst="rect">
            <a:avLst/>
          </a:prstGeom>
        </p:spPr>
        <p:txBody>
          <a:bodyPr wrap="none"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5" name="CustomShape 1"/>
          <p:cNvSpPr/>
          <p:nvPr/>
        </p:nvSpPr>
        <p:spPr>
          <a:xfrm>
            <a:off x="685800" y="6248520"/>
            <a:ext cx="1904760" cy="456840"/>
          </a:xfrm>
          <a:prstGeom prst="rect">
            <a:avLst/>
          </a:prstGeom>
          <a:noFill/>
          <a:ln>
            <a:noFill/>
          </a:ln>
        </p:spPr>
      </p:sp>
      <p:sp>
        <p:nvSpPr>
          <p:cNvPr id="6" name="CustomShape 2"/>
          <p:cNvSpPr/>
          <p:nvPr/>
        </p:nvSpPr>
        <p:spPr>
          <a:xfrm>
            <a:off x="3124080" y="6248520"/>
            <a:ext cx="2895120" cy="456840"/>
          </a:xfrm>
          <a:prstGeom prst="rect">
            <a:avLst/>
          </a:prstGeom>
          <a:noFill/>
          <a:ln>
            <a:noFill/>
          </a:ln>
        </p:spPr>
      </p:sp>
      <p:sp>
        <p:nvSpPr>
          <p:cNvPr id="2" name="PlaceHolder 3"/>
          <p:cNvSpPr>
            <a:spLocks noGrp="1"/>
          </p:cNvSpPr>
          <p:nvPr>
            <p:ph type="sldNum"/>
          </p:nvPr>
        </p:nvSpPr>
        <p:spPr>
          <a:xfrm>
            <a:off x="6553080" y="6248520"/>
            <a:ext cx="1902960" cy="455400"/>
          </a:xfrm>
          <a:prstGeom prst="rect">
            <a:avLst/>
          </a:prstGeom>
        </p:spPr>
        <p:txBody>
          <a:bodyPr lIns="90000" tIns="45000" rIns="90000" bIns="45000"/>
          <a:lstStyle/>
          <a:p>
            <a:pPr>
              <a:lnSpc>
                <a:spcPct val="100000"/>
              </a:lnSpc>
            </a:pPr>
            <a:fld id="{5464A902-8C90-41C7-8123-4DEE36AEB266}" type="slidenum">
              <a:rPr lang="it-IT">
                <a:solidFill>
                  <a:srgbClr val="000000"/>
                </a:solidFill>
                <a:latin typeface="Times New Roman"/>
                <a:ea typeface="Arial Unicode MS"/>
              </a:rPr>
              <a:t>‹N›</a:t>
            </a:fld>
            <a:endParaRPr/>
          </a:p>
        </p:txBody>
      </p:sp>
      <p:sp>
        <p:nvSpPr>
          <p:cNvPr id="3" name="PlaceHolder 4"/>
          <p:cNvSpPr>
            <a:spLocks noGrp="1"/>
          </p:cNvSpPr>
          <p:nvPr>
            <p:ph type="title"/>
          </p:nvPr>
        </p:nvSpPr>
        <p:spPr>
          <a:xfrm>
            <a:off x="457200" y="273600"/>
            <a:ext cx="8229240" cy="1144800"/>
          </a:xfrm>
          <a:prstGeom prst="rect">
            <a:avLst/>
          </a:prstGeom>
        </p:spPr>
        <p:txBody>
          <a:bodyPr wrap="none" lIns="0" tIns="0" rIns="0" bIns="0" anchor="ctr"/>
          <a:lstStyle/>
          <a:p>
            <a:r>
              <a:rPr lang="it-IT"/>
              <a:t>Fate clic per modificare il formato del testo del titolo</a:t>
            </a:r>
            <a:endParaRPr/>
          </a:p>
        </p:txBody>
      </p:sp>
      <p:sp>
        <p:nvSpPr>
          <p:cNvPr id="4" name="PlaceHolder 5"/>
          <p:cNvSpPr>
            <a:spLocks noGrp="1"/>
          </p:cNvSpPr>
          <p:nvPr>
            <p:ph type="body"/>
          </p:nvPr>
        </p:nvSpPr>
        <p:spPr>
          <a:xfrm>
            <a:off x="457200" y="1604520"/>
            <a:ext cx="8229240" cy="3977280"/>
          </a:xfrm>
          <a:prstGeom prst="rect">
            <a:avLst/>
          </a:prstGeom>
        </p:spPr>
        <p:txBody>
          <a:bodyPr wrap="none" lIns="0" tIns="0" rIns="0" bIns="0"/>
          <a:lstStyle/>
          <a:p>
            <a:pPr>
              <a:buSzPct val="25000"/>
              <a:buFont typeface="StarSymbol"/>
              <a:buChar char=""/>
            </a:pPr>
            <a:r>
              <a:rPr lang="it-IT"/>
              <a:t>Fate clic per modificare il formato del testo della struttura</a:t>
            </a:r>
            <a:endParaRPr/>
          </a:p>
          <a:p>
            <a:pPr lvl="1">
              <a:buSzPct val="25000"/>
              <a:buFont typeface="StarSymbol"/>
              <a:buChar char=""/>
            </a:pPr>
            <a:r>
              <a:rPr lang="it-IT"/>
              <a:t>Secondo livello struttura</a:t>
            </a:r>
            <a:endParaRPr/>
          </a:p>
          <a:p>
            <a:pPr lvl="2">
              <a:buSzPct val="25000"/>
              <a:buFont typeface="StarSymbol"/>
              <a:buChar char=""/>
            </a:pPr>
            <a:r>
              <a:rPr lang="it-IT"/>
              <a:t>Terzo livello struttura</a:t>
            </a:r>
            <a:endParaRPr/>
          </a:p>
          <a:p>
            <a:pPr lvl="3">
              <a:buSzPct val="25000"/>
              <a:buFont typeface="StarSymbol"/>
              <a:buChar char=""/>
            </a:pPr>
            <a:r>
              <a:rPr lang="it-IT"/>
              <a:t>Quarto livello struttura</a:t>
            </a:r>
            <a:endParaRPr/>
          </a:p>
          <a:p>
            <a:pPr lvl="4">
              <a:buSzPct val="25000"/>
              <a:buFont typeface="StarSymbol"/>
              <a:buChar char=""/>
            </a:pPr>
            <a:r>
              <a:rPr lang="it-IT"/>
              <a:t>Quinto livello struttura</a:t>
            </a:r>
            <a:endParaRPr/>
          </a:p>
          <a:p>
            <a:pPr lvl="5">
              <a:buSzPct val="25000"/>
              <a:buFont typeface="StarSymbol"/>
              <a:buChar char=""/>
            </a:pPr>
            <a:r>
              <a:rPr lang="it-IT"/>
              <a:t>Sesto livello struttura</a:t>
            </a:r>
            <a:endParaRPr/>
          </a:p>
          <a:p>
            <a:pPr lvl="6">
              <a:buSzPct val="25000"/>
              <a:buFont typeface="StarSymbol"/>
              <a:buChar char=""/>
            </a:pPr>
            <a:r>
              <a:rPr lang="it-IT"/>
              <a:t>Settimo livello struttura</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78" name="Line 1"/>
          <p:cNvSpPr/>
          <p:nvPr/>
        </p:nvSpPr>
        <p:spPr>
          <a:xfrm>
            <a:off x="457200" y="6172200"/>
            <a:ext cx="8229600" cy="0"/>
          </a:xfrm>
          <a:prstGeom prst="line">
            <a:avLst/>
          </a:prstGeom>
          <a:ln w="19080">
            <a:solidFill>
              <a:srgbClr val="A50021"/>
            </a:solidFill>
            <a:round/>
          </a:ln>
        </p:spPr>
      </p:sp>
      <p:sp>
        <p:nvSpPr>
          <p:cNvPr id="79" name="PlaceHolder 2"/>
          <p:cNvSpPr>
            <a:spLocks noGrp="1"/>
          </p:cNvSpPr>
          <p:nvPr>
            <p:ph type="title"/>
          </p:nvPr>
        </p:nvSpPr>
        <p:spPr>
          <a:xfrm>
            <a:off x="762120" y="152280"/>
            <a:ext cx="7924320" cy="407520"/>
          </a:xfrm>
          <a:prstGeom prst="rect">
            <a:avLst/>
          </a:prstGeom>
        </p:spPr>
        <p:txBody>
          <a:bodyPr/>
          <a:lstStyle/>
          <a:p>
            <a:pPr>
              <a:lnSpc>
                <a:spcPct val="100000"/>
              </a:lnSpc>
            </a:pPr>
            <a:r>
              <a:rPr lang="it-IT" sz="3200">
                <a:solidFill>
                  <a:srgbClr val="000000"/>
                </a:solidFill>
                <a:latin typeface="Arial"/>
              </a:rPr>
              <a:t>Fate clic per modificare il formato del testo del titoloFare clic per modificare lo stile del titolo</a:t>
            </a:r>
            <a:endParaRPr/>
          </a:p>
        </p:txBody>
      </p:sp>
      <p:sp>
        <p:nvSpPr>
          <p:cNvPr id="80" name="PlaceHolder 3"/>
          <p:cNvSpPr>
            <a:spLocks noGrp="1"/>
          </p:cNvSpPr>
          <p:nvPr>
            <p:ph type="body"/>
          </p:nvPr>
        </p:nvSpPr>
        <p:spPr>
          <a:xfrm>
            <a:off x="457200" y="1600200"/>
            <a:ext cx="8229240" cy="4530240"/>
          </a:xfrm>
          <a:prstGeom prst="rect">
            <a:avLst/>
          </a:prstGeom>
        </p:spPr>
        <p:txBody>
          <a:bodyPr/>
          <a:lstStyle/>
          <a:p>
            <a:pPr>
              <a:buSzPct val="25000"/>
              <a:buFont typeface="StarSymbol"/>
              <a:buChar char=""/>
            </a:pPr>
            <a:r>
              <a:rPr lang="it-IT" sz="3000">
                <a:solidFill>
                  <a:srgbClr val="000000"/>
                </a:solidFill>
                <a:latin typeface="Arial"/>
              </a:rPr>
              <a:t>Fate clic per modificare il formato del testo della struttura</a:t>
            </a:r>
            <a:endParaRPr/>
          </a:p>
          <a:p>
            <a:pPr lvl="1">
              <a:buSzPct val="25000"/>
              <a:buFont typeface="StarSymbol"/>
              <a:buChar char=""/>
            </a:pPr>
            <a:r>
              <a:rPr lang="it-IT" sz="3000">
                <a:solidFill>
                  <a:srgbClr val="000000"/>
                </a:solidFill>
                <a:latin typeface="Arial"/>
              </a:rPr>
              <a:t>Secondo livello struttura</a:t>
            </a:r>
            <a:endParaRPr/>
          </a:p>
          <a:p>
            <a:pPr lvl="2">
              <a:buSzPct val="25000"/>
              <a:buFont typeface="StarSymbol"/>
              <a:buChar char=""/>
            </a:pPr>
            <a:r>
              <a:rPr lang="it-IT" sz="3000">
                <a:solidFill>
                  <a:srgbClr val="000000"/>
                </a:solidFill>
                <a:latin typeface="Arial"/>
              </a:rPr>
              <a:t>Terzo livello struttura</a:t>
            </a:r>
            <a:endParaRPr/>
          </a:p>
          <a:p>
            <a:pPr lvl="3">
              <a:buSzPct val="25000"/>
              <a:buFont typeface="StarSymbol"/>
              <a:buChar char=""/>
            </a:pPr>
            <a:r>
              <a:rPr lang="it-IT" sz="3000">
                <a:solidFill>
                  <a:srgbClr val="000000"/>
                </a:solidFill>
                <a:latin typeface="Arial"/>
              </a:rPr>
              <a:t>Quarto livello struttura</a:t>
            </a:r>
            <a:endParaRPr/>
          </a:p>
          <a:p>
            <a:pPr lvl="4">
              <a:buSzPct val="25000"/>
              <a:buFont typeface="StarSymbol"/>
              <a:buChar char=""/>
            </a:pPr>
            <a:r>
              <a:rPr lang="it-IT" sz="3000">
                <a:solidFill>
                  <a:srgbClr val="000000"/>
                </a:solidFill>
                <a:latin typeface="Arial"/>
              </a:rPr>
              <a:t>Quinto livello struttura</a:t>
            </a:r>
            <a:endParaRPr/>
          </a:p>
          <a:p>
            <a:pPr lvl="5">
              <a:buSzPct val="25000"/>
              <a:buFont typeface="StarSymbol"/>
              <a:buChar char=""/>
            </a:pPr>
            <a:r>
              <a:rPr lang="it-IT" sz="3000">
                <a:solidFill>
                  <a:srgbClr val="000000"/>
                </a:solidFill>
                <a:latin typeface="Arial"/>
              </a:rPr>
              <a:t>Sesto livello struttura</a:t>
            </a:r>
            <a:endParaRPr/>
          </a:p>
          <a:p>
            <a:pPr>
              <a:lnSpc>
                <a:spcPct val="100000"/>
              </a:lnSpc>
              <a:buSzPct val="25000"/>
              <a:buFont typeface="Wingdings" charset="2"/>
              <a:buChar char=""/>
            </a:pPr>
            <a:r>
              <a:rPr lang="it-IT" sz="3000">
                <a:solidFill>
                  <a:srgbClr val="000000"/>
                </a:solidFill>
                <a:latin typeface="Arial"/>
              </a:rPr>
              <a:t>Settimo livello strutturaFare clic per modificare stili del testo dello schema</a:t>
            </a:r>
            <a:endParaRPr/>
          </a:p>
          <a:p>
            <a:pPr lvl="1">
              <a:lnSpc>
                <a:spcPct val="100000"/>
              </a:lnSpc>
              <a:buSzPct val="25000"/>
              <a:buFont typeface="Wingdings" charset="2"/>
              <a:buChar char=""/>
            </a:pPr>
            <a:r>
              <a:rPr lang="it-IT" sz="2600">
                <a:solidFill>
                  <a:srgbClr val="000000"/>
                </a:solidFill>
                <a:latin typeface="Arial"/>
              </a:rPr>
              <a:t>Secondo livello</a:t>
            </a:r>
            <a:endParaRPr/>
          </a:p>
          <a:p>
            <a:pPr lvl="2">
              <a:lnSpc>
                <a:spcPct val="100000"/>
              </a:lnSpc>
              <a:buSzPct val="25000"/>
              <a:buFont typeface="Wingdings" charset="2"/>
              <a:buChar char=""/>
            </a:pPr>
            <a:r>
              <a:rPr lang="it-IT" sz="2200">
                <a:solidFill>
                  <a:srgbClr val="000000"/>
                </a:solidFill>
                <a:latin typeface="Arial"/>
              </a:rPr>
              <a:t>Terzo livello</a:t>
            </a:r>
            <a:endParaRPr/>
          </a:p>
          <a:p>
            <a:pPr lvl="3">
              <a:lnSpc>
                <a:spcPct val="100000"/>
              </a:lnSpc>
              <a:buSzPct val="25000"/>
              <a:buFont typeface="Wingdings" charset="2"/>
              <a:buChar char=""/>
            </a:pPr>
            <a:r>
              <a:rPr lang="it-IT" sz="2000">
                <a:solidFill>
                  <a:srgbClr val="000000"/>
                </a:solidFill>
                <a:latin typeface="Arial"/>
              </a:rPr>
              <a:t>Quarto livello</a:t>
            </a:r>
            <a:endParaRPr/>
          </a:p>
          <a:p>
            <a:pPr lvl="4">
              <a:lnSpc>
                <a:spcPct val="100000"/>
              </a:lnSpc>
              <a:buSzPct val="25000"/>
              <a:buFont typeface="Wingdings" charset="2"/>
              <a:buChar char=""/>
            </a:pPr>
            <a:r>
              <a:rPr lang="it-IT" sz="2000">
                <a:solidFill>
                  <a:srgbClr val="000000"/>
                </a:solidFill>
                <a:latin typeface="Arial"/>
              </a:rPr>
              <a:t>Quinto livello</a:t>
            </a:r>
            <a:endParaRPr/>
          </a:p>
        </p:txBody>
      </p:sp>
      <p:sp>
        <p:nvSpPr>
          <p:cNvPr id="81" name="PlaceHolder 4"/>
          <p:cNvSpPr>
            <a:spLocks noGrp="1"/>
          </p:cNvSpPr>
          <p:nvPr>
            <p:ph type="dt"/>
          </p:nvPr>
        </p:nvSpPr>
        <p:spPr>
          <a:xfrm>
            <a:off x="457200" y="6243480"/>
            <a:ext cx="2133360" cy="456840"/>
          </a:xfrm>
          <a:prstGeom prst="rect">
            <a:avLst/>
          </a:prstGeom>
        </p:spPr>
        <p:txBody>
          <a:bodyPr anchor="b"/>
          <a:lstStyle/>
          <a:p>
            <a:endParaRPr/>
          </a:p>
        </p:txBody>
      </p:sp>
      <p:sp>
        <p:nvSpPr>
          <p:cNvPr id="82" name="PlaceHolder 5"/>
          <p:cNvSpPr>
            <a:spLocks noGrp="1"/>
          </p:cNvSpPr>
          <p:nvPr>
            <p:ph type="ftr"/>
          </p:nvPr>
        </p:nvSpPr>
        <p:spPr>
          <a:xfrm>
            <a:off x="2666880" y="6248520"/>
            <a:ext cx="3580920" cy="456840"/>
          </a:xfrm>
          <a:prstGeom prst="rect">
            <a:avLst/>
          </a:prstGeom>
        </p:spPr>
        <p:txBody>
          <a:bodyPr anchor="b"/>
          <a:lstStyle/>
          <a:p>
            <a:pPr>
              <a:lnSpc>
                <a:spcPct val="100000"/>
              </a:lnSpc>
            </a:pPr>
            <a:r>
              <a:rPr lang="it-IT" sz="1000" smtClean="0">
                <a:solidFill>
                  <a:srgbClr val="000000"/>
                </a:solidFill>
                <a:latin typeface="Arial"/>
              </a:rPr>
              <a:t>Sistema Biblioteacario di Ateneo\Univwersità degli Studi di Padova</a:t>
            </a:r>
            <a:endParaRPr/>
          </a:p>
        </p:txBody>
      </p:sp>
      <p:sp>
        <p:nvSpPr>
          <p:cNvPr id="83" name="PlaceHolder 6"/>
          <p:cNvSpPr>
            <a:spLocks noGrp="1"/>
          </p:cNvSpPr>
          <p:nvPr>
            <p:ph type="sldNum"/>
          </p:nvPr>
        </p:nvSpPr>
        <p:spPr>
          <a:xfrm>
            <a:off x="6553080" y="6243480"/>
            <a:ext cx="2133360" cy="456840"/>
          </a:xfrm>
          <a:prstGeom prst="rect">
            <a:avLst/>
          </a:prstGeom>
        </p:spPr>
        <p:txBody>
          <a:bodyPr anchor="b"/>
          <a:lstStyle/>
          <a:p>
            <a:pPr>
              <a:lnSpc>
                <a:spcPct val="100000"/>
              </a:lnSpc>
            </a:pPr>
            <a:fld id="{78412FA3-8387-4BF8-8C84-FFC37992DB3E}" type="slidenum">
              <a:rPr lang="it-IT" sz="1200">
                <a:solidFill>
                  <a:srgbClr val="000000"/>
                </a:solidFill>
                <a:latin typeface="Garamond"/>
              </a:rPr>
              <a:t>‹N›</a:t>
            </a:fld>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118" name="Line 1"/>
          <p:cNvSpPr/>
          <p:nvPr/>
        </p:nvSpPr>
        <p:spPr>
          <a:xfrm>
            <a:off x="457200" y="6172200"/>
            <a:ext cx="8229600" cy="0"/>
          </a:xfrm>
          <a:prstGeom prst="line">
            <a:avLst/>
          </a:prstGeom>
          <a:ln w="19080">
            <a:solidFill>
              <a:srgbClr val="A50021"/>
            </a:solidFill>
            <a:round/>
          </a:ln>
        </p:spPr>
      </p:sp>
      <p:sp>
        <p:nvSpPr>
          <p:cNvPr id="119" name="PlaceHolder 2"/>
          <p:cNvSpPr>
            <a:spLocks noGrp="1"/>
          </p:cNvSpPr>
          <p:nvPr>
            <p:ph type="title"/>
          </p:nvPr>
        </p:nvSpPr>
        <p:spPr>
          <a:xfrm>
            <a:off x="762120" y="152280"/>
            <a:ext cx="7924320" cy="407520"/>
          </a:xfrm>
          <a:prstGeom prst="rect">
            <a:avLst/>
          </a:prstGeom>
        </p:spPr>
        <p:txBody>
          <a:bodyPr/>
          <a:lstStyle/>
          <a:p>
            <a:pPr>
              <a:lnSpc>
                <a:spcPct val="100000"/>
              </a:lnSpc>
            </a:pPr>
            <a:r>
              <a:rPr lang="it-IT" sz="3200">
                <a:solidFill>
                  <a:srgbClr val="000000"/>
                </a:solidFill>
                <a:latin typeface="Arial"/>
              </a:rPr>
              <a:t>Fate clic per modificare il formato del testo del titoloFare clic per modificare lo stile del titolo</a:t>
            </a:r>
            <a:endParaRPr/>
          </a:p>
        </p:txBody>
      </p:sp>
      <p:sp>
        <p:nvSpPr>
          <p:cNvPr id="120" name="PlaceHolder 3"/>
          <p:cNvSpPr>
            <a:spLocks noGrp="1"/>
          </p:cNvSpPr>
          <p:nvPr>
            <p:ph type="body"/>
          </p:nvPr>
        </p:nvSpPr>
        <p:spPr>
          <a:xfrm>
            <a:off x="457200" y="1600200"/>
            <a:ext cx="4038120" cy="4530240"/>
          </a:xfrm>
          <a:prstGeom prst="rect">
            <a:avLst/>
          </a:prstGeom>
        </p:spPr>
        <p:txBody>
          <a:bodyPr/>
          <a:lstStyle/>
          <a:p>
            <a:pPr>
              <a:buSzPct val="25000"/>
              <a:buFont typeface="StarSymbol"/>
              <a:buChar char=""/>
            </a:pPr>
            <a:r>
              <a:rPr lang="it-IT" sz="2800">
                <a:solidFill>
                  <a:srgbClr val="000000"/>
                </a:solidFill>
                <a:latin typeface="Arial"/>
              </a:rPr>
              <a:t>Fate clic per modificare il formato del testo della struttura</a:t>
            </a:r>
            <a:endParaRPr/>
          </a:p>
          <a:p>
            <a:pPr lvl="1">
              <a:buSzPct val="25000"/>
              <a:buFont typeface="StarSymbol"/>
              <a:buChar char=""/>
            </a:pPr>
            <a:r>
              <a:rPr lang="it-IT" sz="2800">
                <a:solidFill>
                  <a:srgbClr val="000000"/>
                </a:solidFill>
                <a:latin typeface="Arial"/>
              </a:rPr>
              <a:t>Secondo livello struttura</a:t>
            </a:r>
            <a:endParaRPr/>
          </a:p>
          <a:p>
            <a:pPr lvl="2">
              <a:buSzPct val="25000"/>
              <a:buFont typeface="StarSymbol"/>
              <a:buChar char=""/>
            </a:pPr>
            <a:r>
              <a:rPr lang="it-IT" sz="2800">
                <a:solidFill>
                  <a:srgbClr val="000000"/>
                </a:solidFill>
                <a:latin typeface="Arial"/>
              </a:rPr>
              <a:t>Terzo livello struttura</a:t>
            </a:r>
            <a:endParaRPr/>
          </a:p>
          <a:p>
            <a:pPr lvl="3">
              <a:buSzPct val="25000"/>
              <a:buFont typeface="StarSymbol"/>
              <a:buChar char=""/>
            </a:pPr>
            <a:r>
              <a:rPr lang="it-IT" sz="2800">
                <a:solidFill>
                  <a:srgbClr val="000000"/>
                </a:solidFill>
                <a:latin typeface="Arial"/>
              </a:rPr>
              <a:t>Quarto livello struttura</a:t>
            </a:r>
            <a:endParaRPr/>
          </a:p>
          <a:p>
            <a:pPr lvl="4">
              <a:buSzPct val="25000"/>
              <a:buFont typeface="StarSymbol"/>
              <a:buChar char=""/>
            </a:pPr>
            <a:r>
              <a:rPr lang="it-IT" sz="2800">
                <a:solidFill>
                  <a:srgbClr val="000000"/>
                </a:solidFill>
                <a:latin typeface="Arial"/>
              </a:rPr>
              <a:t>Quinto livello struttura</a:t>
            </a:r>
            <a:endParaRPr/>
          </a:p>
          <a:p>
            <a:pPr lvl="5">
              <a:buSzPct val="25000"/>
              <a:buFont typeface="StarSymbol"/>
              <a:buChar char=""/>
            </a:pPr>
            <a:r>
              <a:rPr lang="it-IT" sz="2800">
                <a:solidFill>
                  <a:srgbClr val="000000"/>
                </a:solidFill>
                <a:latin typeface="Arial"/>
              </a:rPr>
              <a:t>Sesto livello struttura</a:t>
            </a:r>
            <a:endParaRPr/>
          </a:p>
          <a:p>
            <a:pPr>
              <a:lnSpc>
                <a:spcPct val="100000"/>
              </a:lnSpc>
              <a:buSzPct val="25000"/>
              <a:buFont typeface="Wingdings" charset="2"/>
              <a:buChar char=""/>
            </a:pPr>
            <a:r>
              <a:rPr lang="it-IT" sz="2800">
                <a:solidFill>
                  <a:srgbClr val="000000"/>
                </a:solidFill>
                <a:latin typeface="Arial"/>
              </a:rPr>
              <a:t>Settimo livello strutturaFare clic per modificare stili del testo dello schema</a:t>
            </a:r>
            <a:endParaRPr/>
          </a:p>
          <a:p>
            <a:pPr lvl="1">
              <a:lnSpc>
                <a:spcPct val="100000"/>
              </a:lnSpc>
              <a:buSzPct val="25000"/>
              <a:buFont typeface="Wingdings" charset="2"/>
              <a:buChar char=""/>
            </a:pPr>
            <a:r>
              <a:rPr lang="it-IT" sz="2400">
                <a:solidFill>
                  <a:srgbClr val="000000"/>
                </a:solidFill>
                <a:latin typeface="Arial"/>
              </a:rPr>
              <a:t>Secondo livello</a:t>
            </a:r>
            <a:endParaRPr/>
          </a:p>
          <a:p>
            <a:pPr lvl="2">
              <a:lnSpc>
                <a:spcPct val="100000"/>
              </a:lnSpc>
              <a:buSzPct val="25000"/>
              <a:buFont typeface="Wingdings" charset="2"/>
              <a:buChar char=""/>
            </a:pPr>
            <a:r>
              <a:rPr lang="it-IT" sz="2000">
                <a:solidFill>
                  <a:srgbClr val="000000"/>
                </a:solidFill>
                <a:latin typeface="Arial"/>
              </a:rPr>
              <a:t>Terzo livello</a:t>
            </a:r>
            <a:endParaRPr/>
          </a:p>
          <a:p>
            <a:pPr lvl="3">
              <a:lnSpc>
                <a:spcPct val="100000"/>
              </a:lnSpc>
              <a:buSzPct val="25000"/>
              <a:buFont typeface="Wingdings" charset="2"/>
              <a:buChar char=""/>
            </a:pPr>
            <a:r>
              <a:rPr lang="it-IT">
                <a:solidFill>
                  <a:srgbClr val="000000"/>
                </a:solidFill>
                <a:latin typeface="Arial"/>
              </a:rPr>
              <a:t>Quarto livello</a:t>
            </a:r>
            <a:endParaRPr/>
          </a:p>
          <a:p>
            <a:pPr lvl="4">
              <a:lnSpc>
                <a:spcPct val="100000"/>
              </a:lnSpc>
              <a:buSzPct val="25000"/>
              <a:buFont typeface="Wingdings" charset="2"/>
              <a:buChar char=""/>
            </a:pPr>
            <a:r>
              <a:rPr lang="it-IT">
                <a:solidFill>
                  <a:srgbClr val="000000"/>
                </a:solidFill>
                <a:latin typeface="Arial"/>
              </a:rPr>
              <a:t>Quinto livello</a:t>
            </a:r>
            <a:endParaRPr/>
          </a:p>
        </p:txBody>
      </p:sp>
      <p:sp>
        <p:nvSpPr>
          <p:cNvPr id="121" name="PlaceHolder 4"/>
          <p:cNvSpPr>
            <a:spLocks noGrp="1"/>
          </p:cNvSpPr>
          <p:nvPr>
            <p:ph type="body"/>
          </p:nvPr>
        </p:nvSpPr>
        <p:spPr>
          <a:xfrm>
            <a:off x="4648320" y="1600200"/>
            <a:ext cx="4038120" cy="4530240"/>
          </a:xfrm>
          <a:prstGeom prst="rect">
            <a:avLst/>
          </a:prstGeom>
        </p:spPr>
        <p:txBody>
          <a:bodyPr anchor="b"/>
          <a:lstStyle/>
          <a:p>
            <a:pPr>
              <a:buSzPct val="25000"/>
              <a:buFont typeface="StarSymbol"/>
              <a:buChar char=""/>
            </a:pPr>
            <a:r>
              <a:rPr lang="it-IT" sz="2800">
                <a:solidFill>
                  <a:srgbClr val="000000"/>
                </a:solidFill>
                <a:latin typeface="Garamond"/>
              </a:rPr>
              <a:t>Fate clic per modificare il formato del testo della struttura</a:t>
            </a:r>
            <a:endParaRPr/>
          </a:p>
          <a:p>
            <a:pPr lvl="1">
              <a:buSzPct val="25000"/>
              <a:buFont typeface="StarSymbol"/>
              <a:buChar char=""/>
            </a:pPr>
            <a:r>
              <a:rPr lang="it-IT" sz="2800">
                <a:solidFill>
                  <a:srgbClr val="000000"/>
                </a:solidFill>
                <a:latin typeface="Garamond"/>
              </a:rPr>
              <a:t>Secondo livello struttura</a:t>
            </a:r>
            <a:endParaRPr/>
          </a:p>
          <a:p>
            <a:pPr lvl="2">
              <a:buSzPct val="25000"/>
              <a:buFont typeface="StarSymbol"/>
              <a:buChar char=""/>
            </a:pPr>
            <a:r>
              <a:rPr lang="it-IT" sz="2800">
                <a:solidFill>
                  <a:srgbClr val="000000"/>
                </a:solidFill>
                <a:latin typeface="Garamond"/>
              </a:rPr>
              <a:t>Terzo livello struttura</a:t>
            </a:r>
            <a:endParaRPr/>
          </a:p>
          <a:p>
            <a:pPr lvl="3">
              <a:buSzPct val="25000"/>
              <a:buFont typeface="StarSymbol"/>
              <a:buChar char=""/>
            </a:pPr>
            <a:r>
              <a:rPr lang="it-IT" sz="2800">
                <a:solidFill>
                  <a:srgbClr val="000000"/>
                </a:solidFill>
                <a:latin typeface="Garamond"/>
              </a:rPr>
              <a:t>Quarto livello struttura</a:t>
            </a:r>
            <a:endParaRPr/>
          </a:p>
          <a:p>
            <a:pPr lvl="4">
              <a:buSzPct val="25000"/>
              <a:buFont typeface="StarSymbol"/>
              <a:buChar char=""/>
            </a:pPr>
            <a:r>
              <a:rPr lang="it-IT" sz="2800">
                <a:solidFill>
                  <a:srgbClr val="000000"/>
                </a:solidFill>
                <a:latin typeface="Garamond"/>
              </a:rPr>
              <a:t>Quinto livello struttura</a:t>
            </a:r>
            <a:endParaRPr/>
          </a:p>
          <a:p>
            <a:pPr lvl="5">
              <a:buSzPct val="25000"/>
              <a:buFont typeface="StarSymbol"/>
              <a:buChar char=""/>
            </a:pPr>
            <a:r>
              <a:rPr lang="it-IT" sz="2800">
                <a:solidFill>
                  <a:srgbClr val="000000"/>
                </a:solidFill>
                <a:latin typeface="Garamond"/>
              </a:rPr>
              <a:t>Sesto livello struttura</a:t>
            </a:r>
            <a:endParaRPr/>
          </a:p>
          <a:p>
            <a:pPr>
              <a:lnSpc>
                <a:spcPct val="100000"/>
              </a:lnSpc>
              <a:buSzPct val="25000"/>
              <a:buFont typeface="Wingdings" charset="2"/>
              <a:buChar char=""/>
            </a:pPr>
            <a:r>
              <a:rPr lang="it-IT" sz="2800">
                <a:solidFill>
                  <a:srgbClr val="000000"/>
                </a:solidFill>
                <a:latin typeface="Garamond"/>
              </a:rPr>
              <a:t>Settimo livello strutturaFare clic per modificare stili del testo dello schema</a:t>
            </a:r>
            <a:endParaRPr/>
          </a:p>
          <a:p>
            <a:pPr lvl="1">
              <a:lnSpc>
                <a:spcPct val="100000"/>
              </a:lnSpc>
              <a:buSzPct val="25000"/>
              <a:buFont typeface="Wingdings" charset="2"/>
              <a:buChar char=""/>
            </a:pPr>
            <a:r>
              <a:rPr lang="it-IT" sz="2400">
                <a:solidFill>
                  <a:srgbClr val="000000"/>
                </a:solidFill>
                <a:latin typeface="Arial"/>
              </a:rPr>
              <a:t>Secondo livello</a:t>
            </a:r>
            <a:endParaRPr/>
          </a:p>
          <a:p>
            <a:pPr lvl="2">
              <a:lnSpc>
                <a:spcPct val="100000"/>
              </a:lnSpc>
              <a:buSzPct val="25000"/>
              <a:buFont typeface="Wingdings" charset="2"/>
              <a:buChar char=""/>
            </a:pPr>
            <a:r>
              <a:rPr lang="it-IT" sz="2000">
                <a:solidFill>
                  <a:srgbClr val="000000"/>
                </a:solidFill>
                <a:latin typeface="Arial"/>
              </a:rPr>
              <a:t>Terzo livello</a:t>
            </a:r>
            <a:endParaRPr/>
          </a:p>
          <a:p>
            <a:pPr lvl="3">
              <a:lnSpc>
                <a:spcPct val="100000"/>
              </a:lnSpc>
              <a:buSzPct val="25000"/>
              <a:buFont typeface="Wingdings" charset="2"/>
              <a:buChar char=""/>
            </a:pPr>
            <a:r>
              <a:rPr lang="it-IT">
                <a:solidFill>
                  <a:srgbClr val="000000"/>
                </a:solidFill>
                <a:latin typeface="Arial"/>
              </a:rPr>
              <a:t>Quarto livello</a:t>
            </a:r>
            <a:endParaRPr/>
          </a:p>
          <a:p>
            <a:pPr lvl="4">
              <a:lnSpc>
                <a:spcPct val="100000"/>
              </a:lnSpc>
              <a:buSzPct val="25000"/>
              <a:buFont typeface="Wingdings" charset="2"/>
              <a:buChar char=""/>
            </a:pPr>
            <a:r>
              <a:rPr lang="it-IT">
                <a:solidFill>
                  <a:srgbClr val="000000"/>
                </a:solidFill>
                <a:latin typeface="Arial"/>
              </a:rPr>
              <a:t>Quinto livello</a:t>
            </a:r>
            <a:endParaRPr/>
          </a:p>
        </p:txBody>
      </p:sp>
      <p:sp>
        <p:nvSpPr>
          <p:cNvPr id="122" name="PlaceHolder 5"/>
          <p:cNvSpPr>
            <a:spLocks noGrp="1"/>
          </p:cNvSpPr>
          <p:nvPr>
            <p:ph type="dt"/>
          </p:nvPr>
        </p:nvSpPr>
        <p:spPr>
          <a:xfrm>
            <a:off x="457200" y="6243480"/>
            <a:ext cx="2133360" cy="456840"/>
          </a:xfrm>
          <a:prstGeom prst="rect">
            <a:avLst/>
          </a:prstGeom>
        </p:spPr>
        <p:txBody>
          <a:bodyPr anchor="b"/>
          <a:lstStyle/>
          <a:p>
            <a:endParaRPr/>
          </a:p>
        </p:txBody>
      </p:sp>
      <p:sp>
        <p:nvSpPr>
          <p:cNvPr id="123" name="PlaceHolder 6"/>
          <p:cNvSpPr>
            <a:spLocks noGrp="1"/>
          </p:cNvSpPr>
          <p:nvPr>
            <p:ph type="ftr"/>
          </p:nvPr>
        </p:nvSpPr>
        <p:spPr>
          <a:xfrm>
            <a:off x="2666880" y="6248520"/>
            <a:ext cx="3580920" cy="456840"/>
          </a:xfrm>
          <a:prstGeom prst="rect">
            <a:avLst/>
          </a:prstGeom>
        </p:spPr>
        <p:txBody>
          <a:bodyPr anchor="b"/>
          <a:lstStyle/>
          <a:p>
            <a:pPr>
              <a:lnSpc>
                <a:spcPct val="100000"/>
              </a:lnSpc>
            </a:pPr>
            <a:r>
              <a:rPr lang="it-IT" sz="1000" smtClean="0">
                <a:solidFill>
                  <a:srgbClr val="000000"/>
                </a:solidFill>
                <a:latin typeface="Arial"/>
              </a:rPr>
              <a:t>Sistema Biblioteacario di Ateneo\Univwersità degli Studi di Padova</a:t>
            </a:r>
            <a:endParaRPr/>
          </a:p>
        </p:txBody>
      </p:sp>
      <p:sp>
        <p:nvSpPr>
          <p:cNvPr id="124" name="PlaceHolder 7"/>
          <p:cNvSpPr>
            <a:spLocks noGrp="1"/>
          </p:cNvSpPr>
          <p:nvPr>
            <p:ph type="sldNum"/>
          </p:nvPr>
        </p:nvSpPr>
        <p:spPr>
          <a:xfrm>
            <a:off x="6553080" y="6243480"/>
            <a:ext cx="2133360" cy="456840"/>
          </a:xfrm>
          <a:prstGeom prst="rect">
            <a:avLst/>
          </a:prstGeom>
        </p:spPr>
        <p:txBody>
          <a:bodyPr anchor="b"/>
          <a:lstStyle/>
          <a:p>
            <a:pPr>
              <a:lnSpc>
                <a:spcPct val="100000"/>
              </a:lnSpc>
            </a:pPr>
            <a:fld id="{E339AB53-0925-4DA9-A55E-A46B2A785EE7}" type="slidenum">
              <a:rPr lang="it-IT" sz="1200">
                <a:solidFill>
                  <a:srgbClr val="000000"/>
                </a:solidFill>
                <a:latin typeface="Garamond"/>
              </a:rPr>
              <a:t>‹N›</a:t>
            </a:fld>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202" name="Line 1"/>
          <p:cNvSpPr/>
          <p:nvPr/>
        </p:nvSpPr>
        <p:spPr>
          <a:xfrm>
            <a:off x="457200" y="6172200"/>
            <a:ext cx="8229600" cy="0"/>
          </a:xfrm>
          <a:prstGeom prst="line">
            <a:avLst/>
          </a:prstGeom>
          <a:ln w="19080">
            <a:solidFill>
              <a:srgbClr val="A50021"/>
            </a:solidFill>
            <a:round/>
          </a:ln>
        </p:spPr>
      </p:sp>
      <p:sp>
        <p:nvSpPr>
          <p:cNvPr id="203" name="PlaceHolder 2"/>
          <p:cNvSpPr>
            <a:spLocks noGrp="1"/>
          </p:cNvSpPr>
          <p:nvPr>
            <p:ph type="title"/>
          </p:nvPr>
        </p:nvSpPr>
        <p:spPr>
          <a:xfrm>
            <a:off x="762120" y="152280"/>
            <a:ext cx="7924320" cy="407520"/>
          </a:xfrm>
          <a:prstGeom prst="rect">
            <a:avLst/>
          </a:prstGeom>
        </p:spPr>
        <p:txBody>
          <a:bodyPr/>
          <a:lstStyle/>
          <a:p>
            <a:pPr>
              <a:lnSpc>
                <a:spcPct val="100000"/>
              </a:lnSpc>
            </a:pPr>
            <a:r>
              <a:rPr lang="it-IT" sz="3200">
                <a:solidFill>
                  <a:srgbClr val="000000"/>
                </a:solidFill>
                <a:latin typeface="Arial"/>
              </a:rPr>
              <a:t>Fate clic per modificare il formato del testo del titoloFare clic per modificare lo stile del titolo</a:t>
            </a:r>
            <a:endParaRPr/>
          </a:p>
        </p:txBody>
      </p:sp>
      <p:sp>
        <p:nvSpPr>
          <p:cNvPr id="204" name="PlaceHolder 3"/>
          <p:cNvSpPr>
            <a:spLocks noGrp="1"/>
          </p:cNvSpPr>
          <p:nvPr>
            <p:ph type="dt"/>
          </p:nvPr>
        </p:nvSpPr>
        <p:spPr>
          <a:xfrm>
            <a:off x="457200" y="6243480"/>
            <a:ext cx="2133360" cy="456840"/>
          </a:xfrm>
          <a:prstGeom prst="rect">
            <a:avLst/>
          </a:prstGeom>
        </p:spPr>
        <p:txBody>
          <a:bodyPr anchor="b"/>
          <a:lstStyle/>
          <a:p>
            <a:endParaRPr/>
          </a:p>
        </p:txBody>
      </p:sp>
      <p:sp>
        <p:nvSpPr>
          <p:cNvPr id="205" name="PlaceHolder 4"/>
          <p:cNvSpPr>
            <a:spLocks noGrp="1"/>
          </p:cNvSpPr>
          <p:nvPr>
            <p:ph type="ftr"/>
          </p:nvPr>
        </p:nvSpPr>
        <p:spPr>
          <a:xfrm>
            <a:off x="2666880" y="6248520"/>
            <a:ext cx="3580920" cy="456840"/>
          </a:xfrm>
          <a:prstGeom prst="rect">
            <a:avLst/>
          </a:prstGeom>
        </p:spPr>
        <p:txBody>
          <a:bodyPr anchor="b"/>
          <a:lstStyle/>
          <a:p>
            <a:pPr>
              <a:lnSpc>
                <a:spcPct val="100000"/>
              </a:lnSpc>
            </a:pPr>
            <a:r>
              <a:rPr lang="it-IT" sz="1000" smtClean="0">
                <a:solidFill>
                  <a:srgbClr val="000000"/>
                </a:solidFill>
                <a:latin typeface="Arial"/>
              </a:rPr>
              <a:t>Sistema Biblioteacario di Ateneo\Univwersità degli Studi di Padova</a:t>
            </a:r>
            <a:endParaRPr/>
          </a:p>
        </p:txBody>
      </p:sp>
      <p:sp>
        <p:nvSpPr>
          <p:cNvPr id="206" name="PlaceHolder 5"/>
          <p:cNvSpPr>
            <a:spLocks noGrp="1"/>
          </p:cNvSpPr>
          <p:nvPr>
            <p:ph type="sldNum"/>
          </p:nvPr>
        </p:nvSpPr>
        <p:spPr>
          <a:xfrm>
            <a:off x="6553080" y="6243480"/>
            <a:ext cx="2133360" cy="456840"/>
          </a:xfrm>
          <a:prstGeom prst="rect">
            <a:avLst/>
          </a:prstGeom>
        </p:spPr>
        <p:txBody>
          <a:bodyPr anchor="b"/>
          <a:lstStyle/>
          <a:p>
            <a:pPr>
              <a:lnSpc>
                <a:spcPct val="100000"/>
              </a:lnSpc>
            </a:pPr>
            <a:fld id="{0433C597-8433-4243-98E7-E8FCBD2DBD96}" type="slidenum">
              <a:rPr lang="it-IT" sz="1200">
                <a:solidFill>
                  <a:srgbClr val="000000"/>
                </a:solidFill>
                <a:latin typeface="Garamond"/>
              </a:rPr>
              <a:t>‹N›</a:t>
            </a:fld>
            <a:endParaRPr/>
          </a:p>
        </p:txBody>
      </p:sp>
      <p:sp>
        <p:nvSpPr>
          <p:cNvPr id="207" name="PlaceHolder 6"/>
          <p:cNvSpPr>
            <a:spLocks noGrp="1"/>
          </p:cNvSpPr>
          <p:nvPr>
            <p:ph type="body"/>
          </p:nvPr>
        </p:nvSpPr>
        <p:spPr>
          <a:xfrm>
            <a:off x="457200" y="1604520"/>
            <a:ext cx="8229240" cy="3977280"/>
          </a:xfrm>
          <a:prstGeom prst="rect">
            <a:avLst/>
          </a:prstGeom>
        </p:spPr>
        <p:txBody>
          <a:bodyPr wrap="none" lIns="0" tIns="0" rIns="0" bIns="0"/>
          <a:lstStyle/>
          <a:p>
            <a:pPr>
              <a:buSzPct val="25000"/>
              <a:buFont typeface="StarSymbol"/>
              <a:buChar char=""/>
            </a:pPr>
            <a:r>
              <a:rPr lang="it-IT"/>
              <a:t>Fate clic per modificare il formato del testo della struttura</a:t>
            </a:r>
            <a:endParaRPr/>
          </a:p>
          <a:p>
            <a:pPr lvl="1">
              <a:buSzPct val="25000"/>
              <a:buFont typeface="StarSymbol"/>
              <a:buChar char=""/>
            </a:pPr>
            <a:r>
              <a:rPr lang="it-IT"/>
              <a:t>Secondo livello struttura</a:t>
            </a:r>
            <a:endParaRPr/>
          </a:p>
          <a:p>
            <a:pPr lvl="2">
              <a:buSzPct val="25000"/>
              <a:buFont typeface="StarSymbol"/>
              <a:buChar char=""/>
            </a:pPr>
            <a:r>
              <a:rPr lang="it-IT"/>
              <a:t>Terzo livello struttura</a:t>
            </a:r>
            <a:endParaRPr/>
          </a:p>
          <a:p>
            <a:pPr lvl="3">
              <a:buSzPct val="25000"/>
              <a:buFont typeface="StarSymbol"/>
              <a:buChar char=""/>
            </a:pPr>
            <a:r>
              <a:rPr lang="it-IT"/>
              <a:t>Quarto livello struttura</a:t>
            </a:r>
            <a:endParaRPr/>
          </a:p>
          <a:p>
            <a:pPr lvl="4">
              <a:buSzPct val="25000"/>
              <a:buFont typeface="StarSymbol"/>
              <a:buChar char=""/>
            </a:pPr>
            <a:r>
              <a:rPr lang="it-IT"/>
              <a:t>Quinto livello struttura</a:t>
            </a:r>
            <a:endParaRPr/>
          </a:p>
          <a:p>
            <a:pPr lvl="5">
              <a:buSzPct val="25000"/>
              <a:buFont typeface="StarSymbol"/>
              <a:buChar char=""/>
            </a:pPr>
            <a:r>
              <a:rPr lang="it-IT"/>
              <a:t>Sesto livello struttura</a:t>
            </a:r>
            <a:endParaRPr/>
          </a:p>
          <a:p>
            <a:pPr lvl="6">
              <a:buSzPct val="25000"/>
              <a:buFont typeface="StarSymbol"/>
              <a:buChar char=""/>
            </a:pPr>
            <a:r>
              <a:rPr lang="it-IT"/>
              <a:t>Settimo livello struttura</a:t>
            </a:r>
            <a:endParaRP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242" name="Line 1"/>
          <p:cNvSpPr/>
          <p:nvPr/>
        </p:nvSpPr>
        <p:spPr>
          <a:xfrm>
            <a:off x="457200" y="6172200"/>
            <a:ext cx="8229600" cy="0"/>
          </a:xfrm>
          <a:prstGeom prst="line">
            <a:avLst/>
          </a:prstGeom>
          <a:ln w="19080">
            <a:solidFill>
              <a:srgbClr val="A50021"/>
            </a:solidFill>
            <a:round/>
          </a:ln>
        </p:spPr>
      </p:sp>
      <p:sp>
        <p:nvSpPr>
          <p:cNvPr id="243" name="PlaceHolder 2"/>
          <p:cNvSpPr>
            <a:spLocks noGrp="1"/>
          </p:cNvSpPr>
          <p:nvPr>
            <p:ph type="dt"/>
          </p:nvPr>
        </p:nvSpPr>
        <p:spPr>
          <a:xfrm>
            <a:off x="457200" y="6243480"/>
            <a:ext cx="2133360" cy="456840"/>
          </a:xfrm>
          <a:prstGeom prst="rect">
            <a:avLst/>
          </a:prstGeom>
        </p:spPr>
        <p:txBody>
          <a:bodyPr anchor="b"/>
          <a:lstStyle/>
          <a:p>
            <a:endParaRPr/>
          </a:p>
        </p:txBody>
      </p:sp>
      <p:sp>
        <p:nvSpPr>
          <p:cNvPr id="244" name="PlaceHolder 3"/>
          <p:cNvSpPr>
            <a:spLocks noGrp="1"/>
          </p:cNvSpPr>
          <p:nvPr>
            <p:ph type="ftr"/>
          </p:nvPr>
        </p:nvSpPr>
        <p:spPr>
          <a:xfrm>
            <a:off x="2666880" y="6248520"/>
            <a:ext cx="3580920" cy="456840"/>
          </a:xfrm>
          <a:prstGeom prst="rect">
            <a:avLst/>
          </a:prstGeom>
        </p:spPr>
        <p:txBody>
          <a:bodyPr anchor="b"/>
          <a:lstStyle/>
          <a:p>
            <a:pPr>
              <a:lnSpc>
                <a:spcPct val="100000"/>
              </a:lnSpc>
            </a:pPr>
            <a:r>
              <a:rPr lang="it-IT" sz="1000" smtClean="0">
                <a:solidFill>
                  <a:srgbClr val="000000"/>
                </a:solidFill>
                <a:latin typeface="Arial"/>
              </a:rPr>
              <a:t>Sistema Biblioteacario di Ateneo\Univwersità degli Studi di Padova</a:t>
            </a:r>
            <a:endParaRPr/>
          </a:p>
        </p:txBody>
      </p:sp>
      <p:sp>
        <p:nvSpPr>
          <p:cNvPr id="245" name="PlaceHolder 4"/>
          <p:cNvSpPr>
            <a:spLocks noGrp="1"/>
          </p:cNvSpPr>
          <p:nvPr>
            <p:ph type="sldNum"/>
          </p:nvPr>
        </p:nvSpPr>
        <p:spPr>
          <a:xfrm>
            <a:off x="6553080" y="6243480"/>
            <a:ext cx="2133360" cy="456840"/>
          </a:xfrm>
          <a:prstGeom prst="rect">
            <a:avLst/>
          </a:prstGeom>
        </p:spPr>
        <p:txBody>
          <a:bodyPr anchor="b"/>
          <a:lstStyle/>
          <a:p>
            <a:pPr>
              <a:lnSpc>
                <a:spcPct val="100000"/>
              </a:lnSpc>
            </a:pPr>
            <a:fld id="{32CC7589-0373-4F6F-8B42-48B0AB6395D9}" type="slidenum">
              <a:rPr lang="it-IT" sz="1200">
                <a:solidFill>
                  <a:srgbClr val="000000"/>
                </a:solidFill>
                <a:latin typeface="Garamond"/>
              </a:rPr>
              <a:t>‹N›</a:t>
            </a:fld>
            <a:endParaRPr/>
          </a:p>
        </p:txBody>
      </p:sp>
      <p:sp>
        <p:nvSpPr>
          <p:cNvPr id="246" name="PlaceHolder 5"/>
          <p:cNvSpPr>
            <a:spLocks noGrp="1"/>
          </p:cNvSpPr>
          <p:nvPr>
            <p:ph type="title"/>
          </p:nvPr>
        </p:nvSpPr>
        <p:spPr>
          <a:xfrm>
            <a:off x="457200" y="273600"/>
            <a:ext cx="8229240" cy="1144800"/>
          </a:xfrm>
          <a:prstGeom prst="rect">
            <a:avLst/>
          </a:prstGeom>
        </p:spPr>
        <p:txBody>
          <a:bodyPr wrap="none" lIns="0" tIns="0" rIns="0" bIns="0" anchor="ctr"/>
          <a:lstStyle/>
          <a:p>
            <a:r>
              <a:rPr lang="it-IT"/>
              <a:t>Fate clic per modificare il formato del testo del titolo</a:t>
            </a:r>
            <a:endParaRPr/>
          </a:p>
        </p:txBody>
      </p:sp>
      <p:sp>
        <p:nvSpPr>
          <p:cNvPr id="247" name="PlaceHolder 6"/>
          <p:cNvSpPr>
            <a:spLocks noGrp="1"/>
          </p:cNvSpPr>
          <p:nvPr>
            <p:ph type="body"/>
          </p:nvPr>
        </p:nvSpPr>
        <p:spPr>
          <a:xfrm>
            <a:off x="457200" y="1604520"/>
            <a:ext cx="8229240" cy="3977280"/>
          </a:xfrm>
          <a:prstGeom prst="rect">
            <a:avLst/>
          </a:prstGeom>
        </p:spPr>
        <p:txBody>
          <a:bodyPr wrap="none" lIns="0" tIns="0" rIns="0" bIns="0"/>
          <a:lstStyle/>
          <a:p>
            <a:pPr>
              <a:buSzPct val="25000"/>
              <a:buFont typeface="StarSymbol"/>
              <a:buChar char=""/>
            </a:pPr>
            <a:r>
              <a:rPr lang="it-IT"/>
              <a:t>Fate clic per modificare il formato del testo della struttura</a:t>
            </a:r>
            <a:endParaRPr/>
          </a:p>
          <a:p>
            <a:pPr lvl="1">
              <a:buSzPct val="25000"/>
              <a:buFont typeface="StarSymbol"/>
              <a:buChar char=""/>
            </a:pPr>
            <a:r>
              <a:rPr lang="it-IT"/>
              <a:t>Secondo livello struttura</a:t>
            </a:r>
            <a:endParaRPr/>
          </a:p>
          <a:p>
            <a:pPr lvl="2">
              <a:buSzPct val="25000"/>
              <a:buFont typeface="StarSymbol"/>
              <a:buChar char=""/>
            </a:pPr>
            <a:r>
              <a:rPr lang="it-IT"/>
              <a:t>Terzo livello struttura</a:t>
            </a:r>
            <a:endParaRPr/>
          </a:p>
          <a:p>
            <a:pPr lvl="3">
              <a:buSzPct val="25000"/>
              <a:buFont typeface="StarSymbol"/>
              <a:buChar char=""/>
            </a:pPr>
            <a:r>
              <a:rPr lang="it-IT"/>
              <a:t>Quarto livello struttura</a:t>
            </a:r>
            <a:endParaRPr/>
          </a:p>
          <a:p>
            <a:pPr lvl="4">
              <a:buSzPct val="25000"/>
              <a:buFont typeface="StarSymbol"/>
              <a:buChar char=""/>
            </a:pPr>
            <a:r>
              <a:rPr lang="it-IT"/>
              <a:t>Quinto livello struttura</a:t>
            </a:r>
            <a:endParaRPr/>
          </a:p>
          <a:p>
            <a:pPr lvl="5">
              <a:buSzPct val="25000"/>
              <a:buFont typeface="StarSymbol"/>
              <a:buChar char=""/>
            </a:pPr>
            <a:r>
              <a:rPr lang="it-IT"/>
              <a:t>Sesto livello struttura</a:t>
            </a:r>
            <a:endParaRPr/>
          </a:p>
          <a:p>
            <a:pPr lvl="6">
              <a:buSzPct val="25000"/>
              <a:buFont typeface="StarSymbol"/>
              <a:buChar char=""/>
            </a:pPr>
            <a:r>
              <a:rPr lang="it-IT"/>
              <a:t>Settimo livello struttura</a:t>
            </a:r>
            <a:endParaRP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00.xml.rels><?xml version="1.0" encoding="UTF-8" standalone="yes"?>
<Relationships xmlns="http://schemas.openxmlformats.org/package/2006/relationships"><Relationship Id="rId8" Type="http://schemas.openxmlformats.org/officeDocument/2006/relationships/hyperlink" Target="http://www.economia.unipd.it/downloads/Scrivere_riferimenti_biblio.pdf" TargetMode="External"/><Relationship Id="rId3" Type="http://schemas.openxmlformats.org/officeDocument/2006/relationships/hyperlink" Target="http://biblioteca.stat.unipd.it/bibliografia_come_leggere.htm" TargetMode="External"/><Relationship Id="rId7" Type="http://schemas.openxmlformats.org/officeDocument/2006/relationships/hyperlink" Target="http://www.biblioteche.unibo.it/portale/formazione/corso-di-information-literacy/" TargetMode="External"/><Relationship Id="rId2" Type="http://schemas.openxmlformats.org/officeDocument/2006/relationships/hyperlink" Target="http://www.cab.unipd.it/servizi/gestione-bibliografie/bibliografie-lettura-e-compilazione" TargetMode="External"/><Relationship Id="rId1" Type="http://schemas.openxmlformats.org/officeDocument/2006/relationships/slideLayout" Target="../slideLayouts/slideLayout41.xml"/><Relationship Id="rId6" Type="http://schemas.openxmlformats.org/officeDocument/2006/relationships/hyperlink" Target="http://hdl.handle.net/1889/400" TargetMode="External"/><Relationship Id="rId5" Type="http://schemas.openxmlformats.org/officeDocument/2006/relationships/hyperlink" Target="http://www.biblio.liuc.it/pagineita.asp?codice=4" TargetMode="External"/><Relationship Id="rId4" Type="http://schemas.openxmlformats.org/officeDocument/2006/relationships/hyperlink" Target="http://www.storia.unipd.it/CONTRIBUTI/NOTIZIE/1238415218269059596987434.pdf"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http://www.agraria.unipd.it/agraria/didattica/ProvaFinale/Guida.pdf" TargetMode="External"/><Relationship Id="rId2" Type="http://schemas.openxmlformats.org/officeDocument/2006/relationships/hyperlink" Target="http://it.wikipedia.org/wiki/Aiuto:Manuale_di_stile" TargetMode="External"/><Relationship Id="rId1" Type="http://schemas.openxmlformats.org/officeDocument/2006/relationships/slideLayout" Target="../slideLayouts/slideLayout41.xml"/><Relationship Id="rId4" Type="http://schemas.openxmlformats.org/officeDocument/2006/relationships/hyperlink" Target="http://giannidavico.it/brainfood/files/2010/05/tesi.pdf"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www.arjuna.it/materiali_ita/Come_si_scrive_una_tesi_di_laurea.pdf" TargetMode="External"/><Relationship Id="rId2" Type="http://schemas.openxmlformats.org/officeDocument/2006/relationships/hyperlink" Target="http://users.dimi.uniud.it/~stefano.mizzaro/dida/come-non-scrivere-la-tesi.html" TargetMode="External"/><Relationship Id="rId1" Type="http://schemas.openxmlformats.org/officeDocument/2006/relationships/slideLayout" Target="../slideLayouts/slideLayout41.xml"/><Relationship Id="rId5" Type="http://schemas.openxmlformats.org/officeDocument/2006/relationships/hyperlink" Target="http://www.economia.unipd.it/didattica/index.php?sezione=DIDATTICA&amp;sub=15&amp;macro=3&amp;prev=2&amp;id=10" TargetMode="External"/><Relationship Id="rId4" Type="http://schemas.openxmlformats.org/officeDocument/2006/relationships/hyperlink" Target="http://www.scipol.unipd.it/repository/laboratori/HTML/tesi.htm" TargetMode="External"/></Relationships>
</file>

<file path=ppt/slides/_rels/slide103.xml.rels><?xml version="1.0" encoding="UTF-8" standalone="yes"?>
<Relationships xmlns="http://schemas.openxmlformats.org/package/2006/relationships"><Relationship Id="rId2" Type="http://schemas.openxmlformats.org/officeDocument/2006/relationships/hyperlink" Target="http://www.cab.unipd.it/corsi-sba-questionario"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slide" Target="slide14.xml"/><Relationship Id="rId7" Type="http://schemas.openxmlformats.org/officeDocument/2006/relationships/slide" Target="slide18.xml"/><Relationship Id="rId12" Type="http://schemas.openxmlformats.org/officeDocument/2006/relationships/slide" Target="slide22.xml"/><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slide" Target="slide17.xml"/><Relationship Id="rId11" Type="http://schemas.openxmlformats.org/officeDocument/2006/relationships/slide" Target="slide21.xml"/><Relationship Id="rId5" Type="http://schemas.openxmlformats.org/officeDocument/2006/relationships/slide" Target="slide16.xml"/><Relationship Id="rId10" Type="http://schemas.openxmlformats.org/officeDocument/2006/relationships/slide" Target="slide20.xml"/><Relationship Id="rId4" Type="http://schemas.openxmlformats.org/officeDocument/2006/relationships/slide" Target="slide15.xml"/><Relationship Id="rId9" Type="http://schemas.openxmlformats.org/officeDocument/2006/relationships/slide" Target="slide19.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8.xml"/><Relationship Id="rId5" Type="http://schemas.openxmlformats.org/officeDocument/2006/relationships/image" Target="../media/image14.emf"/><Relationship Id="rId4" Type="http://schemas.openxmlformats.org/officeDocument/2006/relationships/hyperlink" Target="http://www.economia.unipd.it/laurearsi"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8.xml"/><Relationship Id="rId5" Type="http://schemas.openxmlformats.org/officeDocument/2006/relationships/image" Target="../media/image17.emf"/><Relationship Id="rId4" Type="http://schemas.openxmlformats.org/officeDocument/2006/relationships/image" Target="../media/image16.emf"/></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3.png"/><Relationship Id="rId1" Type="http://schemas.openxmlformats.org/officeDocument/2006/relationships/slideLayout" Target="../slideLayouts/slideLayout28.xml"/><Relationship Id="rId4" Type="http://schemas.openxmlformats.org/officeDocument/2006/relationships/slide" Target="slide46.xml"/></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21.emf"/></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3.png"/><Relationship Id="rId1" Type="http://schemas.openxmlformats.org/officeDocument/2006/relationships/slideLayout" Target="../slideLayouts/slideLayout28.xml"/><Relationship Id="rId4" Type="http://schemas.openxmlformats.org/officeDocument/2006/relationships/image" Target="../media/image23.emf"/></Relationships>
</file>

<file path=ppt/slides/_rels/slide21.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image" Target="../media/image13.png"/><Relationship Id="rId1" Type="http://schemas.openxmlformats.org/officeDocument/2006/relationships/slideLayout" Target="../slideLayouts/slideLayout28.xml"/><Relationship Id="rId4" Type="http://schemas.openxmlformats.org/officeDocument/2006/relationships/image" Target="../media/image24.emf"/></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8.xml"/><Relationship Id="rId5" Type="http://schemas.openxmlformats.org/officeDocument/2006/relationships/image" Target="../media/image26.emf"/><Relationship Id="rId4" Type="http://schemas.openxmlformats.org/officeDocument/2006/relationships/image" Target="../media/image25.emf"/></Relationships>
</file>

<file path=ppt/slides/_rels/slide23.xml.rels><?xml version="1.0" encoding="UTF-8" standalone="yes"?>
<Relationships xmlns="http://schemas.openxmlformats.org/package/2006/relationships"><Relationship Id="rId3" Type="http://schemas.openxmlformats.org/officeDocument/2006/relationships/hyperlink" Target="corso%20tesi%20economia/Copia%20di%20Esempi%20di%20indici_bibliografie.pptx#-1,1,Qualche esempio di indice" TargetMode="External"/><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image" Target="../media/image27.emf"/></Relationships>
</file>

<file path=ppt/slides/_rels/slide24.xml.rels><?xml version="1.0" encoding="UTF-8" standalone="yes"?>
<Relationships xmlns="http://schemas.openxmlformats.org/package/2006/relationships"><Relationship Id="rId3" Type="http://schemas.openxmlformats.org/officeDocument/2006/relationships/hyperlink" Target="http://www.publicdomainpictures.net/view-image.php?image=33169&amp;picture=macchina-da-scrivere-depoca" TargetMode="External"/><Relationship Id="rId2" Type="http://schemas.openxmlformats.org/officeDocument/2006/relationships/image" Target="../media/image28.pn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hyperlink" Target="http://emeroteca-caborin.cab.unipd.it/usa-la-emeroteca/contenuti-usa-la-biblioteca/abc-della-ricerca-competenza-informativa-ed-indagini-bibliografiche" TargetMode="External"/><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49.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slide" Target="slide43.xml"/><Relationship Id="rId18" Type="http://schemas.openxmlformats.org/officeDocument/2006/relationships/image" Target="../media/image37.png"/><Relationship Id="rId3" Type="http://schemas.openxmlformats.org/officeDocument/2006/relationships/image" Target="../media/image31.jpeg"/><Relationship Id="rId7" Type="http://schemas.openxmlformats.org/officeDocument/2006/relationships/slide" Target="slide37.xml"/><Relationship Id="rId12" Type="http://schemas.openxmlformats.org/officeDocument/2006/relationships/slide" Target="slide42.xml"/><Relationship Id="rId17" Type="http://schemas.openxmlformats.org/officeDocument/2006/relationships/image" Target="../media/image36.png"/><Relationship Id="rId2" Type="http://schemas.openxmlformats.org/officeDocument/2006/relationships/notesSlide" Target="../notesSlides/notesSlide25.xml"/><Relationship Id="rId16" Type="http://schemas.openxmlformats.org/officeDocument/2006/relationships/slide" Target="slide46.xml"/><Relationship Id="rId1" Type="http://schemas.openxmlformats.org/officeDocument/2006/relationships/slideLayout" Target="../slideLayouts/slideLayout28.xml"/><Relationship Id="rId6" Type="http://schemas.openxmlformats.org/officeDocument/2006/relationships/slide" Target="slide36.xml"/><Relationship Id="rId11" Type="http://schemas.openxmlformats.org/officeDocument/2006/relationships/slide" Target="slide41.xml"/><Relationship Id="rId5" Type="http://schemas.openxmlformats.org/officeDocument/2006/relationships/slide" Target="slide35.xml"/><Relationship Id="rId15" Type="http://schemas.openxmlformats.org/officeDocument/2006/relationships/slide" Target="slide45.xml"/><Relationship Id="rId10" Type="http://schemas.openxmlformats.org/officeDocument/2006/relationships/slide" Target="slide40.xml"/><Relationship Id="rId4" Type="http://schemas.openxmlformats.org/officeDocument/2006/relationships/slide" Target="slide34.xml"/><Relationship Id="rId9" Type="http://schemas.openxmlformats.org/officeDocument/2006/relationships/slide" Target="slide39.xml"/><Relationship Id="rId14" Type="http://schemas.openxmlformats.org/officeDocument/2006/relationships/slide" Target="slide44.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8.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1.jpe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hyperlink" Target="http://emeroteca-caborin.cab.unipd.it/usa-la-emeroteca/contenuti-usa-la-biblioteca/laureandi" TargetMode="External"/><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1.jpeg"/><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1.jpeg"/><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28.xml"/><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8.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slide" Target="slide48.xml"/><Relationship Id="rId4" Type="http://schemas.openxmlformats.org/officeDocument/2006/relationships/slide" Target="slide47.xml"/></Relationships>
</file>

<file path=ppt/slides/_rels/slide47.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image" Target="../media/image31.jpeg"/><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8" Type="http://schemas.openxmlformats.org/officeDocument/2006/relationships/hyperlink" Target="https://books.google.it/books?id=VdRaS11j_JwC&amp;printsec=frontcover&amp;dq=Come+si+fa+una+tesi+di+laurea+con+il+computer+e+internet&amp;hl=it&amp;sa=X&amp;ved=0CDcQ6AEwAWoVChMIl7uI44P3yAIVhLoaCh136Aph" TargetMode="External"/><Relationship Id="rId3" Type="http://schemas.openxmlformats.org/officeDocument/2006/relationships/hyperlink" Target="http://giannidavico.it/brainfood/files/2010/05/tesi.pdf" TargetMode="External"/><Relationship Id="rId7" Type="http://schemas.openxmlformats.org/officeDocument/2006/relationships/hyperlink" Target="http://books.google.it/books?id=xjoF7nhW0gEC&amp;printsec=frontcover&amp;dq=come+si+fa+tesi+laurea&amp;hl=it&amp;sa=X&amp;ei=m6OsUevVA8zEPJOPgNAJ&amp;redir_esc=y" TargetMode="External"/><Relationship Id="rId2" Type="http://schemas.openxmlformats.org/officeDocument/2006/relationships/image" Target="../media/image31.jpeg"/><Relationship Id="rId1" Type="http://schemas.openxmlformats.org/officeDocument/2006/relationships/slideLayout" Target="../slideLayouts/slideLayout13.xml"/><Relationship Id="rId6" Type="http://schemas.openxmlformats.org/officeDocument/2006/relationships/hyperlink" Target="https://books.google.it/books?id=tN8FKOS-DQMC&amp;printsec=frontcover&amp;dq=Centanni,+Monica.+Istruzioni+per+scrivere+una+tesi.+Milano:+Mondadori,+2004&amp;hl=it&amp;sa=X&amp;redir_esc=y" TargetMode="External"/><Relationship Id="rId5" Type="http://schemas.openxmlformats.org/officeDocument/2006/relationships/hyperlink" Target="http://www.agraria.unipd.it/agraria/didattica/ProvaFinale/Guida.pdf" TargetMode="External"/><Relationship Id="rId10" Type="http://schemas.openxmlformats.org/officeDocument/2006/relationships/hyperlink" Target="http://www.compilatio.net/uploads/e8957e6dc496c868140916339fe7367d/fichiers/come-si-scrive-una-tesi-di-laurea.pdf" TargetMode="External"/><Relationship Id="rId4" Type="http://schemas.openxmlformats.org/officeDocument/2006/relationships/hyperlink" Target="https://books.google.it/books?id=CzrgD1RctoQC&amp;printsec=frontcover&amp;dq=Tesi+(e+tesine)+con+PC+e+Web.Impostare+e+scrivere+il+testo,+organizzare+e+gestire+idee+e+materiali,+cercare+informazioni+su+Internet&amp;hl=it&amp;sa=X&amp;ved=0CDMQ6AEwAGoVChMI9u-MvYP3yAIVRdkaCh1MTwz8" TargetMode="External"/><Relationship Id="rId9" Type="http://schemas.openxmlformats.org/officeDocument/2006/relationships/hyperlink" Target="http://users.dimi.uniud.it/~stefano.mizzaro/dida/come-non-scrivere-la-tesi.html" TargetMode="External"/></Relationships>
</file>

<file path=ppt/slides/_rels/slide5.xml.rels><?xml version="1.0" encoding="UTF-8" standalone="yes"?>
<Relationships xmlns="http://schemas.openxmlformats.org/package/2006/relationships"><Relationship Id="rId8" Type="http://schemas.openxmlformats.org/officeDocument/2006/relationships/slide" Target="slide90.xml"/><Relationship Id="rId3" Type="http://schemas.openxmlformats.org/officeDocument/2006/relationships/slide" Target="slide8.xml"/><Relationship Id="rId7" Type="http://schemas.openxmlformats.org/officeDocument/2006/relationships/slide" Target="slide79.xml"/><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slide" Target="slide63.xml"/><Relationship Id="rId5" Type="http://schemas.openxmlformats.org/officeDocument/2006/relationships/slide" Target="slide51.xml"/><Relationship Id="rId4" Type="http://schemas.openxmlformats.org/officeDocument/2006/relationships/slide" Target="slide24.xml"/></Relationships>
</file>

<file path=ppt/slides/_rels/slide50.xml.rels><?xml version="1.0" encoding="UTF-8" standalone="yes"?>
<Relationships xmlns="http://schemas.openxmlformats.org/package/2006/relationships"><Relationship Id="rId3" Type="http://schemas.openxmlformats.org/officeDocument/2006/relationships/hyperlink" Target="http://it.wikipedia.org/wiki/Aiuto:Manuale_di_stile" TargetMode="External"/><Relationship Id="rId7" Type="http://schemas.openxmlformats.org/officeDocument/2006/relationships/hyperlink" Target="http://www.google.com/search?q=come+si+scrive+la+tesi" TargetMode="External"/><Relationship Id="rId2" Type="http://schemas.openxmlformats.org/officeDocument/2006/relationships/image" Target="../media/image31.jpeg"/><Relationship Id="rId1" Type="http://schemas.openxmlformats.org/officeDocument/2006/relationships/slideLayout" Target="../slideLayouts/slideLayout13.xml"/><Relationship Id="rId6" Type="http://schemas.openxmlformats.org/officeDocument/2006/relationships/hyperlink" Target="http://www.radiobue.it/index.php?option=com_content&amp;view=category&amp;layout=blog&amp;id=276&amp;Itemid=485" TargetMode="External"/><Relationship Id="rId5" Type="http://schemas.openxmlformats.org/officeDocument/2006/relationships/hyperlink" Target="http://www.mestierediscrivere.com/uploads/files/comunicarelascienza.pdf" TargetMode="External"/><Relationship Id="rId4" Type="http://schemas.openxmlformats.org/officeDocument/2006/relationships/hyperlink" Target="http://www.mestierediscrivere.com/"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cesaragh100.blogspot.it/2009/11/plagio.html" TargetMode="External"/><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hyperlink" Target="http://it.wikipedia.org/wiki/Plagio_(diritto_d'autore)" TargetMode="External"/><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8.xml"/><Relationship Id="rId5" Type="http://schemas.openxmlformats.org/officeDocument/2006/relationships/image" Target="../media/image55.png"/><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3" Type="http://schemas.openxmlformats.org/officeDocument/2006/relationships/hyperlink" Target="http://commons.wikimedia.org/wiki/Pagina_principale?uselang=it" TargetMode="External"/><Relationship Id="rId2" Type="http://schemas.openxmlformats.org/officeDocument/2006/relationships/notesSlide" Target="../notesSlides/notesSlide36.xml"/><Relationship Id="rId1" Type="http://schemas.openxmlformats.org/officeDocument/2006/relationships/slideLayout" Target="../slideLayouts/slideLayout28.xml"/><Relationship Id="rId5" Type="http://schemas.openxmlformats.org/officeDocument/2006/relationships/hyperlink" Target="https://ccsearch.creativecommons.org/" TargetMode="External"/><Relationship Id="rId4" Type="http://schemas.openxmlformats.org/officeDocument/2006/relationships/image" Target="../media/image58.png"/></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8" Type="http://schemas.openxmlformats.org/officeDocument/2006/relationships/hyperlink" Target="http://guides.library.utoronto.ca/citing" TargetMode="External"/><Relationship Id="rId3" Type="http://schemas.openxmlformats.org/officeDocument/2006/relationships/hyperlink" Target="http://dirittoautore.cab.unipd.it/documentazione/dd/plagio/che-cos2019e-il-plagio-a-cura-di-roberta-sato/view" TargetMode="External"/><Relationship Id="rId7" Type="http://schemas.openxmlformats.org/officeDocument/2006/relationships/hyperlink" Target="http://libguides.mit.edu/c.php?g=176032&amp;p=1159439" TargetMode="External"/><Relationship Id="rId2" Type="http://schemas.openxmlformats.org/officeDocument/2006/relationships/notesSlide" Target="../notesSlides/notesSlide37.xml"/><Relationship Id="rId1" Type="http://schemas.openxmlformats.org/officeDocument/2006/relationships/slideLayout" Target="../slideLayouts/slideLayout28.xml"/><Relationship Id="rId6" Type="http://schemas.openxmlformats.org/officeDocument/2006/relationships/hyperlink" Target="http://library.acadiau.ca/tutorials/plagiarism/" TargetMode="External"/><Relationship Id="rId5" Type="http://schemas.openxmlformats.org/officeDocument/2006/relationships/hyperlink" Target="http://dirittoautore.cab.unipd.it/search?Subject:list=plagio" TargetMode="External"/><Relationship Id="rId10" Type="http://schemas.openxmlformats.org/officeDocument/2006/relationships/image" Target="../media/image11.png"/><Relationship Id="rId4" Type="http://schemas.openxmlformats.org/officeDocument/2006/relationships/hyperlink" Target="http://www-3.unipv.it/wwwscpol/files/plagio.htm" TargetMode="External"/><Relationship Id="rId9" Type="http://schemas.openxmlformats.org/officeDocument/2006/relationships/hyperlink" Target="http://aliprandi.blogspot.it/"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28.xml"/><Relationship Id="rId4" Type="http://schemas.openxmlformats.org/officeDocument/2006/relationships/hyperlink" Target="http://www.publicdomainpictures.net/view-image.php?image=2644&amp;picture=parola-aiutare"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9.xml"/><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28.xml"/><Relationship Id="rId5" Type="http://schemas.openxmlformats.org/officeDocument/2006/relationships/image" Target="../media/image65.png"/><Relationship Id="rId4" Type="http://schemas.openxmlformats.org/officeDocument/2006/relationships/image" Target="../media/image64.png"/></Relationships>
</file>

<file path=ppt/slides/_rels/slide67.xml.rels><?xml version="1.0" encoding="UTF-8" standalone="yes"?>
<Relationships xmlns="http://schemas.openxmlformats.org/package/2006/relationships"><Relationship Id="rId3" Type="http://schemas.openxmlformats.org/officeDocument/2006/relationships/hyperlink" Target="http://emeroteca-caborin.cab.unipd.it/documenti-download/guide-e-moduli/guide-e-moduli-studenti/guida-riferimenti-bibliografici-tem-nov2014" TargetMode="External"/><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hyperlink" Target="corso%20tesi%20economia/frontespizi%20economia.pptx"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www.economia.unipd.it/laurearsi" TargetMode="External"/><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hyperlink" Target="http://emeroteca-caborin.cab.unipd.it/usa-la-emeroteca/contenuti-usa-la-biblioteca/stili-citazionali-per-le-scienze-sociali" TargetMode="External"/><Relationship Id="rId2" Type="http://schemas.openxmlformats.org/officeDocument/2006/relationships/notesSlide" Target="../notesSlides/notesSlide45.xml"/><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media/image66.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hyperlink" Target="http://www.economia.unipd.it/sites/economia.unipd.it/files/DIDATTICA_Guida%20riferimenti%20bibliografici%20TEM.pdf" TargetMode="External"/><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8" Type="http://schemas.openxmlformats.org/officeDocument/2006/relationships/hyperlink" Target="http://library.williams.edu/citing/game/" TargetMode="External"/><Relationship Id="rId3" Type="http://schemas.openxmlformats.org/officeDocument/2006/relationships/hyperlink" Target="http://www.mariafabiani.eu/wp-content/uploads/2011/11/9.stili-di-citazione-e-bibliografia.pdf" TargetMode="External"/><Relationship Id="rId7" Type="http://schemas.openxmlformats.org/officeDocument/2006/relationships/hyperlink" Target="http://www.lib.jmu.edu/tictactoe/" TargetMode="External"/><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hyperlink" Target="http://guides.lib.monash.edu/ld.php?content_id=8481587" TargetMode="External"/><Relationship Id="rId5" Type="http://schemas.openxmlformats.org/officeDocument/2006/relationships/hyperlink" Target="http://libweb.anglia.ac.uk/referencing/harvard.htm" TargetMode="External"/><Relationship Id="rId10" Type="http://schemas.openxmlformats.org/officeDocument/2006/relationships/hyperlink" Target="http://depts.washington.edu/trio/quest/citation/apa_mla_citation_game/index.htm" TargetMode="External"/><Relationship Id="rId4" Type="http://schemas.openxmlformats.org/officeDocument/2006/relationships/hyperlink" Target="http://sydney.edu.au/library/subjects/downloads/citation/Harvard_Complete.pdf" TargetMode="External"/><Relationship Id="rId9" Type="http://schemas.openxmlformats.org/officeDocument/2006/relationships/hyperlink" Target="http://www3.ul.ie/referencing/"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corso%20tesi%20economia/Copia%20di%20Esempi%20di%20indici_bibliografie.pptx#-1,14,Qualche esempio di bibliografia" TargetMode="External"/><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7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hyperlink" Target="http://users.dimi.uniud.it/~giorgio.brajnik/dida/tesi/presentazione-tesi.html"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www.economia.unipd.it/laurearsi" TargetMode="External"/><Relationship Id="rId2" Type="http://schemas.openxmlformats.org/officeDocument/2006/relationships/notesSlide" Target="../notesSlides/notesSlide53.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79.xml.rels><?xml version="1.0" encoding="UTF-8" standalone="yes"?>
<Relationships xmlns="http://schemas.openxmlformats.org/package/2006/relationships"><Relationship Id="rId3" Type="http://schemas.openxmlformats.org/officeDocument/2006/relationships/hyperlink" Target="http://www.unipd.it/servizi/iscrizioni-tasse-borse-studio/servizi-segreteria/domanda-laurea?target=Studenti" TargetMode="External"/><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hyperlink" Target="http://users.dimi.uniud.it/~stefano.mizzaro/dida/come-non-scrivere-la-tesi.html" TargetMode="External"/><Relationship Id="rId2" Type="http://schemas.openxmlformats.org/officeDocument/2006/relationships/notesSlide" Target="../notesSlides/notesSlide61.xml"/><Relationship Id="rId1" Type="http://schemas.openxmlformats.org/officeDocument/2006/relationships/slideLayout" Target="../slideLayouts/slideLayout13.xml"/><Relationship Id="rId6" Type="http://schemas.openxmlformats.org/officeDocument/2006/relationships/hyperlink" Target="http://users.dimi.uniud.it/~giorgio.brajnik/dida/tesi/presentazione-tesi.html" TargetMode="External"/><Relationship Id="rId5" Type="http://schemas.openxmlformats.org/officeDocument/2006/relationships/hyperlink" Target="http://compass2.di.unipi.it/didattica/wea18/lauree/Redazione-PresentazioneTesi.pdf" TargetMode="External"/><Relationship Id="rId4" Type="http://schemas.openxmlformats.org/officeDocument/2006/relationships/hyperlink" Target="http://www.unibg.it/dati/persone/1194/5139.pdf"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hyperlink" Target="http://www.bibliotecamaldotti.it/patrimonio/tesi-di-laurea/"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economia.unipd.it/sites/economia.unipd.it/files/Linee_guida_prova_finale_TrEC.pdf" TargetMode="External"/><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90.xml.rels><?xml version="1.0" encoding="UTF-8" standalone="yes"?>
<Relationships xmlns="http://schemas.openxmlformats.org/package/2006/relationships"><Relationship Id="rId3" Type="http://schemas.openxmlformats.org/officeDocument/2006/relationships/hyperlink" Target="http://www.interlex.it/testi/l41_633.htm" TargetMode="External"/><Relationship Id="rId2" Type="http://schemas.openxmlformats.org/officeDocument/2006/relationships/notesSlide" Target="../notesSlides/notesSlide64.xml"/><Relationship Id="rId1" Type="http://schemas.openxmlformats.org/officeDocument/2006/relationships/slideLayout" Target="../slideLayouts/slideLayout13.xml"/><Relationship Id="rId5" Type="http://schemas.openxmlformats.org/officeDocument/2006/relationships/image" Target="../media/image78.png"/><Relationship Id="rId4" Type="http://schemas.openxmlformats.org/officeDocument/2006/relationships/hyperlink" Target="http://bibliotecadigitale.cab.unipd.it/collezioni_navigazione/cartella-servizi/per-chi-pubblica-1/diritto-dautore-e-copyright" TargetMode="Externa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69.xml"/><Relationship Id="rId1" Type="http://schemas.openxmlformats.org/officeDocument/2006/relationships/slideLayout" Target="../slideLayouts/slideLayout13.xml"/><Relationship Id="rId4" Type="http://schemas.openxmlformats.org/officeDocument/2006/relationships/hyperlink" Target="mailto:biblio.decon@unipd.it?subject=CONSEGNA"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www.creativecommons.it/" TargetMode="External"/><Relationship Id="rId7" Type="http://schemas.openxmlformats.org/officeDocument/2006/relationships/hyperlink" Target="http://www.interlex.it/testi/l41_633.htm" TargetMode="External"/><Relationship Id="rId2" Type="http://schemas.openxmlformats.org/officeDocument/2006/relationships/notesSlide" Target="../notesSlides/notesSlide70.xml"/><Relationship Id="rId1" Type="http://schemas.openxmlformats.org/officeDocument/2006/relationships/slideLayout" Target="../slideLayouts/slideLayout13.xml"/><Relationship Id="rId6" Type="http://schemas.openxmlformats.org/officeDocument/2006/relationships/hyperlink" Target="http://dirittoautore.cab.unipd.it/" TargetMode="External"/><Relationship Id="rId5" Type="http://schemas.openxmlformats.org/officeDocument/2006/relationships/hyperlink" Target="http://www.cab.unipd.it/system/files/tesi+nel+diritto+d'autore_un+argomento+complesso.pdf" TargetMode="External"/><Relationship Id="rId4" Type="http://schemas.openxmlformats.org/officeDocument/2006/relationships/hyperlink" Target="http://mediatecacla.wordpress.com/"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mailto:micaela.decol@unipd.it" TargetMode="External"/><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83.png"/></Relationships>
</file>

<file path=ppt/slides/_rels/slide98.xml.rels><?xml version="1.0" encoding="UTF-8" standalone="yes"?>
<Relationships xmlns="http://schemas.openxmlformats.org/package/2006/relationships"><Relationship Id="rId8" Type="http://schemas.openxmlformats.org/officeDocument/2006/relationships/hyperlink" Target="http://www-3.unipv.it/wwwscpol/files/plagio.htm" TargetMode="External"/><Relationship Id="rId3" Type="http://schemas.openxmlformats.org/officeDocument/2006/relationships/hyperlink" Target="http://mediatecacla.wordpress.com/" TargetMode="External"/><Relationship Id="rId7" Type="http://schemas.openxmlformats.org/officeDocument/2006/relationships/hyperlink" Target="http://dirittoautore.cab.unipd.it/documentazione/dd/plagio/che-cos2019e-il-plagio-a-cura-di-roberta-sato/view" TargetMode="External"/><Relationship Id="rId2" Type="http://schemas.openxmlformats.org/officeDocument/2006/relationships/hyperlink" Target="http://www.creativecommons.it/" TargetMode="External"/><Relationship Id="rId1" Type="http://schemas.openxmlformats.org/officeDocument/2006/relationships/slideLayout" Target="../slideLayouts/slideLayout41.xml"/><Relationship Id="rId6" Type="http://schemas.openxmlformats.org/officeDocument/2006/relationships/hyperlink" Target="http://www.interlex.it/testi/l41_633.htm" TargetMode="External"/><Relationship Id="rId5" Type="http://schemas.openxmlformats.org/officeDocument/2006/relationships/hyperlink" Target="http://dirittoautore.cab.unipd.it/" TargetMode="External"/><Relationship Id="rId4" Type="http://schemas.openxmlformats.org/officeDocument/2006/relationships/hyperlink" Target="http://www.cab.unipd.it/system/files/tesi+nel+diritto+d'autore_un+argomento+complesso.pdf"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www.giuliaboschi.com/pubblicazioni/cinema_cinese.html" TargetMode="External"/><Relationship Id="rId2" Type="http://schemas.openxmlformats.org/officeDocument/2006/relationships/hyperlink" Target="http://xoomer.virgilio.it/hitfc/ricerca/ricerca.htm" TargetMode="External"/><Relationship Id="rId1" Type="http://schemas.openxmlformats.org/officeDocument/2006/relationships/slideLayout" Target="../slideLayouts/slideLayout41.xml"/><Relationship Id="rId4" Type="http://schemas.openxmlformats.org/officeDocument/2006/relationships/hyperlink" Target="http://www.aib.it/aib/boll/1995/95-2-211.ht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CustomShape 1"/>
          <p:cNvSpPr/>
          <p:nvPr/>
        </p:nvSpPr>
        <p:spPr>
          <a:xfrm>
            <a:off x="768600" y="704601"/>
            <a:ext cx="7848360" cy="1512360"/>
          </a:xfrm>
          <a:prstGeom prst="rect">
            <a:avLst/>
          </a:prstGeom>
          <a:noFill/>
          <a:ln>
            <a:noFill/>
          </a:ln>
        </p:spPr>
        <p:txBody>
          <a:bodyPr lIns="90000" tIns="45000" rIns="90000" bIns="45000"/>
          <a:lstStyle/>
          <a:p>
            <a:pPr algn="ctr">
              <a:lnSpc>
                <a:spcPct val="100000"/>
              </a:lnSpc>
            </a:pPr>
            <a:endParaRPr dirty="0"/>
          </a:p>
          <a:p>
            <a:pPr algn="ctr">
              <a:lnSpc>
                <a:spcPct val="100000"/>
              </a:lnSpc>
            </a:pPr>
            <a:r>
              <a:rPr lang="it-IT" sz="4000" b="1" dirty="0">
                <a:solidFill>
                  <a:srgbClr val="000000"/>
                </a:solidFill>
                <a:latin typeface="Arial"/>
                <a:ea typeface="Arial Unicode MS"/>
              </a:rPr>
              <a:t>Come affrontare la prova finale o la tesi: la scrittura scientifica </a:t>
            </a:r>
            <a:endParaRPr dirty="0"/>
          </a:p>
          <a:p>
            <a:pPr algn="ctr">
              <a:lnSpc>
                <a:spcPct val="100000"/>
              </a:lnSpc>
            </a:pPr>
            <a:r>
              <a:rPr lang="it-IT" sz="2800" b="1" dirty="0">
                <a:solidFill>
                  <a:srgbClr val="000000"/>
                </a:solidFill>
                <a:latin typeface="Arial"/>
                <a:ea typeface="Arial Unicode MS"/>
              </a:rPr>
              <a:t>ovvero</a:t>
            </a:r>
            <a:endParaRPr dirty="0"/>
          </a:p>
          <a:p>
            <a:pPr algn="ctr">
              <a:lnSpc>
                <a:spcPct val="100000"/>
              </a:lnSpc>
            </a:pPr>
            <a:r>
              <a:rPr lang="it-IT" sz="2800" b="1" dirty="0">
                <a:solidFill>
                  <a:srgbClr val="000000"/>
                </a:solidFill>
                <a:latin typeface="Arial"/>
                <a:ea typeface="Arial Unicode MS"/>
              </a:rPr>
              <a:t>Corso di sopravvivenza per </a:t>
            </a:r>
            <a:r>
              <a:rPr lang="it-IT" sz="2800" b="1" dirty="0" smtClean="0">
                <a:solidFill>
                  <a:srgbClr val="000000"/>
                </a:solidFill>
                <a:latin typeface="Arial"/>
                <a:ea typeface="Arial Unicode MS"/>
              </a:rPr>
              <a:t>laureandi</a:t>
            </a:r>
          </a:p>
          <a:p>
            <a:pPr algn="ctr">
              <a:lnSpc>
                <a:spcPct val="100000"/>
              </a:lnSpc>
            </a:pPr>
            <a:endParaRPr lang="it-IT" sz="2800" b="1" dirty="0" smtClean="0">
              <a:solidFill>
                <a:srgbClr val="000000"/>
              </a:solidFill>
              <a:latin typeface="Arial"/>
              <a:ea typeface="Arial Unicode MS"/>
            </a:endParaRPr>
          </a:p>
          <a:p>
            <a:pPr algn="ctr">
              <a:lnSpc>
                <a:spcPct val="100000"/>
              </a:lnSpc>
            </a:pPr>
            <a:endParaRPr lang="it-IT" sz="2800" b="1" dirty="0">
              <a:solidFill>
                <a:srgbClr val="000000"/>
              </a:solidFill>
              <a:latin typeface="Arial"/>
              <a:ea typeface="Arial Unicode MS"/>
            </a:endParaRPr>
          </a:p>
          <a:p>
            <a:pPr algn="ctr">
              <a:lnSpc>
                <a:spcPct val="100000"/>
              </a:lnSpc>
            </a:pPr>
            <a:endParaRPr dirty="0"/>
          </a:p>
          <a:p>
            <a:pPr algn="ctr">
              <a:lnSpc>
                <a:spcPct val="100000"/>
              </a:lnSpc>
            </a:pPr>
            <a:endParaRPr dirty="0"/>
          </a:p>
          <a:p>
            <a:pPr algn="ctr">
              <a:lnSpc>
                <a:spcPct val="100000"/>
              </a:lnSpc>
            </a:pPr>
            <a:endParaRPr dirty="0"/>
          </a:p>
          <a:p>
            <a:pPr algn="ctr">
              <a:lnSpc>
                <a:spcPct val="100000"/>
              </a:lnSpc>
            </a:pPr>
            <a:endParaRPr dirty="0"/>
          </a:p>
          <a:p>
            <a:pPr algn="ctr">
              <a:lnSpc>
                <a:spcPct val="100000"/>
              </a:lnSpc>
            </a:pPr>
            <a:endParaRPr dirty="0"/>
          </a:p>
          <a:p>
            <a:pPr algn="ctr">
              <a:lnSpc>
                <a:spcPct val="100000"/>
              </a:lnSpc>
            </a:pPr>
            <a:endParaRPr dirty="0"/>
          </a:p>
          <a:p>
            <a:pPr algn="ctr">
              <a:lnSpc>
                <a:spcPct val="100000"/>
              </a:lnSpc>
            </a:pPr>
            <a:endParaRPr dirty="0"/>
          </a:p>
          <a:p>
            <a:pPr>
              <a:lnSpc>
                <a:spcPct val="100000"/>
              </a:lnSpc>
            </a:pPr>
            <a:r>
              <a:rPr lang="it-IT" sz="2400" b="1" i="1" dirty="0">
                <a:solidFill>
                  <a:srgbClr val="C00000"/>
                </a:solidFill>
                <a:latin typeface="Arial"/>
                <a:ea typeface="Arial Unicode MS"/>
              </a:rPr>
              <a:t>__Tesisti </a:t>
            </a:r>
            <a:r>
              <a:rPr lang="it-IT" sz="2400" b="1" i="1" dirty="0" err="1">
                <a:solidFill>
                  <a:srgbClr val="C00000"/>
                </a:solidFill>
                <a:latin typeface="Arial"/>
                <a:ea typeface="Arial Unicode MS"/>
              </a:rPr>
              <a:t>dSEA</a:t>
            </a:r>
            <a:r>
              <a:rPr lang="it-IT" sz="2400" b="1" i="1" dirty="0">
                <a:solidFill>
                  <a:srgbClr val="C00000"/>
                </a:solidFill>
                <a:latin typeface="Arial"/>
                <a:ea typeface="Arial Unicode MS"/>
              </a:rPr>
              <a:t>____________________________</a:t>
            </a:r>
            <a:endParaRPr dirty="0"/>
          </a:p>
          <a:p>
            <a:pPr>
              <a:lnSpc>
                <a:spcPct val="100000"/>
              </a:lnSpc>
            </a:pPr>
            <a:r>
              <a:rPr lang="it-IT" sz="1400" i="1" dirty="0">
                <a:solidFill>
                  <a:srgbClr val="000000"/>
                </a:solidFill>
                <a:latin typeface="Arial"/>
                <a:ea typeface="Arial Unicode MS"/>
              </a:rPr>
              <a:t>Polo di Scienze sociali – Emeroteca Ca’ </a:t>
            </a:r>
            <a:r>
              <a:rPr lang="it-IT" sz="1400" i="1" dirty="0" err="1">
                <a:solidFill>
                  <a:srgbClr val="000000"/>
                </a:solidFill>
                <a:latin typeface="Arial"/>
                <a:ea typeface="Arial Unicode MS"/>
              </a:rPr>
              <a:t>Borin</a:t>
            </a:r>
            <a:r>
              <a:rPr lang="it-IT" sz="1400" i="1" dirty="0">
                <a:solidFill>
                  <a:srgbClr val="000000"/>
                </a:solidFill>
                <a:latin typeface="Arial"/>
                <a:ea typeface="Arial Unicode MS"/>
              </a:rPr>
              <a:t> </a:t>
            </a:r>
            <a:endParaRPr dirty="0"/>
          </a:p>
          <a:p>
            <a:pPr>
              <a:lnSpc>
                <a:spcPct val="95000"/>
              </a:lnSpc>
            </a:pPr>
            <a:r>
              <a:rPr lang="it-IT" sz="1400" i="1" dirty="0">
                <a:solidFill>
                  <a:srgbClr val="000000"/>
                </a:solidFill>
                <a:latin typeface="Times New Roman"/>
                <a:ea typeface="Arial Unicode MS"/>
              </a:rPr>
              <a:t>a cura di Costantina Bruno, Micaela De Col e Maria Cristina Vettore</a:t>
            </a:r>
            <a:endParaRPr dirty="0"/>
          </a:p>
          <a:p>
            <a:pPr algn="ctr">
              <a:lnSpc>
                <a:spcPct val="100000"/>
              </a:lnSpc>
            </a:pPr>
            <a:endParaRPr dirty="0"/>
          </a:p>
          <a:p>
            <a:pPr algn="ctr">
              <a:lnSpc>
                <a:spcPct val="100000"/>
              </a:lnSpc>
            </a:pPr>
            <a:endParaRPr dirty="0"/>
          </a:p>
        </p:txBody>
      </p:sp>
      <p:pic>
        <p:nvPicPr>
          <p:cNvPr id="288" name="Picture 2"/>
          <p:cNvPicPr/>
          <p:nvPr/>
        </p:nvPicPr>
        <p:blipFill>
          <a:blip r:embed="rId3"/>
          <a:stretch>
            <a:fillRect/>
          </a:stretch>
        </p:blipFill>
        <p:spPr>
          <a:xfrm>
            <a:off x="7804080" y="5732640"/>
            <a:ext cx="609120" cy="609120"/>
          </a:xfrm>
          <a:prstGeom prst="rect">
            <a:avLst/>
          </a:prstGeom>
          <a:ln>
            <a:noFill/>
          </a:ln>
        </p:spPr>
      </p:pic>
      <p:pic>
        <p:nvPicPr>
          <p:cNvPr id="289" name="Picture 5"/>
          <p:cNvPicPr/>
          <p:nvPr/>
        </p:nvPicPr>
        <p:blipFill>
          <a:blip r:embed="rId4"/>
          <a:stretch>
            <a:fillRect/>
          </a:stretch>
        </p:blipFill>
        <p:spPr>
          <a:xfrm>
            <a:off x="2211840" y="3407040"/>
            <a:ext cx="4961880" cy="2088000"/>
          </a:xfrm>
          <a:prstGeom prst="rect">
            <a:avLst/>
          </a:prstGeom>
          <a:ln>
            <a:noFill/>
          </a:ln>
        </p:spPr>
      </p:pic>
      <p:pic>
        <p:nvPicPr>
          <p:cNvPr id="290" name="Immagine 1"/>
          <p:cNvPicPr/>
          <p:nvPr/>
        </p:nvPicPr>
        <p:blipFill>
          <a:blip r:embed="rId5"/>
          <a:stretch>
            <a:fillRect/>
          </a:stretch>
        </p:blipFill>
        <p:spPr>
          <a:xfrm>
            <a:off x="2551320" y="5250960"/>
            <a:ext cx="4282920" cy="2440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TextShape 3"/>
          <p:cNvSpPr txBox="1"/>
          <p:nvPr/>
        </p:nvSpPr>
        <p:spPr>
          <a:xfrm>
            <a:off x="2666880" y="6248520"/>
            <a:ext cx="3580920" cy="456840"/>
          </a:xfrm>
          <a:prstGeom prst="rect">
            <a:avLst/>
          </a:prstGeom>
        </p:spPr>
        <p:txBody>
          <a:bodyPr anchor="b"/>
          <a:lstStyle/>
          <a:p>
            <a:r>
              <a:rPr lang="it-IT" sz="1000">
                <a:solidFill>
                  <a:srgbClr val="000000"/>
                </a:solidFill>
              </a:rPr>
              <a:t>Sistema Bibliotecario di Ateneo | Università di Padova</a:t>
            </a:r>
            <a:endParaRPr>
              <a:solidFill>
                <a:prstClr val="black"/>
              </a:solidFill>
            </a:endParaRPr>
          </a:p>
        </p:txBody>
      </p:sp>
      <p:sp>
        <p:nvSpPr>
          <p:cNvPr id="3" name="TextShape 1"/>
          <p:cNvSpPr txBox="1"/>
          <p:nvPr/>
        </p:nvSpPr>
        <p:spPr>
          <a:xfrm>
            <a:off x="723720" y="146160"/>
            <a:ext cx="7772040" cy="1142640"/>
          </a:xfrm>
          <a:prstGeom prst="rect">
            <a:avLst/>
          </a:prstGeom>
        </p:spPr>
        <p:txBody>
          <a:bodyPr/>
          <a:lstStyle/>
          <a:p>
            <a:pPr>
              <a:lnSpc>
                <a:spcPct val="100000"/>
              </a:lnSpc>
            </a:pPr>
            <a:r>
              <a:rPr lang="it-IT" sz="3200" dirty="0">
                <a:solidFill>
                  <a:srgbClr val="000000"/>
                </a:solidFill>
                <a:latin typeface="Arial"/>
              </a:rPr>
              <a:t>Indicazioni </a:t>
            </a:r>
            <a:r>
              <a:rPr lang="it-IT" sz="3200" dirty="0" smtClean="0">
                <a:solidFill>
                  <a:srgbClr val="000000"/>
                </a:solidFill>
                <a:latin typeface="Arial"/>
              </a:rPr>
              <a:t>redazionali generali</a:t>
            </a:r>
            <a:endParaRPr dirty="0"/>
          </a:p>
        </p:txBody>
      </p:sp>
      <p:graphicFrame>
        <p:nvGraphicFramePr>
          <p:cNvPr id="4" name="Table 2"/>
          <p:cNvGraphicFramePr/>
          <p:nvPr>
            <p:extLst>
              <p:ext uri="{D42A27DB-BD31-4B8C-83A1-F6EECF244321}">
                <p14:modId xmlns:p14="http://schemas.microsoft.com/office/powerpoint/2010/main" val="2216466633"/>
              </p:ext>
            </p:extLst>
          </p:nvPr>
        </p:nvGraphicFramePr>
        <p:xfrm>
          <a:off x="991991" y="1410960"/>
          <a:ext cx="7476769" cy="4352345"/>
        </p:xfrm>
        <a:graphic>
          <a:graphicData uri="http://schemas.openxmlformats.org/drawingml/2006/table">
            <a:tbl>
              <a:tblPr/>
              <a:tblGrid>
                <a:gridCol w="2491795"/>
                <a:gridCol w="2746688"/>
                <a:gridCol w="2238286"/>
              </a:tblGrid>
              <a:tr h="340866">
                <a:tc>
                  <a:txBody>
                    <a:bodyPr/>
                    <a:lstStyle/>
                    <a:p>
                      <a:pPr>
                        <a:lnSpc>
                          <a:spcPct val="95000"/>
                        </a:lnSpc>
                      </a:pPr>
                      <a:r>
                        <a:rPr lang="it-IT" sz="2000" b="1" dirty="0">
                          <a:solidFill>
                            <a:srgbClr val="000000"/>
                          </a:solidFill>
                          <a:latin typeface="Times New Roman"/>
                          <a:ea typeface="Arial Unicode MS"/>
                        </a:rPr>
                        <a:t>File-Imposta pagina</a:t>
                      </a:r>
                      <a:endParaRPr dirty="0"/>
                    </a:p>
                  </a:txBody>
                  <a:tcPr/>
                </a:tc>
                <a:tc>
                  <a:txBody>
                    <a:bodyPr/>
                    <a:lstStyle/>
                    <a:p>
                      <a:pPr>
                        <a:lnSpc>
                          <a:spcPct val="95000"/>
                        </a:lnSpc>
                      </a:pPr>
                      <a:r>
                        <a:rPr lang="it-IT" sz="2000">
                          <a:solidFill>
                            <a:srgbClr val="000000"/>
                          </a:solidFill>
                          <a:latin typeface="Times New Roman"/>
                          <a:ea typeface="Arial Unicode MS"/>
                        </a:rPr>
                        <a:t>Margini (sup, inf, dx, sx)</a:t>
                      </a:r>
                      <a:endParaRPr/>
                    </a:p>
                  </a:txBody>
                  <a:tcPr/>
                </a:tc>
                <a:tc>
                  <a:txBody>
                    <a:bodyPr/>
                    <a:lstStyle/>
                    <a:p>
                      <a:pPr>
                        <a:lnSpc>
                          <a:spcPct val="95000"/>
                        </a:lnSpc>
                      </a:pPr>
                      <a:r>
                        <a:rPr lang="it-IT" sz="2000">
                          <a:solidFill>
                            <a:srgbClr val="000000"/>
                          </a:solidFill>
                          <a:latin typeface="Times New Roman"/>
                          <a:ea typeface="Arial Unicode MS"/>
                        </a:rPr>
                        <a:t>2 cm (3 cm sx)</a:t>
                      </a:r>
                      <a:endParaRPr/>
                    </a:p>
                  </a:txBody>
                  <a:tcPr/>
                </a:tc>
              </a:tr>
              <a:tr h="835560">
                <a:tc>
                  <a:txBody>
                    <a:bodyPr/>
                    <a:lstStyle/>
                    <a:p>
                      <a:pPr>
                        <a:lnSpc>
                          <a:spcPct val="95000"/>
                        </a:lnSpc>
                      </a:pPr>
                      <a:r>
                        <a:rPr lang="it-IT" sz="2000" b="1">
                          <a:solidFill>
                            <a:srgbClr val="000000"/>
                          </a:solidFill>
                          <a:latin typeface="Times New Roman"/>
                          <a:ea typeface="Arial Unicode MS"/>
                        </a:rPr>
                        <a:t>Formato-Carattere</a:t>
                      </a:r>
                      <a:endParaRPr/>
                    </a:p>
                  </a:txBody>
                  <a:tcPr/>
                </a:tc>
                <a:tc>
                  <a:txBody>
                    <a:bodyPr/>
                    <a:lstStyle/>
                    <a:p>
                      <a:pPr>
                        <a:lnSpc>
                          <a:spcPct val="95000"/>
                        </a:lnSpc>
                      </a:pPr>
                      <a:r>
                        <a:rPr lang="it-IT" sz="2000">
                          <a:solidFill>
                            <a:srgbClr val="000000"/>
                          </a:solidFill>
                          <a:latin typeface="Times New Roman"/>
                          <a:ea typeface="Arial Unicode MS"/>
                        </a:rPr>
                        <a:t>Tipo di carattere</a:t>
                      </a:r>
                      <a:endParaRPr/>
                    </a:p>
                  </a:txBody>
                  <a:tcPr/>
                </a:tc>
                <a:tc>
                  <a:txBody>
                    <a:bodyPr/>
                    <a:lstStyle/>
                    <a:p>
                      <a:pPr>
                        <a:lnSpc>
                          <a:spcPct val="95000"/>
                        </a:lnSpc>
                      </a:pPr>
                      <a:r>
                        <a:rPr lang="it-IT" sz="2000" dirty="0">
                          <a:solidFill>
                            <a:srgbClr val="000000"/>
                          </a:solidFill>
                          <a:latin typeface="Times New Roman"/>
                          <a:ea typeface="Arial Unicode MS"/>
                        </a:rPr>
                        <a:t>A </a:t>
                      </a:r>
                      <a:r>
                        <a:rPr lang="it-IT" sz="2000" dirty="0" err="1">
                          <a:solidFill>
                            <a:srgbClr val="000000"/>
                          </a:solidFill>
                          <a:latin typeface="Times New Roman"/>
                          <a:ea typeface="Arial Unicode MS"/>
                        </a:rPr>
                        <a:t>piacerre</a:t>
                      </a:r>
                      <a:r>
                        <a:rPr lang="it-IT" sz="2000" dirty="0">
                          <a:solidFill>
                            <a:srgbClr val="000000"/>
                          </a:solidFill>
                          <a:latin typeface="Times New Roman"/>
                          <a:ea typeface="Arial Unicode MS"/>
                        </a:rPr>
                        <a:t> (</a:t>
                      </a:r>
                      <a:r>
                        <a:rPr lang="it-IT" sz="2000" dirty="0" smtClean="0">
                          <a:solidFill>
                            <a:srgbClr val="000000"/>
                          </a:solidFill>
                          <a:latin typeface="Times New Roman"/>
                          <a:ea typeface="Arial Unicode MS"/>
                        </a:rPr>
                        <a:t>meglio </a:t>
                      </a:r>
                      <a:r>
                        <a:rPr lang="it-IT" sz="2000" dirty="0">
                          <a:solidFill>
                            <a:srgbClr val="000000"/>
                          </a:solidFill>
                          <a:latin typeface="Times New Roman"/>
                          <a:ea typeface="Arial Unicode MS"/>
                        </a:rPr>
                        <a:t>i classici – Es. TEM: Times New Roman)</a:t>
                      </a:r>
                      <a:endParaRPr dirty="0"/>
                    </a:p>
                  </a:txBody>
                  <a:tcPr/>
                </a:tc>
              </a:tr>
              <a:tr h="391933">
                <a:tc>
                  <a:txBody>
                    <a:bodyPr/>
                    <a:lstStyle/>
                    <a:p>
                      <a:endParaRPr lang="it-IT"/>
                    </a:p>
                  </a:txBody>
                  <a:tcPr/>
                </a:tc>
                <a:tc>
                  <a:txBody>
                    <a:bodyPr/>
                    <a:lstStyle/>
                    <a:p>
                      <a:pPr>
                        <a:lnSpc>
                          <a:spcPct val="95000"/>
                        </a:lnSpc>
                      </a:pPr>
                      <a:r>
                        <a:rPr lang="it-IT" sz="2000">
                          <a:solidFill>
                            <a:srgbClr val="000000"/>
                          </a:solidFill>
                          <a:latin typeface="Times New Roman"/>
                          <a:ea typeface="Arial Unicode MS"/>
                        </a:rPr>
                        <a:t>Stile (font)</a:t>
                      </a:r>
                      <a:endParaRPr/>
                    </a:p>
                  </a:txBody>
                  <a:tcPr/>
                </a:tc>
                <a:tc>
                  <a:txBody>
                    <a:bodyPr/>
                    <a:lstStyle/>
                    <a:p>
                      <a:pPr>
                        <a:lnSpc>
                          <a:spcPct val="95000"/>
                        </a:lnSpc>
                      </a:pPr>
                      <a:r>
                        <a:rPr lang="it-IT" sz="2000">
                          <a:solidFill>
                            <a:srgbClr val="000000"/>
                          </a:solidFill>
                          <a:latin typeface="Times New Roman"/>
                          <a:ea typeface="Arial Unicode MS"/>
                        </a:rPr>
                        <a:t>Normale</a:t>
                      </a:r>
                      <a:endParaRPr/>
                    </a:p>
                  </a:txBody>
                  <a:tcPr/>
                </a:tc>
              </a:tr>
              <a:tr h="391933">
                <a:tc>
                  <a:txBody>
                    <a:bodyPr/>
                    <a:lstStyle/>
                    <a:p>
                      <a:endParaRPr lang="it-IT"/>
                    </a:p>
                  </a:txBody>
                  <a:tcPr/>
                </a:tc>
                <a:tc>
                  <a:txBody>
                    <a:bodyPr/>
                    <a:lstStyle/>
                    <a:p>
                      <a:pPr>
                        <a:lnSpc>
                          <a:spcPct val="95000"/>
                        </a:lnSpc>
                      </a:pPr>
                      <a:r>
                        <a:rPr lang="it-IT" sz="2000">
                          <a:solidFill>
                            <a:srgbClr val="000000"/>
                          </a:solidFill>
                          <a:latin typeface="Times New Roman"/>
                          <a:ea typeface="Arial Unicode MS"/>
                        </a:rPr>
                        <a:t>Dimensioni (corpo)</a:t>
                      </a:r>
                      <a:endParaRPr/>
                    </a:p>
                  </a:txBody>
                  <a:tcPr/>
                </a:tc>
                <a:tc>
                  <a:txBody>
                    <a:bodyPr/>
                    <a:lstStyle/>
                    <a:p>
                      <a:pPr>
                        <a:lnSpc>
                          <a:spcPct val="95000"/>
                        </a:lnSpc>
                      </a:pPr>
                      <a:r>
                        <a:rPr lang="it-IT" sz="2000">
                          <a:solidFill>
                            <a:srgbClr val="000000"/>
                          </a:solidFill>
                          <a:latin typeface="Times New Roman"/>
                          <a:ea typeface="Arial Unicode MS"/>
                        </a:rPr>
                        <a:t>12 </a:t>
                      </a:r>
                      <a:endParaRPr/>
                    </a:p>
                  </a:txBody>
                  <a:tcPr/>
                </a:tc>
              </a:tr>
              <a:tr h="340866">
                <a:tc>
                  <a:txBody>
                    <a:bodyPr/>
                    <a:lstStyle/>
                    <a:p>
                      <a:pPr>
                        <a:lnSpc>
                          <a:spcPct val="95000"/>
                        </a:lnSpc>
                      </a:pPr>
                      <a:r>
                        <a:rPr lang="it-IT" sz="2000" b="1">
                          <a:solidFill>
                            <a:srgbClr val="000000"/>
                          </a:solidFill>
                          <a:latin typeface="Times New Roman"/>
                          <a:ea typeface="Arial Unicode MS"/>
                        </a:rPr>
                        <a:t>Formato-Paragrafo</a:t>
                      </a:r>
                      <a:endParaRPr/>
                    </a:p>
                  </a:txBody>
                  <a:tcPr/>
                </a:tc>
                <a:tc>
                  <a:txBody>
                    <a:bodyPr/>
                    <a:lstStyle/>
                    <a:p>
                      <a:pPr>
                        <a:lnSpc>
                          <a:spcPct val="95000"/>
                        </a:lnSpc>
                      </a:pPr>
                      <a:r>
                        <a:rPr lang="it-IT" sz="2000">
                          <a:solidFill>
                            <a:srgbClr val="000000"/>
                          </a:solidFill>
                          <a:latin typeface="Times New Roman"/>
                          <a:ea typeface="Arial Unicode MS"/>
                        </a:rPr>
                        <a:t>Interlinea</a:t>
                      </a:r>
                      <a:endParaRPr/>
                    </a:p>
                  </a:txBody>
                  <a:tcPr/>
                </a:tc>
                <a:tc>
                  <a:txBody>
                    <a:bodyPr/>
                    <a:lstStyle/>
                    <a:p>
                      <a:pPr>
                        <a:lnSpc>
                          <a:spcPct val="95000"/>
                        </a:lnSpc>
                      </a:pPr>
                      <a:r>
                        <a:rPr lang="it-IT" sz="2000">
                          <a:solidFill>
                            <a:srgbClr val="000000"/>
                          </a:solidFill>
                          <a:latin typeface="Times New Roman"/>
                          <a:ea typeface="Arial Unicode MS"/>
                        </a:rPr>
                        <a:t>1,5 righe</a:t>
                      </a:r>
                      <a:endParaRPr/>
                    </a:p>
                  </a:txBody>
                  <a:tcPr/>
                </a:tc>
              </a:tr>
              <a:tr h="391933">
                <a:tc>
                  <a:txBody>
                    <a:bodyPr/>
                    <a:lstStyle/>
                    <a:p>
                      <a:endParaRPr lang="it-IT"/>
                    </a:p>
                  </a:txBody>
                  <a:tcPr/>
                </a:tc>
                <a:tc>
                  <a:txBody>
                    <a:bodyPr/>
                    <a:lstStyle/>
                    <a:p>
                      <a:pPr>
                        <a:lnSpc>
                          <a:spcPct val="95000"/>
                        </a:lnSpc>
                      </a:pPr>
                      <a:r>
                        <a:rPr lang="it-IT" sz="2000">
                          <a:solidFill>
                            <a:srgbClr val="000000"/>
                          </a:solidFill>
                          <a:latin typeface="Times New Roman"/>
                          <a:ea typeface="Arial Unicode MS"/>
                        </a:rPr>
                        <a:t>Rientri</a:t>
                      </a:r>
                      <a:endParaRPr/>
                    </a:p>
                  </a:txBody>
                  <a:tcPr/>
                </a:tc>
                <a:tc>
                  <a:txBody>
                    <a:bodyPr/>
                    <a:lstStyle/>
                    <a:p>
                      <a:pPr>
                        <a:lnSpc>
                          <a:spcPct val="95000"/>
                        </a:lnSpc>
                      </a:pPr>
                      <a:r>
                        <a:rPr lang="it-IT" sz="2000">
                          <a:solidFill>
                            <a:srgbClr val="000000"/>
                          </a:solidFill>
                          <a:latin typeface="Times New Roman"/>
                          <a:ea typeface="Arial Unicode MS"/>
                        </a:rPr>
                        <a:t>Speciale prima riga</a:t>
                      </a:r>
                      <a:endParaRPr/>
                    </a:p>
                  </a:txBody>
                  <a:tcPr/>
                </a:tc>
              </a:tr>
              <a:tr h="391933">
                <a:tc>
                  <a:txBody>
                    <a:bodyPr/>
                    <a:lstStyle/>
                    <a:p>
                      <a:endParaRPr lang="it-IT"/>
                    </a:p>
                  </a:txBody>
                  <a:tcPr/>
                </a:tc>
                <a:tc>
                  <a:txBody>
                    <a:bodyPr/>
                    <a:lstStyle/>
                    <a:p>
                      <a:pPr>
                        <a:lnSpc>
                          <a:spcPct val="95000"/>
                        </a:lnSpc>
                      </a:pPr>
                      <a:r>
                        <a:rPr lang="it-IT" sz="2000">
                          <a:solidFill>
                            <a:srgbClr val="000000"/>
                          </a:solidFill>
                          <a:latin typeface="Times New Roman"/>
                          <a:ea typeface="Arial Unicode MS"/>
                        </a:rPr>
                        <a:t>Rientra di</a:t>
                      </a:r>
                      <a:endParaRPr/>
                    </a:p>
                  </a:txBody>
                  <a:tcPr/>
                </a:tc>
                <a:tc>
                  <a:txBody>
                    <a:bodyPr/>
                    <a:lstStyle/>
                    <a:p>
                      <a:pPr>
                        <a:lnSpc>
                          <a:spcPct val="95000"/>
                        </a:lnSpc>
                      </a:pPr>
                      <a:r>
                        <a:rPr lang="it-IT" sz="2000">
                          <a:solidFill>
                            <a:srgbClr val="000000"/>
                          </a:solidFill>
                          <a:latin typeface="Times New Roman"/>
                          <a:ea typeface="Arial Unicode MS"/>
                        </a:rPr>
                        <a:t>1 cm</a:t>
                      </a:r>
                      <a:endParaRPr/>
                    </a:p>
                  </a:txBody>
                  <a:tcPr/>
                </a:tc>
              </a:tr>
              <a:tr h="391933">
                <a:tc>
                  <a:txBody>
                    <a:bodyPr/>
                    <a:lstStyle/>
                    <a:p>
                      <a:endParaRPr lang="it-IT"/>
                    </a:p>
                  </a:txBody>
                  <a:tcPr/>
                </a:tc>
                <a:tc>
                  <a:txBody>
                    <a:bodyPr/>
                    <a:lstStyle/>
                    <a:p>
                      <a:pPr>
                        <a:lnSpc>
                          <a:spcPct val="95000"/>
                        </a:lnSpc>
                      </a:pPr>
                      <a:r>
                        <a:rPr lang="it-IT" sz="2000">
                          <a:solidFill>
                            <a:srgbClr val="000000"/>
                          </a:solidFill>
                          <a:latin typeface="Times New Roman"/>
                          <a:ea typeface="Arial Unicode MS"/>
                        </a:rPr>
                        <a:t>Allineamento</a:t>
                      </a:r>
                      <a:endParaRPr/>
                    </a:p>
                  </a:txBody>
                  <a:tcPr/>
                </a:tc>
                <a:tc>
                  <a:txBody>
                    <a:bodyPr/>
                    <a:lstStyle/>
                    <a:p>
                      <a:pPr>
                        <a:lnSpc>
                          <a:spcPct val="95000"/>
                        </a:lnSpc>
                      </a:pPr>
                      <a:r>
                        <a:rPr lang="it-IT" sz="2000">
                          <a:solidFill>
                            <a:srgbClr val="000000"/>
                          </a:solidFill>
                          <a:latin typeface="Times New Roman"/>
                          <a:ea typeface="Arial Unicode MS"/>
                        </a:rPr>
                        <a:t>Giustificato</a:t>
                      </a:r>
                      <a:endParaRPr/>
                    </a:p>
                  </a:txBody>
                  <a:tcPr/>
                </a:tc>
              </a:tr>
              <a:tr h="583565">
                <a:tc>
                  <a:txBody>
                    <a:bodyPr/>
                    <a:lstStyle/>
                    <a:p>
                      <a:pPr>
                        <a:lnSpc>
                          <a:spcPct val="95000"/>
                        </a:lnSpc>
                      </a:pPr>
                      <a:r>
                        <a:rPr lang="it-IT" sz="2000" b="1" dirty="0">
                          <a:solidFill>
                            <a:srgbClr val="000000"/>
                          </a:solidFill>
                          <a:latin typeface="Times New Roman"/>
                          <a:ea typeface="Arial Unicode MS"/>
                        </a:rPr>
                        <a:t>Inserisci-Numeri di pagina</a:t>
                      </a:r>
                      <a:endParaRPr dirty="0"/>
                    </a:p>
                  </a:txBody>
                  <a:tcPr/>
                </a:tc>
                <a:tc>
                  <a:txBody>
                    <a:bodyPr/>
                    <a:lstStyle/>
                    <a:p>
                      <a:pPr>
                        <a:lnSpc>
                          <a:spcPct val="95000"/>
                        </a:lnSpc>
                      </a:pPr>
                      <a:r>
                        <a:rPr lang="it-IT" sz="2000">
                          <a:solidFill>
                            <a:srgbClr val="000000"/>
                          </a:solidFill>
                          <a:latin typeface="Times New Roman"/>
                          <a:ea typeface="Arial Unicode MS"/>
                        </a:rPr>
                        <a:t>Posizione</a:t>
                      </a:r>
                      <a:endParaRPr/>
                    </a:p>
                  </a:txBody>
                  <a:tcPr/>
                </a:tc>
                <a:tc>
                  <a:txBody>
                    <a:bodyPr/>
                    <a:lstStyle/>
                    <a:p>
                      <a:pPr>
                        <a:lnSpc>
                          <a:spcPct val="95000"/>
                        </a:lnSpc>
                      </a:pPr>
                      <a:r>
                        <a:rPr lang="it-IT" sz="2000" dirty="0">
                          <a:solidFill>
                            <a:srgbClr val="000000"/>
                          </a:solidFill>
                          <a:latin typeface="Times New Roman"/>
                          <a:ea typeface="Arial Unicode MS"/>
                        </a:rPr>
                        <a:t>In basso (piè di pagina) </a:t>
                      </a:r>
                      <a:endParaRPr dirty="0"/>
                    </a:p>
                  </a:txBody>
                  <a:tcPr/>
                </a:tc>
              </a:tr>
            </a:tbl>
          </a:graphicData>
        </a:graphic>
      </p:graphicFrame>
      <p:sp>
        <p:nvSpPr>
          <p:cNvPr id="5" name="CustomShape 3"/>
          <p:cNvSpPr/>
          <p:nvPr/>
        </p:nvSpPr>
        <p:spPr>
          <a:xfrm>
            <a:off x="1052400" y="6461040"/>
            <a:ext cx="7416360" cy="366480"/>
          </a:xfrm>
          <a:prstGeom prst="rect">
            <a:avLst/>
          </a:prstGeom>
          <a:noFill/>
          <a:ln>
            <a:noFill/>
          </a:ln>
        </p:spPr>
      </p:sp>
      <p:sp>
        <p:nvSpPr>
          <p:cNvPr id="6" name="CustomShape 4"/>
          <p:cNvSpPr/>
          <p:nvPr/>
        </p:nvSpPr>
        <p:spPr>
          <a:xfrm>
            <a:off x="991991" y="5928932"/>
            <a:ext cx="7775280" cy="366480"/>
          </a:xfrm>
          <a:prstGeom prst="rect">
            <a:avLst/>
          </a:prstGeom>
          <a:noFill/>
          <a:ln>
            <a:noFill/>
          </a:ln>
        </p:spPr>
        <p:txBody>
          <a:bodyPr lIns="90000" tIns="45000" rIns="90000" bIns="45000"/>
          <a:lstStyle/>
          <a:p>
            <a:pPr>
              <a:lnSpc>
                <a:spcPct val="100000"/>
              </a:lnSpc>
            </a:pPr>
            <a:r>
              <a:rPr lang="it-IT" sz="1400" dirty="0">
                <a:solidFill>
                  <a:srgbClr val="000000"/>
                </a:solidFill>
                <a:latin typeface="Arial"/>
              </a:rPr>
              <a:t>70-80 battute x riga, 30-35 righe a pagina, escluse le note (a piè di pagina, corpo 10) </a:t>
            </a:r>
            <a:endParaRPr dirty="0"/>
          </a:p>
        </p:txBody>
      </p:sp>
      <p:sp>
        <p:nvSpPr>
          <p:cNvPr id="7" name="TextShape 5"/>
          <p:cNvSpPr txBox="1"/>
          <p:nvPr/>
        </p:nvSpPr>
        <p:spPr>
          <a:xfrm>
            <a:off x="2819280" y="64009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Tree>
    <p:extLst>
      <p:ext uri="{BB962C8B-B14F-4D97-AF65-F5344CB8AC3E}">
        <p14:creationId xmlns:p14="http://schemas.microsoft.com/office/powerpoint/2010/main" val="30153060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 name="TextShape 1"/>
          <p:cNvSpPr txBox="1"/>
          <p:nvPr/>
        </p:nvSpPr>
        <p:spPr>
          <a:xfrm>
            <a:off x="762873" y="318140"/>
            <a:ext cx="8007120" cy="569520"/>
          </a:xfrm>
          <a:prstGeom prst="rect">
            <a:avLst/>
          </a:prstGeom>
        </p:spPr>
        <p:txBody>
          <a:bodyPr/>
          <a:lstStyle/>
          <a:p>
            <a:pPr>
              <a:lnSpc>
                <a:spcPct val="100000"/>
              </a:lnSpc>
            </a:pPr>
            <a:r>
              <a:rPr lang="it-IT" sz="2000" u="sng">
                <a:solidFill>
                  <a:srgbClr val="C00000"/>
                </a:solidFill>
                <a:latin typeface="Arial"/>
              </a:rPr>
              <a:t>Indicazioni pratiche per la bibliografia:</a:t>
            </a:r>
            <a:endParaRPr/>
          </a:p>
        </p:txBody>
      </p:sp>
      <p:sp>
        <p:nvSpPr>
          <p:cNvPr id="743" name="CustomShape 2"/>
          <p:cNvSpPr/>
          <p:nvPr/>
        </p:nvSpPr>
        <p:spPr>
          <a:xfrm>
            <a:off x="456011" y="1271840"/>
            <a:ext cx="8208720" cy="2531880"/>
          </a:xfrm>
          <a:prstGeom prst="rect">
            <a:avLst/>
          </a:prstGeom>
          <a:noFill/>
          <a:ln>
            <a:noFill/>
          </a:ln>
        </p:spPr>
        <p:txBody>
          <a:bodyPr lIns="90000" tIns="45000" rIns="90000" bIns="45000"/>
          <a:lstStyle/>
          <a:p>
            <a:pPr>
              <a:lnSpc>
                <a:spcPct val="115000"/>
              </a:lnSpc>
            </a:pPr>
            <a:r>
              <a:rPr lang="it-IT" sz="1200" i="1">
                <a:solidFill>
                  <a:srgbClr val="000000"/>
                </a:solidFill>
                <a:latin typeface="Arial"/>
                <a:ea typeface="Calibri"/>
              </a:rPr>
              <a:t>Bibliografie: lettura e compilazione</a:t>
            </a:r>
            <a:r>
              <a:rPr lang="it-IT" sz="1200">
                <a:solidFill>
                  <a:srgbClr val="000000"/>
                </a:solidFill>
                <a:latin typeface="Arial"/>
                <a:ea typeface="Calibri"/>
              </a:rPr>
              <a:t> (SBA Università di Padova) </a:t>
            </a:r>
            <a:r>
              <a:rPr lang="it-IT" sz="1200" u="sng" smtClean="0">
                <a:solidFill>
                  <a:srgbClr val="0000FF"/>
                </a:solidFill>
                <a:latin typeface="Arial"/>
                <a:ea typeface="Calibri"/>
                <a:hlinkClick r:id="rId2"/>
              </a:rPr>
              <a:t>http</a:t>
            </a:r>
            <a:r>
              <a:rPr lang="it-IT" sz="1200" u="sng">
                <a:solidFill>
                  <a:srgbClr val="0000FF"/>
                </a:solidFill>
                <a:latin typeface="Arial"/>
                <a:ea typeface="Calibri"/>
                <a:hlinkClick r:id="rId2"/>
              </a:rPr>
              <a:t>://</a:t>
            </a:r>
            <a:r>
              <a:rPr lang="it-IT" sz="1200" u="sng" smtClean="0">
                <a:solidFill>
                  <a:srgbClr val="0000FF"/>
                </a:solidFill>
                <a:latin typeface="Arial"/>
                <a:ea typeface="Calibri"/>
                <a:hlinkClick r:id="rId2"/>
              </a:rPr>
              <a:t>www.cab.unipd.it/servizi/gestione-bibliografie/bibliografie-lettura-e-compilazione</a:t>
            </a:r>
            <a:endParaRPr lang="it-IT" sz="1200" smtClean="0">
              <a:solidFill>
                <a:srgbClr val="000000"/>
              </a:solidFill>
              <a:latin typeface="Arial"/>
              <a:ea typeface="Calibri"/>
            </a:endParaRPr>
          </a:p>
          <a:p>
            <a:pPr>
              <a:lnSpc>
                <a:spcPct val="115000"/>
              </a:lnSpc>
            </a:pPr>
            <a:endParaRPr/>
          </a:p>
          <a:p>
            <a:pPr>
              <a:lnSpc>
                <a:spcPct val="115000"/>
              </a:lnSpc>
            </a:pPr>
            <a:r>
              <a:rPr lang="it-IT" sz="1200" i="1">
                <a:solidFill>
                  <a:srgbClr val="000000"/>
                </a:solidFill>
                <a:latin typeface="Arial"/>
                <a:ea typeface="Calibri"/>
              </a:rPr>
              <a:t>Come si legge una bibliografia </a:t>
            </a:r>
            <a:r>
              <a:rPr lang="it-IT" sz="1200">
                <a:solidFill>
                  <a:srgbClr val="000000"/>
                </a:solidFill>
                <a:latin typeface="Arial"/>
                <a:ea typeface="Calibri"/>
              </a:rPr>
              <a:t>(Biblioteca di Statistica Università di Padova) </a:t>
            </a:r>
            <a:r>
              <a:rPr lang="it-IT" sz="1200" i="1">
                <a:solidFill>
                  <a:srgbClr val="000000"/>
                </a:solidFill>
                <a:latin typeface="Arial"/>
                <a:ea typeface="Calibri"/>
              </a:rPr>
              <a:t>&lt;</a:t>
            </a:r>
            <a:r>
              <a:rPr lang="it-IT" sz="1200" u="sng">
                <a:solidFill>
                  <a:srgbClr val="0000FF"/>
                </a:solidFill>
                <a:latin typeface="Arial"/>
                <a:ea typeface="Calibri"/>
                <a:hlinkClick r:id="rId3"/>
              </a:rPr>
              <a:t>http://biblioteca.stat.unipd.it/bibliografia_come_leggere.htm</a:t>
            </a:r>
            <a:r>
              <a:rPr lang="it-IT" sz="1200">
                <a:solidFill>
                  <a:srgbClr val="000000"/>
                </a:solidFill>
                <a:latin typeface="Arial"/>
                <a:ea typeface="Calibri"/>
              </a:rPr>
              <a:t>&gt;</a:t>
            </a:r>
            <a:endParaRPr/>
          </a:p>
          <a:p>
            <a:pPr>
              <a:lnSpc>
                <a:spcPct val="115000"/>
              </a:lnSpc>
            </a:pPr>
            <a:endParaRPr lang="it-IT" sz="1200" i="1" smtClean="0">
              <a:solidFill>
                <a:srgbClr val="000000"/>
              </a:solidFill>
              <a:latin typeface="Arial"/>
              <a:ea typeface="Calibri"/>
            </a:endParaRPr>
          </a:p>
          <a:p>
            <a:pPr>
              <a:lnSpc>
                <a:spcPct val="115000"/>
              </a:lnSpc>
            </a:pPr>
            <a:r>
              <a:rPr lang="it-IT" sz="1200" i="1" dirty="0" smtClean="0">
                <a:solidFill>
                  <a:srgbClr val="000000"/>
                </a:solidFill>
                <a:latin typeface="Arial"/>
                <a:ea typeface="Calibri"/>
              </a:rPr>
              <a:t>Norme </a:t>
            </a:r>
            <a:r>
              <a:rPr lang="it-IT" sz="1200" i="1" dirty="0">
                <a:solidFill>
                  <a:srgbClr val="000000"/>
                </a:solidFill>
                <a:latin typeface="Arial"/>
                <a:ea typeface="Calibri"/>
              </a:rPr>
              <a:t>bibliografiche per i laureandi del Dipartimento di Storia</a:t>
            </a:r>
            <a:r>
              <a:rPr lang="it-IT" sz="1200" dirty="0">
                <a:solidFill>
                  <a:srgbClr val="000000"/>
                </a:solidFill>
                <a:latin typeface="Arial"/>
                <a:ea typeface="Calibri"/>
              </a:rPr>
              <a:t> </a:t>
            </a:r>
            <a:r>
              <a:rPr lang="it-IT" sz="1200" u="sng" dirty="0" smtClean="0">
                <a:solidFill>
                  <a:srgbClr val="0000FF"/>
                </a:solidFill>
                <a:latin typeface="Arial"/>
                <a:ea typeface="Calibri"/>
                <a:hlinkClick r:id="rId4"/>
              </a:rPr>
              <a:t>http</a:t>
            </a:r>
            <a:r>
              <a:rPr lang="it-IT" sz="1200" u="sng" dirty="0">
                <a:solidFill>
                  <a:srgbClr val="0000FF"/>
                </a:solidFill>
                <a:latin typeface="Arial"/>
                <a:ea typeface="Calibri"/>
                <a:hlinkClick r:id="rId4"/>
              </a:rPr>
              <a:t>://</a:t>
            </a:r>
            <a:r>
              <a:rPr lang="it-IT" sz="1200" u="sng" dirty="0" smtClean="0">
                <a:solidFill>
                  <a:srgbClr val="0000FF"/>
                </a:solidFill>
                <a:latin typeface="Arial"/>
                <a:ea typeface="Calibri"/>
                <a:hlinkClick r:id="rId4"/>
              </a:rPr>
              <a:t>www.storia.unipd.it/CONTRIBUTI/NOTIZIE/1238415218269059596987434.pdf</a:t>
            </a:r>
            <a:endParaRPr lang="it-IT" sz="1200" dirty="0" smtClean="0">
              <a:solidFill>
                <a:srgbClr val="000000"/>
              </a:solidFill>
              <a:latin typeface="Arial"/>
              <a:ea typeface="Calibri"/>
            </a:endParaRPr>
          </a:p>
          <a:p>
            <a:pPr>
              <a:lnSpc>
                <a:spcPct val="115000"/>
              </a:lnSpc>
            </a:pPr>
            <a:endParaRPr/>
          </a:p>
          <a:p>
            <a:pPr>
              <a:lnSpc>
                <a:spcPct val="115000"/>
              </a:lnSpc>
            </a:pPr>
            <a:r>
              <a:rPr lang="it-IT" sz="1200" i="1">
                <a:solidFill>
                  <a:srgbClr val="000000"/>
                </a:solidFill>
                <a:latin typeface="Arial"/>
                <a:ea typeface="Calibri"/>
              </a:rPr>
              <a:t>Ricerca bibliografica e redazione di documenti (Università </a:t>
            </a:r>
            <a:r>
              <a:rPr lang="it-IT" sz="1200" i="1" smtClean="0">
                <a:solidFill>
                  <a:srgbClr val="000000"/>
                </a:solidFill>
                <a:latin typeface="Arial"/>
                <a:ea typeface="Calibri"/>
              </a:rPr>
              <a:t>LIUC)</a:t>
            </a:r>
            <a:r>
              <a:rPr lang="it-IT" sz="1200" u="sng" smtClean="0">
                <a:solidFill>
                  <a:srgbClr val="0000FF"/>
                </a:solidFill>
                <a:latin typeface="Arial"/>
                <a:ea typeface="Calibri"/>
                <a:hlinkClick r:id="rId5"/>
              </a:rPr>
              <a:t>http</a:t>
            </a:r>
            <a:r>
              <a:rPr lang="it-IT" sz="1200" u="sng">
                <a:solidFill>
                  <a:srgbClr val="0000FF"/>
                </a:solidFill>
                <a:latin typeface="Arial"/>
                <a:ea typeface="Calibri"/>
                <a:hlinkClick r:id="rId5"/>
              </a:rPr>
              <a:t>://</a:t>
            </a:r>
            <a:r>
              <a:rPr lang="it-IT" sz="1200" u="sng" smtClean="0">
                <a:solidFill>
                  <a:srgbClr val="0000FF"/>
                </a:solidFill>
                <a:latin typeface="Arial"/>
                <a:ea typeface="Calibri"/>
                <a:hlinkClick r:id="rId5"/>
              </a:rPr>
              <a:t>www.biblio.liuc.it/pagineita.asp?codice=4</a:t>
            </a:r>
            <a:endParaRPr lang="it-IT" sz="1200" smtClean="0">
              <a:solidFill>
                <a:srgbClr val="000000"/>
              </a:solidFill>
              <a:latin typeface="Arial"/>
              <a:ea typeface="Calibri"/>
            </a:endParaRPr>
          </a:p>
          <a:p>
            <a:pPr>
              <a:lnSpc>
                <a:spcPct val="115000"/>
              </a:lnSpc>
            </a:pPr>
            <a:endParaRPr/>
          </a:p>
          <a:p>
            <a:pPr>
              <a:lnSpc>
                <a:spcPct val="115000"/>
              </a:lnSpc>
            </a:pPr>
            <a:r>
              <a:rPr lang="it-IT" sz="1200" i="1">
                <a:solidFill>
                  <a:srgbClr val="000000"/>
                </a:solidFill>
                <a:latin typeface="Arial"/>
                <a:ea typeface="Calibri"/>
              </a:rPr>
              <a:t>Brevi consigli per la stesura di un testo scritto</a:t>
            </a:r>
            <a:r>
              <a:rPr lang="it-IT" sz="1200">
                <a:solidFill>
                  <a:srgbClr val="000000"/>
                </a:solidFill>
                <a:latin typeface="Arial"/>
                <a:ea typeface="Calibri"/>
              </a:rPr>
              <a:t> (Corso in Scienze della Comunicazione Scritta e Ipertestuale, Università di Parma) </a:t>
            </a:r>
            <a:r>
              <a:rPr lang="it-IT" sz="1200" u="sng" smtClean="0">
                <a:solidFill>
                  <a:srgbClr val="0000FF"/>
                </a:solidFill>
                <a:latin typeface="Arial"/>
                <a:ea typeface="Calibri"/>
                <a:hlinkClick r:id="rId6"/>
              </a:rPr>
              <a:t>http</a:t>
            </a:r>
            <a:r>
              <a:rPr lang="it-IT" sz="1200" u="sng">
                <a:solidFill>
                  <a:srgbClr val="0000FF"/>
                </a:solidFill>
                <a:latin typeface="Arial"/>
                <a:ea typeface="Calibri"/>
                <a:hlinkClick r:id="rId6"/>
              </a:rPr>
              <a:t>://</a:t>
            </a:r>
            <a:r>
              <a:rPr lang="it-IT" sz="1200" u="sng" smtClean="0">
                <a:solidFill>
                  <a:srgbClr val="0000FF"/>
                </a:solidFill>
                <a:latin typeface="Arial"/>
                <a:ea typeface="Calibri"/>
                <a:hlinkClick r:id="rId6"/>
              </a:rPr>
              <a:t>hdl.handle.net/1889/400</a:t>
            </a:r>
            <a:endParaRPr lang="it-IT" smtClean="0"/>
          </a:p>
          <a:p>
            <a:pPr>
              <a:lnSpc>
                <a:spcPct val="115000"/>
              </a:lnSpc>
            </a:pPr>
            <a:endParaRPr lang="it-IT" sz="1200" dirty="0" smtClean="0">
              <a:solidFill>
                <a:srgbClr val="000000"/>
              </a:solidFill>
              <a:latin typeface="Arial"/>
              <a:ea typeface="Calibri"/>
            </a:endParaRPr>
          </a:p>
          <a:p>
            <a:pPr>
              <a:lnSpc>
                <a:spcPct val="115000"/>
              </a:lnSpc>
            </a:pPr>
            <a:r>
              <a:rPr lang="it-IT" sz="1200" dirty="0" smtClean="0">
                <a:solidFill>
                  <a:srgbClr val="000000"/>
                </a:solidFill>
                <a:latin typeface="Arial"/>
                <a:ea typeface="Calibri"/>
              </a:rPr>
              <a:t>Corso </a:t>
            </a:r>
            <a:r>
              <a:rPr lang="it-IT" sz="1200" dirty="0">
                <a:solidFill>
                  <a:srgbClr val="000000"/>
                </a:solidFill>
                <a:latin typeface="Arial"/>
                <a:ea typeface="Calibri"/>
              </a:rPr>
              <a:t>di </a:t>
            </a:r>
            <a:r>
              <a:rPr lang="it-IT" sz="1200" i="1" dirty="0">
                <a:solidFill>
                  <a:srgbClr val="000000"/>
                </a:solidFill>
                <a:latin typeface="Arial"/>
                <a:ea typeface="Calibri"/>
              </a:rPr>
              <a:t>information </a:t>
            </a:r>
            <a:r>
              <a:rPr lang="it-IT" sz="1200" i="1" dirty="0" err="1">
                <a:solidFill>
                  <a:srgbClr val="000000"/>
                </a:solidFill>
                <a:latin typeface="Arial"/>
                <a:ea typeface="Calibri"/>
              </a:rPr>
              <a:t>literacy</a:t>
            </a:r>
            <a:r>
              <a:rPr lang="it-IT" sz="1200" i="1" dirty="0">
                <a:solidFill>
                  <a:srgbClr val="000000"/>
                </a:solidFill>
                <a:latin typeface="Arial"/>
                <a:ea typeface="Calibri"/>
              </a:rPr>
              <a:t> </a:t>
            </a:r>
            <a:r>
              <a:rPr lang="it-IT" sz="1200" dirty="0">
                <a:solidFill>
                  <a:srgbClr val="000000"/>
                </a:solidFill>
                <a:latin typeface="Arial"/>
                <a:ea typeface="Calibri"/>
              </a:rPr>
              <a:t>(Università di Bologna) </a:t>
            </a:r>
            <a:r>
              <a:rPr lang="it-IT" sz="1200" u="sng" dirty="0">
                <a:solidFill>
                  <a:srgbClr val="0000FF"/>
                </a:solidFill>
                <a:latin typeface="Arial"/>
                <a:ea typeface="Calibri"/>
                <a:hlinkClick r:id="rId7"/>
              </a:rPr>
              <a:t>http://www.biblioteche.unibo.it/portale/formazione/corso-di-information-literacy</a:t>
            </a:r>
            <a:r>
              <a:rPr lang="it-IT" sz="1200" b="1" u="sng" dirty="0">
                <a:solidFill>
                  <a:srgbClr val="0000FF"/>
                </a:solidFill>
                <a:latin typeface="Arial"/>
                <a:ea typeface="Calibri"/>
                <a:hlinkClick r:id="rId7"/>
              </a:rPr>
              <a:t>/ </a:t>
            </a:r>
            <a:endParaRPr/>
          </a:p>
          <a:p>
            <a:pPr>
              <a:lnSpc>
                <a:spcPct val="115000"/>
              </a:lnSpc>
            </a:pPr>
            <a:endParaRPr lang="it-IT" sz="1200" b="1" smtClean="0">
              <a:solidFill>
                <a:srgbClr val="000000"/>
              </a:solidFill>
              <a:latin typeface="Arial"/>
              <a:ea typeface="Calibri"/>
            </a:endParaRPr>
          </a:p>
          <a:p>
            <a:pPr>
              <a:lnSpc>
                <a:spcPct val="115000"/>
              </a:lnSpc>
            </a:pPr>
            <a:r>
              <a:rPr lang="it-IT" sz="1200" b="1" dirty="0" smtClean="0">
                <a:solidFill>
                  <a:srgbClr val="000000"/>
                </a:solidFill>
                <a:latin typeface="Arial"/>
                <a:ea typeface="Calibri"/>
              </a:rPr>
              <a:t>Servizio </a:t>
            </a:r>
            <a:r>
              <a:rPr lang="it-IT" sz="1200" b="1" dirty="0">
                <a:solidFill>
                  <a:srgbClr val="000000"/>
                </a:solidFill>
                <a:latin typeface="Arial"/>
                <a:ea typeface="Calibri"/>
              </a:rPr>
              <a:t>Orientamento e Tutorato – Facoltà di Economia, Università di Padova (a cura di)</a:t>
            </a:r>
            <a:r>
              <a:rPr lang="it-IT" sz="1200" i="1" dirty="0">
                <a:solidFill>
                  <a:srgbClr val="000000"/>
                </a:solidFill>
                <a:latin typeface="Arial"/>
                <a:ea typeface="Calibri"/>
              </a:rPr>
              <a:t> </a:t>
            </a:r>
            <a:r>
              <a:rPr lang="it-IT" sz="1200" b="1" i="1" dirty="0">
                <a:solidFill>
                  <a:srgbClr val="000000"/>
                </a:solidFill>
                <a:latin typeface="Arial"/>
                <a:ea typeface="Calibri"/>
              </a:rPr>
              <a:t> </a:t>
            </a:r>
            <a:r>
              <a:rPr lang="it-IT" sz="1200" i="1" u="sng" dirty="0">
                <a:solidFill>
                  <a:srgbClr val="000000"/>
                </a:solidFill>
                <a:latin typeface="Arial"/>
                <a:ea typeface="Calibri"/>
                <a:hlinkClick r:id="rId8"/>
              </a:rPr>
              <a:t>Come scrivere i riferimenti bibliografici </a:t>
            </a:r>
            <a:r>
              <a:rPr lang="it-IT" sz="1200" dirty="0">
                <a:solidFill>
                  <a:srgbClr val="000000"/>
                </a:solidFill>
                <a:latin typeface="Arial"/>
                <a:ea typeface="Calibri"/>
              </a:rPr>
              <a:t> (Libera traduzione e riadattamento di Fisher, D. e T. </a:t>
            </a:r>
            <a:r>
              <a:rPr lang="it-IT" sz="1200" dirty="0" err="1">
                <a:solidFill>
                  <a:srgbClr val="000000"/>
                </a:solidFill>
                <a:latin typeface="Arial"/>
                <a:ea typeface="Calibri"/>
              </a:rPr>
              <a:t>Hanstock</a:t>
            </a:r>
            <a:r>
              <a:rPr lang="it-IT" sz="1200" dirty="0">
                <a:solidFill>
                  <a:srgbClr val="000000"/>
                </a:solidFill>
                <a:latin typeface="Arial"/>
                <a:ea typeface="Calibri"/>
              </a:rPr>
              <a:t>, </a:t>
            </a:r>
            <a:r>
              <a:rPr lang="it-IT" sz="1200" i="1" dirty="0" err="1">
                <a:solidFill>
                  <a:srgbClr val="000000"/>
                </a:solidFill>
                <a:latin typeface="Arial"/>
                <a:ea typeface="Calibri"/>
              </a:rPr>
              <a:t>Citing</a:t>
            </a:r>
            <a:r>
              <a:rPr lang="it-IT" sz="1200" i="1" dirty="0">
                <a:solidFill>
                  <a:srgbClr val="000000"/>
                </a:solidFill>
                <a:latin typeface="Arial"/>
                <a:ea typeface="Calibri"/>
              </a:rPr>
              <a:t> </a:t>
            </a:r>
            <a:r>
              <a:rPr lang="it-IT" sz="1200" i="1" dirty="0" err="1">
                <a:solidFill>
                  <a:srgbClr val="000000"/>
                </a:solidFill>
                <a:latin typeface="Arial"/>
                <a:ea typeface="Calibri"/>
              </a:rPr>
              <a:t>References</a:t>
            </a:r>
            <a:r>
              <a:rPr lang="it-IT" sz="1200" dirty="0">
                <a:solidFill>
                  <a:srgbClr val="000000"/>
                </a:solidFill>
                <a:latin typeface="Arial"/>
                <a:ea typeface="Calibri"/>
              </a:rPr>
              <a:t>, Ed. </a:t>
            </a:r>
            <a:r>
              <a:rPr lang="it-IT" sz="1200" dirty="0" err="1">
                <a:solidFill>
                  <a:srgbClr val="000000"/>
                </a:solidFill>
                <a:latin typeface="Arial"/>
                <a:ea typeface="Calibri"/>
              </a:rPr>
              <a:t>Blackwell’s</a:t>
            </a:r>
            <a:r>
              <a:rPr lang="it-IT" sz="1200" dirty="0">
                <a:solidFill>
                  <a:srgbClr val="000000"/>
                </a:solidFill>
                <a:latin typeface="Arial"/>
                <a:ea typeface="Calibri"/>
              </a:rPr>
              <a:t>, 1998) Disponibile su &lt; </a:t>
            </a:r>
            <a:r>
              <a:rPr lang="it-IT" sz="1200" u="sng" dirty="0">
                <a:solidFill>
                  <a:srgbClr val="0000FF"/>
                </a:solidFill>
                <a:latin typeface="Arial"/>
                <a:ea typeface="Calibri"/>
                <a:hlinkClick r:id="rId8"/>
              </a:rPr>
              <a:t>http://www.economia.unipd.it/</a:t>
            </a:r>
            <a:r>
              <a:rPr lang="it-IT" sz="1200" u="sng" dirty="0" err="1">
                <a:solidFill>
                  <a:srgbClr val="0000FF"/>
                </a:solidFill>
                <a:latin typeface="Arial"/>
                <a:ea typeface="Calibri"/>
                <a:hlinkClick r:id="rId8"/>
              </a:rPr>
              <a:t>downloads</a:t>
            </a:r>
            <a:r>
              <a:rPr lang="it-IT" sz="1200" u="sng" dirty="0">
                <a:solidFill>
                  <a:srgbClr val="0000FF"/>
                </a:solidFill>
                <a:latin typeface="Arial"/>
                <a:ea typeface="Calibri"/>
                <a:hlinkClick r:id="rId8"/>
              </a:rPr>
              <a:t>/Scrivere_riferimenti_biblio.pdf</a:t>
            </a:r>
            <a:r>
              <a:rPr lang="it-IT" sz="1200" dirty="0">
                <a:solidFill>
                  <a:srgbClr val="000000"/>
                </a:solidFill>
                <a:latin typeface="Arial"/>
                <a:ea typeface="Calibri"/>
              </a:rPr>
              <a:t>&gt; [Data di accesso: 07/08/2012].</a:t>
            </a:r>
            <a:endParaRPr/>
          </a:p>
        </p:txBody>
      </p:sp>
      <p:sp>
        <p:nvSpPr>
          <p:cNvPr id="744"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 name="TextShape 1"/>
          <p:cNvSpPr txBox="1"/>
          <p:nvPr/>
        </p:nvSpPr>
        <p:spPr>
          <a:xfrm>
            <a:off x="768976" y="248644"/>
            <a:ext cx="8573760" cy="642600"/>
          </a:xfrm>
          <a:prstGeom prst="rect">
            <a:avLst/>
          </a:prstGeom>
        </p:spPr>
        <p:txBody>
          <a:bodyPr/>
          <a:lstStyle/>
          <a:p>
            <a:pPr>
              <a:lnSpc>
                <a:spcPct val="100000"/>
              </a:lnSpc>
            </a:pPr>
            <a:r>
              <a:rPr lang="it-IT" sz="2000" u="sng">
                <a:solidFill>
                  <a:srgbClr val="C00000"/>
                </a:solidFill>
                <a:latin typeface="Arial"/>
              </a:rPr>
              <a:t>Manuali e istruzioni per la redazione della tesi:</a:t>
            </a:r>
            <a:endParaRPr/>
          </a:p>
        </p:txBody>
      </p:sp>
      <p:sp>
        <p:nvSpPr>
          <p:cNvPr id="746" name="CustomShape 2"/>
          <p:cNvSpPr/>
          <p:nvPr/>
        </p:nvSpPr>
        <p:spPr>
          <a:xfrm>
            <a:off x="588671" y="1175250"/>
            <a:ext cx="8170205" cy="3274560"/>
          </a:xfrm>
          <a:prstGeom prst="rect">
            <a:avLst/>
          </a:prstGeom>
          <a:noFill/>
          <a:ln>
            <a:noFill/>
          </a:ln>
        </p:spPr>
        <p:txBody>
          <a:bodyPr lIns="90000" tIns="45000" rIns="90000" bIns="45000"/>
          <a:lstStyle/>
          <a:p>
            <a:pPr>
              <a:lnSpc>
                <a:spcPct val="115000"/>
              </a:lnSpc>
            </a:pPr>
            <a:r>
              <a:rPr lang="it-IT" sz="1200" b="1" dirty="0">
                <a:solidFill>
                  <a:srgbClr val="000000"/>
                </a:solidFill>
                <a:latin typeface="Arial"/>
                <a:ea typeface="Calibri"/>
              </a:rPr>
              <a:t>Autori di Wikipedia</a:t>
            </a:r>
            <a:r>
              <a:rPr lang="it-IT" sz="1200" dirty="0">
                <a:solidFill>
                  <a:srgbClr val="000000"/>
                </a:solidFill>
                <a:latin typeface="Arial"/>
                <a:ea typeface="Calibri"/>
              </a:rPr>
              <a:t>, "</a:t>
            </a:r>
            <a:r>
              <a:rPr lang="it-IT" sz="1200" i="1" dirty="0">
                <a:solidFill>
                  <a:srgbClr val="000000"/>
                </a:solidFill>
                <a:latin typeface="Arial"/>
                <a:ea typeface="Calibri"/>
              </a:rPr>
              <a:t>Aiuto: Manuale di stile</a:t>
            </a:r>
            <a:r>
              <a:rPr lang="it-IT" sz="1200" dirty="0">
                <a:solidFill>
                  <a:srgbClr val="000000"/>
                </a:solidFill>
                <a:latin typeface="Arial"/>
                <a:ea typeface="Calibri"/>
              </a:rPr>
              <a:t>", Wikipedia, L'enciclopedia libera, &lt;</a:t>
            </a:r>
            <a:r>
              <a:rPr lang="it-IT" sz="1200" u="sng" dirty="0">
                <a:solidFill>
                  <a:srgbClr val="0000FF"/>
                </a:solidFill>
                <a:latin typeface="Arial"/>
                <a:ea typeface="Calibri"/>
                <a:hlinkClick r:id="rId2"/>
              </a:rPr>
              <a:t>http://it.wikipedia.org/</a:t>
            </a:r>
            <a:r>
              <a:rPr lang="it-IT" sz="1200" u="sng" dirty="0" err="1">
                <a:solidFill>
                  <a:srgbClr val="0000FF"/>
                </a:solidFill>
                <a:latin typeface="Arial"/>
                <a:ea typeface="Calibri"/>
                <a:hlinkClick r:id="rId2"/>
              </a:rPr>
              <a:t>wiki</a:t>
            </a:r>
            <a:r>
              <a:rPr lang="it-IT" sz="1200" u="sng" dirty="0">
                <a:solidFill>
                  <a:srgbClr val="0000FF"/>
                </a:solidFill>
                <a:latin typeface="Arial"/>
                <a:ea typeface="Calibri"/>
                <a:hlinkClick r:id="rId2"/>
              </a:rPr>
              <a:t>/</a:t>
            </a:r>
            <a:r>
              <a:rPr lang="it-IT" sz="1200" u="sng" dirty="0" err="1">
                <a:solidFill>
                  <a:srgbClr val="0000FF"/>
                </a:solidFill>
                <a:latin typeface="Arial"/>
                <a:ea typeface="Calibri"/>
                <a:hlinkClick r:id="rId2"/>
              </a:rPr>
              <a:t>Aiuto:Manuale_di_stile</a:t>
            </a:r>
            <a:r>
              <a:rPr lang="it-IT" sz="1200" dirty="0">
                <a:solidFill>
                  <a:srgbClr val="000000"/>
                </a:solidFill>
                <a:latin typeface="Arial"/>
                <a:ea typeface="Calibri"/>
              </a:rPr>
              <a:t>&gt; [Data di accesso: 07/08/2012</a:t>
            </a:r>
            <a:r>
              <a:rPr lang="it-IT" sz="1200" dirty="0" smtClean="0">
                <a:solidFill>
                  <a:srgbClr val="000000"/>
                </a:solidFill>
                <a:latin typeface="Arial"/>
                <a:ea typeface="Calibri"/>
              </a:rPr>
              <a:t>].</a:t>
            </a:r>
          </a:p>
          <a:p>
            <a:pPr>
              <a:lnSpc>
                <a:spcPct val="115000"/>
              </a:lnSpc>
            </a:pPr>
            <a:endParaRPr dirty="0"/>
          </a:p>
          <a:p>
            <a:pPr>
              <a:lnSpc>
                <a:spcPct val="115000"/>
              </a:lnSpc>
            </a:pPr>
            <a:r>
              <a:rPr lang="it-IT" sz="1200" b="1">
                <a:solidFill>
                  <a:srgbClr val="000000"/>
                </a:solidFill>
                <a:latin typeface="Arial"/>
                <a:ea typeface="Calibri"/>
              </a:rPr>
              <a:t> Cavalli, Raffaele. </a:t>
            </a:r>
            <a:r>
              <a:rPr lang="it-IT" sz="1200" i="1" dirty="0">
                <a:solidFill>
                  <a:srgbClr val="000000"/>
                </a:solidFill>
                <a:latin typeface="Arial"/>
                <a:ea typeface="Calibri"/>
              </a:rPr>
              <a:t>Guida alla stesura della tesi di laurea. </a:t>
            </a:r>
            <a:r>
              <a:rPr lang="it-IT" sz="1200" dirty="0" err="1">
                <a:solidFill>
                  <a:srgbClr val="000000"/>
                </a:solidFill>
                <a:latin typeface="Arial"/>
                <a:ea typeface="Calibri"/>
              </a:rPr>
              <a:t>Agripolis</a:t>
            </a:r>
            <a:r>
              <a:rPr lang="it-IT" sz="1200" dirty="0">
                <a:solidFill>
                  <a:srgbClr val="000000"/>
                </a:solidFill>
                <a:latin typeface="Arial"/>
                <a:ea typeface="Calibri"/>
              </a:rPr>
              <a:t> (Legnaro, PD), marzo 2012. Disponibile su &lt; </a:t>
            </a:r>
            <a:r>
              <a:rPr lang="it-IT" sz="1200" u="sng" dirty="0">
                <a:solidFill>
                  <a:srgbClr val="0000FF"/>
                </a:solidFill>
                <a:latin typeface="Arial"/>
                <a:ea typeface="Calibri"/>
                <a:hlinkClick r:id="rId3"/>
              </a:rPr>
              <a:t>http://www.agraria.unipd.it/agraria/didattica/</a:t>
            </a:r>
            <a:r>
              <a:rPr lang="it-IT" sz="1200" u="sng" dirty="0" err="1">
                <a:solidFill>
                  <a:srgbClr val="0000FF"/>
                </a:solidFill>
                <a:latin typeface="Arial"/>
                <a:ea typeface="Calibri"/>
                <a:hlinkClick r:id="rId3"/>
              </a:rPr>
              <a:t>ProvaFinale</a:t>
            </a:r>
            <a:r>
              <a:rPr lang="it-IT" sz="1200" u="sng" dirty="0">
                <a:solidFill>
                  <a:srgbClr val="0000FF"/>
                </a:solidFill>
                <a:latin typeface="Arial"/>
                <a:ea typeface="Calibri"/>
                <a:hlinkClick r:id="rId3"/>
              </a:rPr>
              <a:t>/Guida.pdf</a:t>
            </a:r>
            <a:r>
              <a:rPr lang="it-IT" sz="1200" dirty="0">
                <a:solidFill>
                  <a:srgbClr val="000000"/>
                </a:solidFill>
                <a:latin typeface="Arial"/>
                <a:ea typeface="Calibri"/>
              </a:rPr>
              <a:t>&gt; [Data di accesso: 07/08/2012]. </a:t>
            </a:r>
            <a:endParaRPr lang="it-IT" sz="1200" dirty="0" smtClean="0">
              <a:solidFill>
                <a:srgbClr val="000000"/>
              </a:solidFill>
              <a:latin typeface="Arial"/>
              <a:ea typeface="Calibri"/>
            </a:endParaRPr>
          </a:p>
          <a:p>
            <a:pPr>
              <a:lnSpc>
                <a:spcPct val="115000"/>
              </a:lnSpc>
            </a:pPr>
            <a:endParaRPr/>
          </a:p>
          <a:p>
            <a:pPr>
              <a:lnSpc>
                <a:spcPct val="115000"/>
              </a:lnSpc>
            </a:pPr>
            <a:r>
              <a:rPr lang="it-IT" sz="1200" b="1">
                <a:solidFill>
                  <a:srgbClr val="000000"/>
                </a:solidFill>
                <a:latin typeface="Arial"/>
                <a:ea typeface="Calibri"/>
              </a:rPr>
              <a:t> Centanni, Monica. </a:t>
            </a:r>
            <a:r>
              <a:rPr lang="it-IT" sz="1200" i="1" dirty="0">
                <a:solidFill>
                  <a:srgbClr val="000000"/>
                </a:solidFill>
                <a:latin typeface="Arial"/>
                <a:ea typeface="Calibri"/>
              </a:rPr>
              <a:t>Istruzioni per scrivere una tesi. </a:t>
            </a:r>
            <a:r>
              <a:rPr lang="it-IT" sz="1200" dirty="0">
                <a:solidFill>
                  <a:srgbClr val="000000"/>
                </a:solidFill>
                <a:latin typeface="Arial"/>
                <a:ea typeface="Calibri"/>
              </a:rPr>
              <a:t>Milano: Mondadori, </a:t>
            </a:r>
            <a:r>
              <a:rPr lang="it-IT" sz="1200" dirty="0" smtClean="0">
                <a:solidFill>
                  <a:srgbClr val="000000"/>
                </a:solidFill>
                <a:latin typeface="Arial"/>
                <a:ea typeface="Calibri"/>
              </a:rPr>
              <a:t>2004</a:t>
            </a:r>
          </a:p>
          <a:p>
            <a:pPr>
              <a:lnSpc>
                <a:spcPct val="115000"/>
              </a:lnSpc>
            </a:pPr>
            <a:endParaRPr/>
          </a:p>
          <a:p>
            <a:pPr>
              <a:lnSpc>
                <a:spcPct val="115000"/>
              </a:lnSpc>
            </a:pPr>
            <a:r>
              <a:rPr lang="it-IT" sz="1200" b="1">
                <a:solidFill>
                  <a:srgbClr val="000000"/>
                </a:solidFill>
                <a:latin typeface="Arial"/>
                <a:ea typeface="Calibri"/>
              </a:rPr>
              <a:t>Davico, Gianni</a:t>
            </a:r>
            <a:r>
              <a:rPr lang="it-IT" sz="1200">
                <a:solidFill>
                  <a:srgbClr val="000000"/>
                </a:solidFill>
                <a:latin typeface="Arial"/>
                <a:ea typeface="Calibri"/>
              </a:rPr>
              <a:t> </a:t>
            </a:r>
            <a:r>
              <a:rPr lang="it-IT" sz="1200" i="1">
                <a:solidFill>
                  <a:srgbClr val="000000"/>
                </a:solidFill>
                <a:latin typeface="Arial"/>
                <a:ea typeface="Calibri"/>
              </a:rPr>
              <a:t>La tesi. </a:t>
            </a:r>
            <a:r>
              <a:rPr lang="it-IT" sz="1200" i="1" dirty="0">
                <a:solidFill>
                  <a:srgbClr val="000000"/>
                </a:solidFill>
                <a:latin typeface="Arial"/>
                <a:ea typeface="Calibri"/>
              </a:rPr>
              <a:t>Istruzioni per l’uso. Manuale di sopravvivenza per laureandi</a:t>
            </a:r>
            <a:r>
              <a:rPr lang="it-IT" sz="1200" dirty="0">
                <a:solidFill>
                  <a:srgbClr val="000000"/>
                </a:solidFill>
                <a:latin typeface="Arial"/>
                <a:ea typeface="Calibri"/>
              </a:rPr>
              <a:t>, Torino, </a:t>
            </a:r>
            <a:r>
              <a:rPr lang="it-IT" sz="1200" dirty="0" err="1">
                <a:solidFill>
                  <a:srgbClr val="000000"/>
                </a:solidFill>
                <a:latin typeface="Arial"/>
                <a:ea typeface="Calibri"/>
              </a:rPr>
              <a:t>Lindau</a:t>
            </a:r>
            <a:r>
              <a:rPr lang="it-IT" sz="1200" dirty="0">
                <a:solidFill>
                  <a:srgbClr val="000000"/>
                </a:solidFill>
                <a:latin typeface="Arial"/>
                <a:ea typeface="Calibri"/>
              </a:rPr>
              <a:t> 1997. </a:t>
            </a:r>
            <a:r>
              <a:rPr lang="it-IT" sz="1200" u="sng" dirty="0">
                <a:solidFill>
                  <a:srgbClr val="0000FF"/>
                </a:solidFill>
                <a:latin typeface="Arial"/>
                <a:ea typeface="Calibri"/>
                <a:hlinkClick r:id="rId4"/>
              </a:rPr>
              <a:t>http://</a:t>
            </a:r>
            <a:r>
              <a:rPr lang="it-IT" sz="1200" u="sng" dirty="0" smtClean="0">
                <a:solidFill>
                  <a:srgbClr val="0000FF"/>
                </a:solidFill>
                <a:latin typeface="Arial"/>
                <a:ea typeface="Calibri"/>
                <a:hlinkClick r:id="rId4"/>
              </a:rPr>
              <a:t>giannidavico.it/brainfood/files/2010/05/tesi.pdf</a:t>
            </a:r>
            <a:endParaRPr lang="it-IT" sz="1200" u="sng" dirty="0" smtClean="0">
              <a:solidFill>
                <a:srgbClr val="0000FF"/>
              </a:solidFill>
              <a:latin typeface="Arial"/>
              <a:ea typeface="Calibri"/>
            </a:endParaRPr>
          </a:p>
          <a:p>
            <a:pPr>
              <a:lnSpc>
                <a:spcPct val="115000"/>
              </a:lnSpc>
            </a:pPr>
            <a:endParaRPr/>
          </a:p>
          <a:p>
            <a:pPr>
              <a:lnSpc>
                <a:spcPct val="115000"/>
              </a:lnSpc>
            </a:pPr>
            <a:r>
              <a:rPr lang="it-IT" sz="1200" b="1">
                <a:solidFill>
                  <a:srgbClr val="000000"/>
                </a:solidFill>
                <a:latin typeface="Arial"/>
                <a:ea typeface="Calibri"/>
              </a:rPr>
              <a:t>De Francesco, Corrado; Delli Zotti, Giovanni.  </a:t>
            </a:r>
            <a:r>
              <a:rPr lang="it-IT" sz="1200" i="1" dirty="0">
                <a:solidFill>
                  <a:srgbClr val="000000"/>
                </a:solidFill>
                <a:latin typeface="Arial"/>
                <a:ea typeface="Calibri"/>
              </a:rPr>
              <a:t>Tesi (e tesine) con PC e </a:t>
            </a:r>
            <a:r>
              <a:rPr lang="it-IT" sz="1200" i="1" dirty="0" err="1">
                <a:solidFill>
                  <a:srgbClr val="000000"/>
                </a:solidFill>
                <a:latin typeface="Arial"/>
                <a:ea typeface="Calibri"/>
              </a:rPr>
              <a:t>Web.Impostare</a:t>
            </a:r>
            <a:r>
              <a:rPr lang="it-IT" sz="1200" i="1" dirty="0">
                <a:solidFill>
                  <a:srgbClr val="000000"/>
                </a:solidFill>
                <a:latin typeface="Arial"/>
                <a:ea typeface="Calibri"/>
              </a:rPr>
              <a:t> e scrivere il testo, organizzare e gestire idee e materiali, cercare informazioni su Internet.</a:t>
            </a:r>
            <a:r>
              <a:rPr lang="it-IT" sz="1200" dirty="0">
                <a:solidFill>
                  <a:srgbClr val="000000"/>
                </a:solidFill>
                <a:latin typeface="Arial"/>
                <a:ea typeface="Calibri"/>
              </a:rPr>
              <a:t> Milano: F. Angeli, 2004.</a:t>
            </a:r>
            <a:endParaRPr/>
          </a:p>
          <a:p>
            <a:pPr>
              <a:lnSpc>
                <a:spcPct val="115000"/>
              </a:lnSpc>
            </a:pPr>
            <a:r>
              <a:rPr lang="it-IT" sz="1200">
                <a:solidFill>
                  <a:srgbClr val="000000"/>
                </a:solidFill>
                <a:latin typeface="Arial"/>
                <a:ea typeface="Calibri"/>
              </a:rPr>
              <a:t> </a:t>
            </a:r>
            <a:endParaRPr/>
          </a:p>
          <a:p>
            <a:pPr>
              <a:lnSpc>
                <a:spcPct val="115000"/>
              </a:lnSpc>
            </a:pPr>
            <a:r>
              <a:rPr lang="it-IT" sz="1200" b="1">
                <a:solidFill>
                  <a:srgbClr val="000000"/>
                </a:solidFill>
                <a:latin typeface="Arial"/>
                <a:ea typeface="Calibri"/>
              </a:rPr>
              <a:t>Eco, Umberto</a:t>
            </a:r>
            <a:r>
              <a:rPr lang="it-IT" sz="1200">
                <a:solidFill>
                  <a:srgbClr val="000000"/>
                </a:solidFill>
                <a:latin typeface="Arial"/>
                <a:ea typeface="Calibri"/>
              </a:rPr>
              <a:t> </a:t>
            </a:r>
            <a:r>
              <a:rPr lang="it-IT" sz="1200" i="1">
                <a:solidFill>
                  <a:srgbClr val="000000"/>
                </a:solidFill>
                <a:latin typeface="Arial"/>
                <a:ea typeface="Calibri"/>
              </a:rPr>
              <a:t>Come si fa una tesi di laurea: le materie umanistiche. </a:t>
            </a:r>
            <a:r>
              <a:rPr lang="it-IT" sz="1200" dirty="0">
                <a:solidFill>
                  <a:srgbClr val="000000"/>
                </a:solidFill>
                <a:latin typeface="Arial"/>
                <a:ea typeface="Calibri"/>
              </a:rPr>
              <a:t>17. Ed. Milano: Bompiani, 2006.</a:t>
            </a:r>
            <a:endParaRPr/>
          </a:p>
          <a:p>
            <a:pPr>
              <a:lnSpc>
                <a:spcPct val="115000"/>
              </a:lnSpc>
            </a:pPr>
            <a:r>
              <a:rPr lang="it-IT" sz="1200">
                <a:solidFill>
                  <a:srgbClr val="000000"/>
                </a:solidFill>
                <a:latin typeface="Arial"/>
                <a:ea typeface="Calibri"/>
              </a:rPr>
              <a:t> </a:t>
            </a:r>
            <a:endParaRPr/>
          </a:p>
          <a:p>
            <a:pPr>
              <a:lnSpc>
                <a:spcPct val="115000"/>
              </a:lnSpc>
            </a:pPr>
            <a:r>
              <a:rPr lang="it-IT" sz="1200" b="1">
                <a:solidFill>
                  <a:srgbClr val="000000"/>
                </a:solidFill>
                <a:latin typeface="Arial"/>
                <a:ea typeface="Calibri"/>
              </a:rPr>
              <a:t>Giovagnoli, Max </a:t>
            </a:r>
            <a:r>
              <a:rPr lang="it-IT" sz="1200" i="1">
                <a:solidFill>
                  <a:srgbClr val="000000"/>
                </a:solidFill>
                <a:latin typeface="Arial"/>
                <a:ea typeface="Calibri"/>
              </a:rPr>
              <a:t>Come si fa una tesi di laurea con il computer e internet. </a:t>
            </a:r>
            <a:r>
              <a:rPr lang="it-IT" sz="1200" dirty="0">
                <a:solidFill>
                  <a:srgbClr val="000000"/>
                </a:solidFill>
                <a:latin typeface="Arial"/>
                <a:ea typeface="Calibri"/>
              </a:rPr>
              <a:t>Tecniche Nuove: 2003</a:t>
            </a:r>
            <a:endParaRPr/>
          </a:p>
          <a:p>
            <a:pPr>
              <a:lnSpc>
                <a:spcPct val="115000"/>
              </a:lnSpc>
            </a:pPr>
            <a:endParaRPr dirty="0"/>
          </a:p>
          <a:p>
            <a:pPr>
              <a:lnSpc>
                <a:spcPct val="115000"/>
              </a:lnSpc>
            </a:pPr>
            <a:r>
              <a:rPr lang="it-IT" sz="1200" b="1">
                <a:solidFill>
                  <a:srgbClr val="000000"/>
                </a:solidFill>
                <a:latin typeface="Arial"/>
                <a:ea typeface="Calibri"/>
              </a:rPr>
              <a:t>Lesina, R.</a:t>
            </a:r>
            <a:r>
              <a:rPr lang="it-IT" sz="1200">
                <a:solidFill>
                  <a:srgbClr val="000000"/>
                </a:solidFill>
                <a:latin typeface="Arial"/>
                <a:ea typeface="Calibri"/>
              </a:rPr>
              <a:t> </a:t>
            </a:r>
            <a:r>
              <a:rPr lang="it-IT" sz="1200" i="1" dirty="0">
                <a:solidFill>
                  <a:srgbClr val="000000"/>
                </a:solidFill>
                <a:latin typeface="Arial"/>
                <a:ea typeface="Calibri"/>
              </a:rPr>
              <a:t>Nuovo manuale di stile: guida alla redazione di documenti, relazioni, articoli, manuali, tesi di laurea. </a:t>
            </a:r>
            <a:r>
              <a:rPr lang="it-IT" sz="1200" dirty="0">
                <a:solidFill>
                  <a:srgbClr val="000000"/>
                </a:solidFill>
                <a:latin typeface="Arial"/>
                <a:ea typeface="Calibri"/>
              </a:rPr>
              <a:t>Bologna: Zanichelli, 1998.</a:t>
            </a:r>
            <a:endParaRPr/>
          </a:p>
          <a:p>
            <a:pPr>
              <a:lnSpc>
                <a:spcPct val="115000"/>
              </a:lnSpc>
            </a:pPr>
            <a:endParaRPr dirty="0"/>
          </a:p>
          <a:p>
            <a:pPr>
              <a:lnSpc>
                <a:spcPct val="115000"/>
              </a:lnSpc>
            </a:pPr>
            <a:r>
              <a:rPr lang="it-IT" sz="1050">
                <a:solidFill>
                  <a:srgbClr val="000000"/>
                </a:solidFill>
                <a:latin typeface="Times New Roman"/>
                <a:ea typeface="Calibri"/>
              </a:rPr>
              <a:t> </a:t>
            </a:r>
            <a:endParaRPr/>
          </a:p>
        </p:txBody>
      </p:sp>
      <p:sp>
        <p:nvSpPr>
          <p:cNvPr id="747"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 name="CustomShape 1"/>
          <p:cNvSpPr/>
          <p:nvPr/>
        </p:nvSpPr>
        <p:spPr>
          <a:xfrm>
            <a:off x="421038" y="1280911"/>
            <a:ext cx="8295840" cy="3117240"/>
          </a:xfrm>
          <a:prstGeom prst="rect">
            <a:avLst/>
          </a:prstGeom>
          <a:noFill/>
          <a:ln>
            <a:noFill/>
          </a:ln>
        </p:spPr>
        <p:txBody>
          <a:bodyPr lIns="90000" tIns="45000" rIns="90000" bIns="45000"/>
          <a:lstStyle/>
          <a:p>
            <a:pPr>
              <a:lnSpc>
                <a:spcPct val="115000"/>
              </a:lnSpc>
            </a:pPr>
            <a:r>
              <a:rPr lang="it-IT" sz="1200" i="1">
                <a:solidFill>
                  <a:srgbClr val="000000"/>
                </a:solidFill>
                <a:latin typeface="Arial"/>
                <a:ea typeface="Calibri"/>
              </a:rPr>
              <a:t>Manuale di redazione: vademecum per chi scrive e pubblica libri,</a:t>
            </a:r>
            <a:r>
              <a:rPr lang="it-IT" sz="1200">
                <a:solidFill>
                  <a:srgbClr val="000000"/>
                </a:solidFill>
                <a:latin typeface="Arial"/>
                <a:ea typeface="Calibri"/>
              </a:rPr>
              <a:t> a cura di EDIGEO. </a:t>
            </a:r>
            <a:r>
              <a:rPr lang="it-IT" sz="1200" dirty="0">
                <a:solidFill>
                  <a:srgbClr val="000000"/>
                </a:solidFill>
                <a:latin typeface="Arial"/>
                <a:ea typeface="Calibri"/>
              </a:rPr>
              <a:t>Nuova ed. </a:t>
            </a:r>
            <a:r>
              <a:rPr lang="it-IT" sz="1200" dirty="0" err="1">
                <a:solidFill>
                  <a:srgbClr val="000000"/>
                </a:solidFill>
                <a:latin typeface="Arial"/>
                <a:ea typeface="Calibri"/>
              </a:rPr>
              <a:t>riv.e</a:t>
            </a:r>
            <a:r>
              <a:rPr lang="it-IT" sz="1200" dirty="0">
                <a:solidFill>
                  <a:srgbClr val="000000"/>
                </a:solidFill>
                <a:latin typeface="Arial"/>
                <a:ea typeface="Calibri"/>
              </a:rPr>
              <a:t> ampliata. Milano: Bibliografica, 2005</a:t>
            </a:r>
            <a:r>
              <a:rPr lang="it-IT" sz="1200" dirty="0" smtClean="0">
                <a:solidFill>
                  <a:srgbClr val="000000"/>
                </a:solidFill>
                <a:latin typeface="Arial"/>
                <a:ea typeface="Calibri"/>
              </a:rPr>
              <a:t>.</a:t>
            </a:r>
          </a:p>
          <a:p>
            <a:pPr>
              <a:lnSpc>
                <a:spcPct val="115000"/>
              </a:lnSpc>
            </a:pPr>
            <a:endParaRPr/>
          </a:p>
          <a:p>
            <a:pPr>
              <a:lnSpc>
                <a:spcPct val="115000"/>
              </a:lnSpc>
            </a:pPr>
            <a:r>
              <a:rPr lang="it-IT" sz="1200" b="1">
                <a:solidFill>
                  <a:srgbClr val="000000"/>
                </a:solidFill>
                <a:latin typeface="Arial"/>
                <a:ea typeface="Calibri"/>
              </a:rPr>
              <a:t>Mizzaro, Stefano</a:t>
            </a:r>
            <a:r>
              <a:rPr lang="it-IT" sz="1200" i="1">
                <a:solidFill>
                  <a:srgbClr val="000000"/>
                </a:solidFill>
                <a:latin typeface="Arial"/>
                <a:ea typeface="Calibri"/>
              </a:rPr>
              <a:t>. </a:t>
            </a:r>
            <a:r>
              <a:rPr lang="it-IT" sz="1200" i="1" dirty="0">
                <a:solidFill>
                  <a:srgbClr val="000000"/>
                </a:solidFill>
                <a:latin typeface="Arial"/>
                <a:ea typeface="Calibri"/>
              </a:rPr>
              <a:t>Come (non) si scrive la tesi. </a:t>
            </a:r>
            <a:r>
              <a:rPr lang="it-IT" sz="1200" dirty="0">
                <a:solidFill>
                  <a:srgbClr val="000000"/>
                </a:solidFill>
                <a:latin typeface="Arial"/>
                <a:ea typeface="Calibri"/>
              </a:rPr>
              <a:t>Disponibile su &lt;</a:t>
            </a:r>
            <a:r>
              <a:rPr lang="it-IT" sz="1200" i="1" u="sng" dirty="0">
                <a:solidFill>
                  <a:srgbClr val="0000FF"/>
                </a:solidFill>
                <a:latin typeface="Arial"/>
                <a:ea typeface="Calibri"/>
                <a:hlinkClick r:id="rId2"/>
              </a:rPr>
              <a:t>http://users.dimi.uniud.it/~</a:t>
            </a:r>
            <a:r>
              <a:rPr lang="it-IT" sz="1200" i="1" u="sng" dirty="0" err="1">
                <a:solidFill>
                  <a:srgbClr val="0000FF"/>
                </a:solidFill>
                <a:latin typeface="Arial"/>
                <a:ea typeface="Calibri"/>
                <a:hlinkClick r:id="rId2"/>
              </a:rPr>
              <a:t>stefano.mizzaro</a:t>
            </a:r>
            <a:r>
              <a:rPr lang="it-IT" sz="1200" i="1" u="sng" dirty="0">
                <a:solidFill>
                  <a:srgbClr val="0000FF"/>
                </a:solidFill>
                <a:latin typeface="Arial"/>
                <a:ea typeface="Calibri"/>
                <a:hlinkClick r:id="rId2"/>
              </a:rPr>
              <a:t>/</a:t>
            </a:r>
            <a:r>
              <a:rPr lang="it-IT" sz="1200" i="1" u="sng" dirty="0" err="1">
                <a:solidFill>
                  <a:srgbClr val="0000FF"/>
                </a:solidFill>
                <a:latin typeface="Arial"/>
                <a:ea typeface="Calibri"/>
                <a:hlinkClick r:id="rId2"/>
              </a:rPr>
              <a:t>dida</a:t>
            </a:r>
            <a:r>
              <a:rPr lang="it-IT" sz="1200" i="1" u="sng" dirty="0">
                <a:solidFill>
                  <a:srgbClr val="0000FF"/>
                </a:solidFill>
                <a:latin typeface="Arial"/>
                <a:ea typeface="Calibri"/>
                <a:hlinkClick r:id="rId2"/>
              </a:rPr>
              <a:t>/come-non-scrivere-la-tesi.html</a:t>
            </a:r>
            <a:r>
              <a:rPr lang="it-IT" sz="1200" dirty="0">
                <a:solidFill>
                  <a:srgbClr val="000000"/>
                </a:solidFill>
                <a:latin typeface="Arial"/>
                <a:ea typeface="Calibri"/>
              </a:rPr>
              <a:t>&gt; [Data di accesso: 07/08/2012]. </a:t>
            </a:r>
            <a:endParaRPr lang="it-IT" sz="1200" dirty="0" smtClean="0">
              <a:solidFill>
                <a:srgbClr val="000000"/>
              </a:solidFill>
              <a:latin typeface="Arial"/>
              <a:ea typeface="Calibri"/>
            </a:endParaRPr>
          </a:p>
          <a:p>
            <a:pPr>
              <a:lnSpc>
                <a:spcPct val="115000"/>
              </a:lnSpc>
            </a:pPr>
            <a:endParaRPr/>
          </a:p>
          <a:p>
            <a:pPr>
              <a:lnSpc>
                <a:spcPct val="115000"/>
              </a:lnSpc>
            </a:pPr>
            <a:r>
              <a:rPr lang="it-IT" sz="1200" b="1">
                <a:solidFill>
                  <a:srgbClr val="000000"/>
                </a:solidFill>
                <a:latin typeface="Arial"/>
                <a:ea typeface="Calibri"/>
              </a:rPr>
              <a:t>Pepe, Silvia. </a:t>
            </a:r>
            <a:r>
              <a:rPr lang="it-IT" sz="1200" i="1" dirty="0">
                <a:solidFill>
                  <a:srgbClr val="000000"/>
                </a:solidFill>
                <a:latin typeface="Arial"/>
                <a:ea typeface="Calibri"/>
              </a:rPr>
              <a:t>Manuale pratico per scrivere una tesi</a:t>
            </a:r>
            <a:r>
              <a:rPr lang="it-IT" sz="1200" b="1" dirty="0">
                <a:solidFill>
                  <a:srgbClr val="000000"/>
                </a:solidFill>
                <a:latin typeface="Arial"/>
                <a:ea typeface="Calibri"/>
              </a:rPr>
              <a:t>. </a:t>
            </a:r>
            <a:r>
              <a:rPr lang="it-IT" sz="1200" dirty="0">
                <a:solidFill>
                  <a:srgbClr val="000000"/>
                </a:solidFill>
                <a:latin typeface="Arial"/>
                <a:ea typeface="Calibri"/>
              </a:rPr>
              <a:t>Editore Kappa, 2002.</a:t>
            </a:r>
            <a:endParaRPr/>
          </a:p>
          <a:p>
            <a:pPr>
              <a:lnSpc>
                <a:spcPct val="115000"/>
              </a:lnSpc>
            </a:pPr>
            <a:r>
              <a:rPr lang="it-IT" sz="1200">
                <a:solidFill>
                  <a:srgbClr val="330099"/>
                </a:solidFill>
                <a:latin typeface="Arial"/>
                <a:ea typeface="Times New Roman"/>
              </a:rPr>
              <a:t> </a:t>
            </a:r>
            <a:endParaRPr/>
          </a:p>
          <a:p>
            <a:pPr>
              <a:lnSpc>
                <a:spcPct val="115000"/>
              </a:lnSpc>
            </a:pPr>
            <a:r>
              <a:rPr lang="it-IT" sz="1200" b="1">
                <a:solidFill>
                  <a:srgbClr val="000000"/>
                </a:solidFill>
                <a:latin typeface="Arial"/>
                <a:ea typeface="Times New Roman"/>
              </a:rPr>
              <a:t>Prattichizzo, A.</a:t>
            </a:r>
            <a:r>
              <a:rPr lang="it-IT" sz="1200">
                <a:solidFill>
                  <a:srgbClr val="000000"/>
                </a:solidFill>
                <a:latin typeface="Arial"/>
                <a:ea typeface="Times New Roman"/>
              </a:rPr>
              <a:t>  </a:t>
            </a:r>
            <a:r>
              <a:rPr lang="it-IT" sz="1200" i="1" dirty="0">
                <a:solidFill>
                  <a:srgbClr val="000000"/>
                </a:solidFill>
                <a:latin typeface="Arial"/>
                <a:ea typeface="Times New Roman"/>
              </a:rPr>
              <a:t>La tesi di laurea. Indicazioni e suggerimenti</a:t>
            </a:r>
            <a:r>
              <a:rPr lang="it-IT" sz="1200" dirty="0">
                <a:solidFill>
                  <a:srgbClr val="000000"/>
                </a:solidFill>
                <a:latin typeface="Arial"/>
                <a:ea typeface="Times New Roman"/>
              </a:rPr>
              <a:t>, Piacenza, I.S.U. Università Cattolica 1998. </a:t>
            </a:r>
            <a:endParaRPr/>
          </a:p>
          <a:p>
            <a:pPr>
              <a:lnSpc>
                <a:spcPct val="115000"/>
              </a:lnSpc>
            </a:pPr>
            <a:r>
              <a:rPr lang="it-IT" sz="1200">
                <a:solidFill>
                  <a:srgbClr val="000000"/>
                </a:solidFill>
                <a:latin typeface="Arial"/>
                <a:ea typeface="Times New Roman"/>
              </a:rPr>
              <a:t> </a:t>
            </a:r>
            <a:endParaRPr/>
          </a:p>
          <a:p>
            <a:pPr>
              <a:lnSpc>
                <a:spcPct val="115000"/>
              </a:lnSpc>
            </a:pPr>
            <a:r>
              <a:rPr lang="it-IT" sz="1200" b="1">
                <a:solidFill>
                  <a:srgbClr val="000000"/>
                </a:solidFill>
                <a:latin typeface="Arial"/>
                <a:ea typeface="Times New Roman"/>
              </a:rPr>
              <a:t>Tiuzzi, Arjuna.</a:t>
            </a:r>
            <a:r>
              <a:rPr lang="it-IT" sz="1200">
                <a:solidFill>
                  <a:srgbClr val="000000"/>
                </a:solidFill>
                <a:latin typeface="Arial"/>
                <a:ea typeface="Times New Roman"/>
              </a:rPr>
              <a:t> </a:t>
            </a:r>
            <a:r>
              <a:rPr lang="it-IT" sz="1200" i="1" dirty="0">
                <a:solidFill>
                  <a:srgbClr val="000000"/>
                </a:solidFill>
                <a:latin typeface="Arial"/>
                <a:ea typeface="Times New Roman"/>
              </a:rPr>
              <a:t>Come si scrive una tesi di laurea?</a:t>
            </a:r>
            <a:r>
              <a:rPr lang="it-IT" sz="1200" dirty="0">
                <a:solidFill>
                  <a:srgbClr val="000000"/>
                </a:solidFill>
                <a:latin typeface="Arial"/>
                <a:ea typeface="Times New Roman"/>
              </a:rPr>
              <a:t> </a:t>
            </a:r>
            <a:r>
              <a:rPr lang="it-IT" sz="1200" dirty="0">
                <a:solidFill>
                  <a:srgbClr val="000000"/>
                </a:solidFill>
                <a:latin typeface="Arial"/>
                <a:ea typeface="Calibri"/>
              </a:rPr>
              <a:t>Disponibile su &lt;</a:t>
            </a:r>
            <a:r>
              <a:rPr lang="it-IT" sz="1200" i="1" u="sng" dirty="0">
                <a:solidFill>
                  <a:srgbClr val="0000FF"/>
                </a:solidFill>
                <a:latin typeface="Arial"/>
                <a:ea typeface="Calibri"/>
                <a:hlinkClick r:id="rId3"/>
              </a:rPr>
              <a:t>http://www.arjuna.it/</a:t>
            </a:r>
            <a:r>
              <a:rPr lang="it-IT" sz="1200" i="1" u="sng" dirty="0" err="1">
                <a:solidFill>
                  <a:srgbClr val="0000FF"/>
                </a:solidFill>
                <a:latin typeface="Arial"/>
                <a:ea typeface="Calibri"/>
                <a:hlinkClick r:id="rId3"/>
              </a:rPr>
              <a:t>materiali_ita</a:t>
            </a:r>
            <a:r>
              <a:rPr lang="it-IT" sz="1200" i="1" u="sng" dirty="0">
                <a:solidFill>
                  <a:srgbClr val="0000FF"/>
                </a:solidFill>
                <a:latin typeface="Arial"/>
                <a:ea typeface="Calibri"/>
                <a:hlinkClick r:id="rId3"/>
              </a:rPr>
              <a:t>/Come_si_scrive_una_tesi_di_laurea.pdf</a:t>
            </a:r>
            <a:r>
              <a:rPr lang="it-IT" sz="1200" dirty="0">
                <a:solidFill>
                  <a:srgbClr val="000000"/>
                </a:solidFill>
                <a:latin typeface="Arial"/>
                <a:ea typeface="Calibri"/>
              </a:rPr>
              <a:t>&gt; [Data di accesso: 07/08/2012]. </a:t>
            </a:r>
            <a:endParaRPr/>
          </a:p>
          <a:p>
            <a:pPr>
              <a:lnSpc>
                <a:spcPct val="115000"/>
              </a:lnSpc>
            </a:pPr>
            <a:r>
              <a:rPr lang="it-IT" sz="1200">
                <a:solidFill>
                  <a:srgbClr val="000000"/>
                </a:solidFill>
                <a:latin typeface="Arial"/>
                <a:ea typeface="Calibri"/>
              </a:rPr>
              <a:t> </a:t>
            </a:r>
            <a:endParaRPr/>
          </a:p>
          <a:p>
            <a:pPr>
              <a:lnSpc>
                <a:spcPct val="115000"/>
              </a:lnSpc>
            </a:pPr>
            <a:r>
              <a:rPr lang="it-IT" sz="1200" b="1">
                <a:solidFill>
                  <a:srgbClr val="000000"/>
                </a:solidFill>
                <a:latin typeface="Arial"/>
                <a:ea typeface="Calibri"/>
              </a:rPr>
              <a:t>Università degli Studi di Padova. </a:t>
            </a:r>
            <a:r>
              <a:rPr lang="it-IT" sz="1200" b="1" dirty="0">
                <a:solidFill>
                  <a:srgbClr val="000000"/>
                </a:solidFill>
                <a:latin typeface="Arial"/>
                <a:ea typeface="Calibri"/>
              </a:rPr>
              <a:t>Facoltà di Scienze politiche </a:t>
            </a:r>
            <a:r>
              <a:rPr lang="it-IT" sz="1200" dirty="0">
                <a:solidFill>
                  <a:srgbClr val="000000"/>
                </a:solidFill>
                <a:latin typeface="Arial"/>
                <a:ea typeface="Calibri"/>
              </a:rPr>
              <a:t>Guide e modelli per la tesi</a:t>
            </a:r>
            <a:r>
              <a:rPr lang="it-IT" sz="1200" b="1" i="1" dirty="0">
                <a:solidFill>
                  <a:srgbClr val="000000"/>
                </a:solidFill>
                <a:latin typeface="Arial"/>
                <a:ea typeface="Calibri"/>
              </a:rPr>
              <a:t> </a:t>
            </a:r>
            <a:r>
              <a:rPr lang="it-IT" sz="1200" dirty="0">
                <a:solidFill>
                  <a:srgbClr val="000000"/>
                </a:solidFill>
                <a:latin typeface="Arial"/>
                <a:ea typeface="Calibri"/>
              </a:rPr>
              <a:t>disponibili su &lt; </a:t>
            </a:r>
            <a:r>
              <a:rPr lang="it-IT" sz="1200" u="sng" dirty="0">
                <a:solidFill>
                  <a:srgbClr val="0000FF"/>
                </a:solidFill>
                <a:latin typeface="Arial"/>
                <a:ea typeface="Calibri"/>
                <a:hlinkClick r:id="rId4"/>
              </a:rPr>
              <a:t>http://www.scipol.unipd.it/</a:t>
            </a:r>
            <a:r>
              <a:rPr lang="it-IT" sz="1200" u="sng" dirty="0" err="1">
                <a:solidFill>
                  <a:srgbClr val="0000FF"/>
                </a:solidFill>
                <a:latin typeface="Arial"/>
                <a:ea typeface="Calibri"/>
                <a:hlinkClick r:id="rId4"/>
              </a:rPr>
              <a:t>repository</a:t>
            </a:r>
            <a:r>
              <a:rPr lang="it-IT" sz="1200" u="sng" dirty="0">
                <a:solidFill>
                  <a:srgbClr val="0000FF"/>
                </a:solidFill>
                <a:latin typeface="Arial"/>
                <a:ea typeface="Calibri"/>
                <a:hlinkClick r:id="rId4"/>
              </a:rPr>
              <a:t>/laboratori/HTML/tesi.htm</a:t>
            </a:r>
            <a:r>
              <a:rPr lang="it-IT" sz="1200" dirty="0">
                <a:solidFill>
                  <a:srgbClr val="000000"/>
                </a:solidFill>
                <a:latin typeface="Arial"/>
                <a:ea typeface="Calibri"/>
              </a:rPr>
              <a:t>&gt; [Data di accesso: 30/08/2012</a:t>
            </a:r>
            <a:r>
              <a:rPr lang="it-IT" sz="1200" dirty="0" smtClean="0">
                <a:solidFill>
                  <a:srgbClr val="000000"/>
                </a:solidFill>
                <a:latin typeface="Arial"/>
                <a:ea typeface="Calibri"/>
              </a:rPr>
              <a:t>].</a:t>
            </a:r>
          </a:p>
          <a:p>
            <a:pPr>
              <a:lnSpc>
                <a:spcPct val="115000"/>
              </a:lnSpc>
            </a:pPr>
            <a:endParaRPr lang="it-IT" dirty="0" smtClean="0"/>
          </a:p>
          <a:p>
            <a:pPr>
              <a:lnSpc>
                <a:spcPct val="115000"/>
              </a:lnSpc>
            </a:pPr>
            <a:r>
              <a:rPr lang="it-IT" sz="1200" b="1" dirty="0" smtClean="0">
                <a:solidFill>
                  <a:srgbClr val="000000"/>
                </a:solidFill>
                <a:latin typeface="Arial"/>
                <a:ea typeface="Calibri"/>
              </a:rPr>
              <a:t>Università </a:t>
            </a:r>
            <a:r>
              <a:rPr lang="it-IT" sz="1200" b="1" dirty="0">
                <a:solidFill>
                  <a:srgbClr val="000000"/>
                </a:solidFill>
                <a:latin typeface="Arial"/>
                <a:ea typeface="Calibri"/>
              </a:rPr>
              <a:t>degli Studi di Padova. Facoltà di Economia Tesi di laurea. </a:t>
            </a:r>
            <a:r>
              <a:rPr lang="it-IT" sz="1200" i="1" dirty="0">
                <a:solidFill>
                  <a:srgbClr val="000000"/>
                </a:solidFill>
                <a:latin typeface="Arial"/>
                <a:ea typeface="Calibri"/>
              </a:rPr>
              <a:t>Norme in materia di tesi di laurea</a:t>
            </a:r>
            <a:r>
              <a:rPr lang="it-IT" sz="1200" dirty="0">
                <a:solidFill>
                  <a:srgbClr val="000000"/>
                </a:solidFill>
                <a:latin typeface="Arial"/>
                <a:ea typeface="Calibri"/>
              </a:rPr>
              <a:t>.</a:t>
            </a:r>
            <a:r>
              <a:rPr lang="it-IT" sz="1200" b="1" dirty="0">
                <a:solidFill>
                  <a:srgbClr val="000000"/>
                </a:solidFill>
                <a:latin typeface="Arial"/>
                <a:ea typeface="Calibri"/>
              </a:rPr>
              <a:t> </a:t>
            </a:r>
            <a:r>
              <a:rPr lang="it-IT" sz="1200" dirty="0">
                <a:solidFill>
                  <a:srgbClr val="000000"/>
                </a:solidFill>
                <a:latin typeface="Arial"/>
                <a:ea typeface="Calibri"/>
              </a:rPr>
              <a:t>Disponibile su &lt;</a:t>
            </a:r>
            <a:r>
              <a:rPr lang="it-IT" sz="1200" u="sng" dirty="0">
                <a:solidFill>
                  <a:srgbClr val="0000FF"/>
                </a:solidFill>
                <a:latin typeface="Arial"/>
                <a:ea typeface="Calibri"/>
                <a:hlinkClick r:id="rId5"/>
              </a:rPr>
              <a:t>http://www.economia.unipd.it/didattica/</a:t>
            </a:r>
            <a:r>
              <a:rPr lang="it-IT" sz="1200" u="sng" dirty="0" err="1">
                <a:solidFill>
                  <a:srgbClr val="0000FF"/>
                </a:solidFill>
                <a:latin typeface="Arial"/>
                <a:ea typeface="Calibri"/>
                <a:hlinkClick r:id="rId5"/>
              </a:rPr>
              <a:t>index.php?sezione</a:t>
            </a:r>
            <a:r>
              <a:rPr lang="it-IT" sz="1200" u="sng" dirty="0">
                <a:solidFill>
                  <a:srgbClr val="0000FF"/>
                </a:solidFill>
                <a:latin typeface="Arial"/>
                <a:ea typeface="Calibri"/>
                <a:hlinkClick r:id="rId5"/>
              </a:rPr>
              <a:t>=</a:t>
            </a:r>
            <a:r>
              <a:rPr lang="it-IT" sz="1200" u="sng" dirty="0" err="1">
                <a:solidFill>
                  <a:srgbClr val="0000FF"/>
                </a:solidFill>
                <a:latin typeface="Arial"/>
                <a:ea typeface="Calibri"/>
                <a:hlinkClick r:id="rId5"/>
              </a:rPr>
              <a:t>DIDATTICA&amp;sub</a:t>
            </a:r>
            <a:r>
              <a:rPr lang="it-IT" sz="1200" u="sng" dirty="0">
                <a:solidFill>
                  <a:srgbClr val="0000FF"/>
                </a:solidFill>
                <a:latin typeface="Arial"/>
                <a:ea typeface="Calibri"/>
                <a:hlinkClick r:id="rId5"/>
              </a:rPr>
              <a:t>=15&amp;macro=3&amp;prev=2&amp;id=10</a:t>
            </a:r>
            <a:r>
              <a:rPr lang="it-IT" sz="1200" dirty="0">
                <a:solidFill>
                  <a:srgbClr val="000000"/>
                </a:solidFill>
                <a:latin typeface="Arial"/>
                <a:ea typeface="Calibri"/>
              </a:rPr>
              <a:t>&gt; [Data di accesso: 30/08/2012</a:t>
            </a:r>
            <a:r>
              <a:rPr lang="it-IT" sz="1200" dirty="0" smtClean="0">
                <a:solidFill>
                  <a:srgbClr val="000000"/>
                </a:solidFill>
                <a:latin typeface="Arial"/>
                <a:ea typeface="Calibri"/>
              </a:rPr>
              <a:t>].</a:t>
            </a:r>
          </a:p>
          <a:p>
            <a:pPr>
              <a:lnSpc>
                <a:spcPct val="115000"/>
              </a:lnSpc>
            </a:pPr>
            <a:endParaRPr/>
          </a:p>
          <a:p>
            <a:pPr>
              <a:lnSpc>
                <a:spcPct val="115000"/>
              </a:lnSpc>
            </a:pPr>
            <a:r>
              <a:rPr lang="it-IT" sz="1200" b="1">
                <a:solidFill>
                  <a:srgbClr val="000000"/>
                </a:solidFill>
                <a:latin typeface="Arial"/>
                <a:ea typeface="Times New Roman"/>
              </a:rPr>
              <a:t>Villani, A</a:t>
            </a:r>
            <a:r>
              <a:rPr lang="it-IT" sz="1200">
                <a:solidFill>
                  <a:srgbClr val="000000"/>
                </a:solidFill>
                <a:latin typeface="Arial"/>
                <a:ea typeface="Times New Roman"/>
              </a:rPr>
              <a:t>. </a:t>
            </a:r>
            <a:r>
              <a:rPr lang="it-IT" sz="1200" i="1" dirty="0">
                <a:solidFill>
                  <a:srgbClr val="000000"/>
                </a:solidFill>
                <a:latin typeface="Arial"/>
                <a:ea typeface="Times New Roman"/>
              </a:rPr>
              <a:t>Istruzioni per la tesi di laurea</a:t>
            </a:r>
            <a:r>
              <a:rPr lang="it-IT" sz="1200" dirty="0">
                <a:solidFill>
                  <a:srgbClr val="000000"/>
                </a:solidFill>
                <a:latin typeface="Arial"/>
                <a:ea typeface="Times New Roman"/>
              </a:rPr>
              <a:t>, Milano I.S.U. Università Cattolica 1998.</a:t>
            </a:r>
            <a:endParaRPr/>
          </a:p>
        </p:txBody>
      </p:sp>
      <p:sp>
        <p:nvSpPr>
          <p:cNvPr id="749" name="TextShape 2"/>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7" name="Table 1"/>
          <p:cNvGraphicFramePr/>
          <p:nvPr/>
        </p:nvGraphicFramePr>
        <p:xfrm>
          <a:off x="215640" y="1268640"/>
          <a:ext cx="8712720" cy="4030608"/>
        </p:xfrm>
        <a:graphic>
          <a:graphicData uri="http://schemas.openxmlformats.org/drawingml/2006/table">
            <a:tbl>
              <a:tblPr/>
              <a:tblGrid>
                <a:gridCol w="8712720"/>
              </a:tblGrid>
              <a:tr h="441000">
                <a:tc>
                  <a:txBody>
                    <a:bodyPr/>
                    <a:lstStyle/>
                    <a:p>
                      <a:pPr algn="ctr">
                        <a:lnSpc>
                          <a:spcPct val="115000"/>
                        </a:lnSpc>
                      </a:pPr>
                      <a:r>
                        <a:rPr lang="it-IT" sz="900" b="1">
                          <a:solidFill>
                            <a:srgbClr val="FFFFFF"/>
                          </a:solidFill>
                          <a:latin typeface="Calibri"/>
                        </a:rPr>
                        <a:t> </a:t>
                      </a:r>
                      <a:r>
                        <a:rPr lang="it-IT" sz="2800" b="1" i="1">
                          <a:solidFill>
                            <a:srgbClr val="4A452A"/>
                          </a:solidFill>
                          <a:latin typeface="Calibri"/>
                        </a:rPr>
                        <a:t>QUESTIONARIO:</a:t>
                      </a:r>
                      <a:endParaRPr/>
                    </a:p>
                  </a:txBody>
                  <a:tcPr/>
                </a:tc>
              </a:tr>
              <a:tr h="1724040">
                <a:tc>
                  <a:txBody>
                    <a:bodyPr/>
                    <a:lstStyle/>
                    <a:p>
                      <a:pPr>
                        <a:lnSpc>
                          <a:spcPct val="115000"/>
                        </a:lnSpc>
                      </a:pPr>
                      <a:r>
                        <a:rPr lang="it-IT" sz="200" b="1">
                          <a:solidFill>
                            <a:srgbClr val="000000"/>
                          </a:solidFill>
                          <a:latin typeface="Calibri"/>
                        </a:rPr>
                        <a:t> </a:t>
                      </a:r>
                      <a:endParaRPr/>
                    </a:p>
                    <a:p>
                      <a:pPr>
                        <a:lnSpc>
                          <a:spcPct val="115000"/>
                        </a:lnSpc>
                      </a:pPr>
                      <a:r>
                        <a:rPr lang="it-IT" sz="2800" b="1">
                          <a:solidFill>
                            <a:srgbClr val="000000"/>
                          </a:solidFill>
                          <a:latin typeface="Calibri"/>
                        </a:rPr>
                        <a:t>Collegati a:
</a:t>
                      </a:r>
                      <a:r>
                        <a:rPr lang="it-IT" sz="3200" b="1" u="sng">
                          <a:solidFill>
                            <a:srgbClr val="FFFFFF"/>
                          </a:solidFill>
                          <a:latin typeface="Calibri"/>
                          <a:hlinkClick r:id="rId2"/>
                        </a:rPr>
                        <a:t>http://www.cab.unipd.it/corsi-sba-questionario</a:t>
                      </a:r>
                      <a:endParaRPr/>
                    </a:p>
                  </a:txBody>
                  <a:tcPr/>
                </a:tc>
              </a:tr>
              <a:tr h="1724400">
                <a:tc>
                  <a:txBody>
                    <a:bodyPr/>
                    <a:lstStyle/>
                    <a:p>
                      <a:pPr>
                        <a:lnSpc>
                          <a:spcPct val="115000"/>
                        </a:lnSpc>
                      </a:pPr>
                      <a:r>
                        <a:rPr lang="it-IT" sz="3000" b="1">
                          <a:solidFill>
                            <a:srgbClr val="000000"/>
                          </a:solidFill>
                          <a:latin typeface="Calibri"/>
                        </a:rPr>
                        <a:t>Username: (n° corso)
Password: (lasciare il campo vuoto)</a:t>
                      </a:r>
                      <a:endParaRPr/>
                    </a:p>
                  </a:txBody>
                  <a:tcPr/>
                </a:tc>
              </a:tr>
            </a:tbl>
          </a:graphicData>
        </a:graphic>
      </p:graphicFrame>
    </p:spTree>
    <p:extLst>
      <p:ext uri="{BB962C8B-B14F-4D97-AF65-F5344CB8AC3E}">
        <p14:creationId xmlns:p14="http://schemas.microsoft.com/office/powerpoint/2010/main" val="13919854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TextShape 3"/>
          <p:cNvSpPr txBox="1"/>
          <p:nvPr/>
        </p:nvSpPr>
        <p:spPr>
          <a:xfrm>
            <a:off x="2666880" y="6248520"/>
            <a:ext cx="3580920" cy="456840"/>
          </a:xfrm>
          <a:prstGeom prst="rect">
            <a:avLst/>
          </a:prstGeom>
        </p:spPr>
        <p:txBody>
          <a:bodyPr anchor="b"/>
          <a:lstStyle/>
          <a:p>
            <a:r>
              <a:rPr lang="it-IT" sz="1000">
                <a:solidFill>
                  <a:srgbClr val="000000"/>
                </a:solidFill>
              </a:rPr>
              <a:t>Sistema Bibliotecario di Ateneo | Università di Padova</a:t>
            </a:r>
            <a:endParaRPr>
              <a:solidFill>
                <a:prstClr val="black"/>
              </a:solidFill>
            </a:endParaRPr>
          </a:p>
        </p:txBody>
      </p:sp>
      <p:sp>
        <p:nvSpPr>
          <p:cNvPr id="3" name="TextShape 1"/>
          <p:cNvSpPr txBox="1"/>
          <p:nvPr/>
        </p:nvSpPr>
        <p:spPr>
          <a:xfrm>
            <a:off x="826920" y="189000"/>
            <a:ext cx="7770600" cy="1141200"/>
          </a:xfrm>
          <a:prstGeom prst="rect">
            <a:avLst/>
          </a:prstGeom>
        </p:spPr>
        <p:txBody>
          <a:bodyPr/>
          <a:lstStyle/>
          <a:p>
            <a:pPr>
              <a:lnSpc>
                <a:spcPct val="100000"/>
              </a:lnSpc>
            </a:pPr>
            <a:r>
              <a:rPr lang="it-IT" sz="3200" dirty="0" smtClean="0">
                <a:solidFill>
                  <a:srgbClr val="000000"/>
                </a:solidFill>
                <a:latin typeface="Arial"/>
              </a:rPr>
              <a:t>Struttura della tesi. Indicazioni formali. </a:t>
            </a:r>
            <a:r>
              <a:rPr lang="it-IT" sz="3200" dirty="0">
                <a:solidFill>
                  <a:srgbClr val="000000"/>
                </a:solidFill>
                <a:latin typeface="Zurich Ex BT"/>
              </a:rPr>
              <a:t>
</a:t>
            </a:r>
            <a:endParaRPr dirty="0"/>
          </a:p>
        </p:txBody>
      </p:sp>
      <p:pic>
        <p:nvPicPr>
          <p:cNvPr id="4" name="Picture 2"/>
          <p:cNvPicPr/>
          <p:nvPr/>
        </p:nvPicPr>
        <p:blipFill>
          <a:blip r:embed="rId3"/>
          <a:stretch>
            <a:fillRect/>
          </a:stretch>
        </p:blipFill>
        <p:spPr>
          <a:xfrm>
            <a:off x="694946" y="2012220"/>
            <a:ext cx="2449080" cy="2936520"/>
          </a:xfrm>
          <a:prstGeom prst="rect">
            <a:avLst/>
          </a:prstGeom>
          <a:ln>
            <a:noFill/>
          </a:ln>
        </p:spPr>
      </p:pic>
      <p:sp>
        <p:nvSpPr>
          <p:cNvPr id="5" name="CustomShape 2"/>
          <p:cNvSpPr/>
          <p:nvPr/>
        </p:nvSpPr>
        <p:spPr>
          <a:xfrm>
            <a:off x="404640" y="5630760"/>
            <a:ext cx="2142720" cy="806400"/>
          </a:xfrm>
          <a:prstGeom prst="rect">
            <a:avLst/>
          </a:prstGeom>
          <a:noFill/>
          <a:ln>
            <a:noFill/>
          </a:ln>
        </p:spPr>
        <p:txBody>
          <a:bodyPr lIns="90000" tIns="45000" rIns="90000" bIns="45000"/>
          <a:lstStyle/>
          <a:p>
            <a:pPr>
              <a:lnSpc>
                <a:spcPct val="95000"/>
              </a:lnSpc>
            </a:pPr>
            <a:r>
              <a:rPr lang="it-IT" sz="900" b="1">
                <a:solidFill>
                  <a:srgbClr val="FFFFFF"/>
                </a:solidFill>
                <a:latin typeface="Times New Roman"/>
              </a:rPr>
              <a:t>Maurits Cornelis Escher (1898-1971), Mani che disegnano</a:t>
            </a:r>
            <a:endParaRPr/>
          </a:p>
          <a:p>
            <a:pPr>
              <a:lnSpc>
                <a:spcPct val="95000"/>
              </a:lnSpc>
            </a:pPr>
            <a:endParaRPr/>
          </a:p>
        </p:txBody>
      </p:sp>
      <p:sp>
        <p:nvSpPr>
          <p:cNvPr id="6" name="TextShape 3"/>
          <p:cNvSpPr txBox="1"/>
          <p:nvPr/>
        </p:nvSpPr>
        <p:spPr>
          <a:xfrm>
            <a:off x="2666880" y="6248520"/>
            <a:ext cx="3580920" cy="456840"/>
          </a:xfrm>
          <a:prstGeom prst="rect">
            <a:avLst/>
          </a:prstGeom>
        </p:spPr>
        <p:txBody>
          <a:bodyPr anchor="b"/>
          <a:lstStyle/>
          <a:p>
            <a:pPr>
              <a:lnSpc>
                <a:spcPct val="100000"/>
              </a:lnSpc>
            </a:pPr>
            <a:r>
              <a:rPr lang="it-IT" sz="1000" dirty="0">
                <a:solidFill>
                  <a:srgbClr val="000000"/>
                </a:solidFill>
                <a:latin typeface="Arial"/>
              </a:rPr>
              <a:t>Sistema Bibliotecario di Ateneo | Università di Padova</a:t>
            </a:r>
            <a:endParaRPr dirty="0"/>
          </a:p>
        </p:txBody>
      </p:sp>
      <p:sp>
        <p:nvSpPr>
          <p:cNvPr id="7" name="CasellaDiTesto 6"/>
          <p:cNvSpPr txBox="1"/>
          <p:nvPr/>
        </p:nvSpPr>
        <p:spPr>
          <a:xfrm>
            <a:off x="3740691" y="1330200"/>
            <a:ext cx="4856829" cy="4893647"/>
          </a:xfrm>
          <a:prstGeom prst="rect">
            <a:avLst/>
          </a:prstGeom>
          <a:noFill/>
        </p:spPr>
        <p:txBody>
          <a:bodyPr wrap="square" rtlCol="0">
            <a:spAutoFit/>
          </a:bodyPr>
          <a:lstStyle/>
          <a:p>
            <a:pPr marL="285750" indent="-285750">
              <a:buFont typeface="Arial" panose="020B0604020202020204" pitchFamily="34" charset="0"/>
              <a:buChar char="•"/>
            </a:pPr>
            <a:endParaRPr lang="it-IT" sz="2400" dirty="0" smtClean="0"/>
          </a:p>
          <a:p>
            <a:pPr marL="285750" indent="-285750">
              <a:buFont typeface="Arial" panose="020B0604020202020204" pitchFamily="34" charset="0"/>
              <a:buChar char="•"/>
            </a:pPr>
            <a:r>
              <a:rPr lang="it-IT" sz="2400" dirty="0"/>
              <a:t>Specificità legate all’area </a:t>
            </a:r>
            <a:r>
              <a:rPr lang="it-IT" sz="2400" dirty="0" smtClean="0"/>
              <a:t>disciplinare</a:t>
            </a:r>
          </a:p>
          <a:p>
            <a:pPr marL="285750" indent="-285750">
              <a:buFont typeface="Arial" panose="020B0604020202020204" pitchFamily="34" charset="0"/>
              <a:buChar char="•"/>
            </a:pPr>
            <a:endParaRPr lang="it-IT" sz="2400" dirty="0"/>
          </a:p>
          <a:p>
            <a:pPr marL="285750" indent="-285750">
              <a:buFont typeface="Arial" panose="020B0604020202020204" pitchFamily="34" charset="0"/>
              <a:buChar char="•"/>
            </a:pPr>
            <a:r>
              <a:rPr lang="it-IT" sz="2400" dirty="0"/>
              <a:t>Norme formali per catalogazione (titolo, pagine, autore</a:t>
            </a:r>
            <a:r>
              <a:rPr lang="it-IT" sz="2400" dirty="0" smtClean="0"/>
              <a:t>,…)</a:t>
            </a:r>
          </a:p>
          <a:p>
            <a:pPr marL="285750" indent="-285750">
              <a:buFont typeface="Arial" panose="020B0604020202020204" pitchFamily="34" charset="0"/>
              <a:buChar char="•"/>
            </a:pPr>
            <a:endParaRPr lang="it-IT" sz="2400" dirty="0" smtClean="0"/>
          </a:p>
          <a:p>
            <a:pPr marL="285750" indent="-285750">
              <a:buFont typeface="Arial" panose="020B0604020202020204" pitchFamily="34" charset="0"/>
              <a:buChar char="•"/>
            </a:pPr>
            <a:r>
              <a:rPr lang="it-IT" sz="2400" dirty="0" smtClean="0"/>
              <a:t>Norma UNI ISO 7144 “Documentazione – Presentazione delle tesi e documenti simili”</a:t>
            </a:r>
          </a:p>
          <a:p>
            <a:pPr marL="285750" indent="-285750">
              <a:buFont typeface="Arial" panose="020B0604020202020204" pitchFamily="34" charset="0"/>
              <a:buChar char="•"/>
            </a:pPr>
            <a:endParaRPr lang="it-IT" sz="2400" dirty="0"/>
          </a:p>
        </p:txBody>
      </p:sp>
    </p:spTree>
    <p:extLst>
      <p:ext uri="{BB962C8B-B14F-4D97-AF65-F5344CB8AC3E}">
        <p14:creationId xmlns:p14="http://schemas.microsoft.com/office/powerpoint/2010/main" val="306998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TextShape 3"/>
          <p:cNvSpPr txBox="1"/>
          <p:nvPr/>
        </p:nvSpPr>
        <p:spPr>
          <a:xfrm>
            <a:off x="2666880" y="6248520"/>
            <a:ext cx="3580920" cy="456840"/>
          </a:xfrm>
          <a:prstGeom prst="rect">
            <a:avLst/>
          </a:prstGeom>
        </p:spPr>
        <p:txBody>
          <a:bodyPr anchor="b"/>
          <a:lstStyle/>
          <a:p>
            <a:r>
              <a:rPr lang="it-IT" sz="1000">
                <a:solidFill>
                  <a:srgbClr val="000000"/>
                </a:solidFill>
              </a:rPr>
              <a:t>Sistema Bibliotecario di Ateneo | Università di Padova</a:t>
            </a:r>
            <a:endParaRPr>
              <a:solidFill>
                <a:prstClr val="black"/>
              </a:solidFill>
            </a:endParaRPr>
          </a:p>
        </p:txBody>
      </p:sp>
      <p:sp>
        <p:nvSpPr>
          <p:cNvPr id="3" name="TextShape 1"/>
          <p:cNvSpPr txBox="1"/>
          <p:nvPr/>
        </p:nvSpPr>
        <p:spPr>
          <a:xfrm>
            <a:off x="611280" y="189000"/>
            <a:ext cx="8683200" cy="1142640"/>
          </a:xfrm>
          <a:prstGeom prst="rect">
            <a:avLst/>
          </a:prstGeom>
        </p:spPr>
        <p:txBody>
          <a:bodyPr/>
          <a:lstStyle/>
          <a:p>
            <a:pPr>
              <a:lnSpc>
                <a:spcPct val="100000"/>
              </a:lnSpc>
            </a:pPr>
            <a:r>
              <a:rPr lang="it-IT" sz="3000" dirty="0">
                <a:solidFill>
                  <a:srgbClr val="000000"/>
                </a:solidFill>
                <a:latin typeface="Arial"/>
              </a:rPr>
              <a:t>Struttura della </a:t>
            </a:r>
            <a:r>
              <a:rPr lang="it-IT" sz="3000" dirty="0" smtClean="0">
                <a:solidFill>
                  <a:srgbClr val="000000"/>
                </a:solidFill>
                <a:latin typeface="Arial"/>
              </a:rPr>
              <a:t>tesi. Dati </a:t>
            </a:r>
            <a:r>
              <a:rPr lang="it-IT" sz="3000" dirty="0">
                <a:solidFill>
                  <a:srgbClr val="000000"/>
                </a:solidFill>
                <a:latin typeface="Arial"/>
              </a:rPr>
              <a:t>essenziali</a:t>
            </a:r>
            <a:endParaRPr dirty="0"/>
          </a:p>
        </p:txBody>
      </p:sp>
      <p:sp>
        <p:nvSpPr>
          <p:cNvPr id="4" name="CustomShape 2"/>
          <p:cNvSpPr/>
          <p:nvPr/>
        </p:nvSpPr>
        <p:spPr>
          <a:xfrm>
            <a:off x="1218534" y="5251153"/>
            <a:ext cx="7703640" cy="1400040"/>
          </a:xfrm>
          <a:prstGeom prst="rect">
            <a:avLst/>
          </a:prstGeom>
          <a:noFill/>
          <a:ln>
            <a:noFill/>
          </a:ln>
        </p:spPr>
        <p:txBody>
          <a:bodyPr lIns="90000" tIns="45000" rIns="90000" bIns="45000"/>
          <a:lstStyle/>
          <a:p>
            <a:pPr>
              <a:lnSpc>
                <a:spcPct val="100000"/>
              </a:lnSpc>
            </a:pPr>
            <a:endParaRPr dirty="0"/>
          </a:p>
          <a:p>
            <a:pPr>
              <a:lnSpc>
                <a:spcPct val="100000"/>
              </a:lnSpc>
            </a:pPr>
            <a:endParaRPr dirty="0"/>
          </a:p>
          <a:p>
            <a:pPr>
              <a:lnSpc>
                <a:spcPct val="100000"/>
              </a:lnSpc>
            </a:pPr>
            <a:r>
              <a:rPr lang="it-IT" sz="1400" b="1" dirty="0">
                <a:solidFill>
                  <a:srgbClr val="000000"/>
                </a:solidFill>
                <a:latin typeface="Arial"/>
              </a:rPr>
              <a:t>Cfr. UNI ISO 7144 "Documentazione - Presentazione delle tesi e documenti simili"</a:t>
            </a:r>
            <a:endParaRPr dirty="0"/>
          </a:p>
          <a:p>
            <a:pPr>
              <a:lnSpc>
                <a:spcPct val="100000"/>
              </a:lnSpc>
            </a:pPr>
            <a:endParaRPr dirty="0"/>
          </a:p>
        </p:txBody>
      </p:sp>
      <p:sp>
        <p:nvSpPr>
          <p:cNvPr id="5"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pic>
        <p:nvPicPr>
          <p:cNvPr id="6" name="Immagine 5"/>
          <p:cNvPicPr>
            <a:picLocks noChangeAspect="1"/>
          </p:cNvPicPr>
          <p:nvPr/>
        </p:nvPicPr>
        <p:blipFill rotWithShape="1">
          <a:blip r:embed="rId3"/>
          <a:srcRect t="11194" r="6817" b="10667"/>
          <a:stretch/>
        </p:blipFill>
        <p:spPr>
          <a:xfrm>
            <a:off x="611280" y="1173110"/>
            <a:ext cx="8226033" cy="4778063"/>
          </a:xfrm>
          <a:prstGeom prst="rect">
            <a:avLst/>
          </a:prstGeom>
        </p:spPr>
      </p:pic>
    </p:spTree>
    <p:extLst>
      <p:ext uri="{BB962C8B-B14F-4D97-AF65-F5344CB8AC3E}">
        <p14:creationId xmlns:p14="http://schemas.microsoft.com/office/powerpoint/2010/main" val="2372278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TextShape 3"/>
          <p:cNvSpPr txBox="1"/>
          <p:nvPr/>
        </p:nvSpPr>
        <p:spPr>
          <a:xfrm>
            <a:off x="2666880" y="6248520"/>
            <a:ext cx="3580920" cy="456840"/>
          </a:xfrm>
          <a:prstGeom prst="rect">
            <a:avLst/>
          </a:prstGeom>
        </p:spPr>
        <p:txBody>
          <a:bodyPr anchor="b"/>
          <a:lstStyle/>
          <a:p>
            <a:r>
              <a:rPr lang="it-IT" sz="1000">
                <a:solidFill>
                  <a:srgbClr val="000000"/>
                </a:solidFill>
              </a:rPr>
              <a:t>Sistema Bibliotecario di Ateneo | Università di Padova</a:t>
            </a:r>
            <a:endParaRPr>
              <a:solidFill>
                <a:prstClr val="black"/>
              </a:solidFill>
            </a:endParaRPr>
          </a:p>
        </p:txBody>
      </p:sp>
      <p:sp>
        <p:nvSpPr>
          <p:cNvPr id="3" name="CustomShape 1"/>
          <p:cNvSpPr/>
          <p:nvPr/>
        </p:nvSpPr>
        <p:spPr>
          <a:xfrm>
            <a:off x="684360" y="-171360"/>
            <a:ext cx="7772040" cy="1142640"/>
          </a:xfrm>
          <a:prstGeom prst="rect">
            <a:avLst/>
          </a:prstGeom>
          <a:noFill/>
          <a:ln>
            <a:noFill/>
          </a:ln>
        </p:spPr>
        <p:txBody>
          <a:bodyPr lIns="90000" tIns="45000" rIns="90000" bIns="45000" anchor="ctr"/>
          <a:lstStyle/>
          <a:p>
            <a:pPr>
              <a:lnSpc>
                <a:spcPct val="100000"/>
              </a:lnSpc>
            </a:pPr>
            <a:r>
              <a:rPr lang="it-IT" sz="3200" dirty="0" smtClean="0">
                <a:solidFill>
                  <a:srgbClr val="000000"/>
                </a:solidFill>
                <a:latin typeface="Arial"/>
                <a:ea typeface="Arial Unicode MS"/>
              </a:rPr>
              <a:t>Componenti </a:t>
            </a:r>
            <a:r>
              <a:rPr lang="it-IT" sz="3200" dirty="0">
                <a:solidFill>
                  <a:srgbClr val="000000"/>
                </a:solidFill>
                <a:latin typeface="Arial"/>
                <a:ea typeface="Arial Unicode MS"/>
              </a:rPr>
              <a:t>della struttura del testo</a:t>
            </a:r>
            <a:endParaRPr dirty="0"/>
          </a:p>
        </p:txBody>
      </p:sp>
      <p:sp>
        <p:nvSpPr>
          <p:cNvPr id="4" name="CustomShape 2"/>
          <p:cNvSpPr/>
          <p:nvPr/>
        </p:nvSpPr>
        <p:spPr>
          <a:xfrm>
            <a:off x="571320" y="1552680"/>
            <a:ext cx="7772040" cy="4114440"/>
          </a:xfrm>
          <a:prstGeom prst="rect">
            <a:avLst/>
          </a:prstGeom>
          <a:noFill/>
          <a:ln>
            <a:noFill/>
          </a:ln>
        </p:spPr>
        <p:txBody>
          <a:bodyPr lIns="90000" tIns="45000" rIns="90000" bIns="45000"/>
          <a:lstStyle/>
          <a:p>
            <a:pPr>
              <a:lnSpc>
                <a:spcPct val="100000"/>
              </a:lnSpc>
              <a:buFont typeface="Wingdings" charset="2"/>
              <a:buChar char=""/>
            </a:pPr>
            <a:r>
              <a:rPr lang="it-IT" sz="2400" dirty="0">
                <a:solidFill>
                  <a:srgbClr val="000000"/>
                </a:solidFill>
                <a:latin typeface="Zurich Ex BT"/>
                <a:ea typeface="Arial Unicode MS"/>
              </a:rPr>
              <a:t>parti </a:t>
            </a:r>
            <a:r>
              <a:rPr lang="it-IT" sz="2400" dirty="0" smtClean="0">
                <a:solidFill>
                  <a:srgbClr val="000000"/>
                </a:solidFill>
                <a:latin typeface="Zurich Ex BT"/>
                <a:ea typeface="Arial Unicode MS"/>
              </a:rPr>
              <a:t>preliminari</a:t>
            </a:r>
          </a:p>
          <a:p>
            <a:pPr>
              <a:lnSpc>
                <a:spcPct val="100000"/>
              </a:lnSpc>
              <a:buFont typeface="Wingdings" charset="2"/>
              <a:buChar char=""/>
            </a:pPr>
            <a:endParaRPr sz="2400" dirty="0"/>
          </a:p>
          <a:p>
            <a:pPr>
              <a:lnSpc>
                <a:spcPct val="100000"/>
              </a:lnSpc>
            </a:pPr>
            <a:endParaRPr sz="2400" dirty="0"/>
          </a:p>
          <a:p>
            <a:pPr>
              <a:lnSpc>
                <a:spcPct val="100000"/>
              </a:lnSpc>
              <a:buFont typeface="Wingdings" charset="2"/>
              <a:buChar char=""/>
            </a:pPr>
            <a:r>
              <a:rPr lang="it-IT" sz="2400" dirty="0">
                <a:solidFill>
                  <a:srgbClr val="000000"/>
                </a:solidFill>
                <a:latin typeface="Zurich Ex BT"/>
                <a:ea typeface="Arial Unicode MS"/>
              </a:rPr>
              <a:t>parti </a:t>
            </a:r>
            <a:r>
              <a:rPr lang="it-IT" sz="2400" dirty="0" smtClean="0">
                <a:solidFill>
                  <a:srgbClr val="000000"/>
                </a:solidFill>
                <a:latin typeface="Zurich Ex BT"/>
                <a:ea typeface="Arial Unicode MS"/>
              </a:rPr>
              <a:t>principali</a:t>
            </a:r>
          </a:p>
          <a:p>
            <a:pPr>
              <a:lnSpc>
                <a:spcPct val="100000"/>
              </a:lnSpc>
              <a:buFont typeface="Wingdings" charset="2"/>
              <a:buChar char=""/>
            </a:pPr>
            <a:endParaRPr sz="2400" dirty="0"/>
          </a:p>
          <a:p>
            <a:pPr>
              <a:lnSpc>
                <a:spcPct val="100000"/>
              </a:lnSpc>
            </a:pPr>
            <a:endParaRPr sz="2400" dirty="0"/>
          </a:p>
          <a:p>
            <a:pPr>
              <a:lnSpc>
                <a:spcPct val="100000"/>
              </a:lnSpc>
              <a:buFont typeface="Wingdings" charset="2"/>
              <a:buChar char=""/>
            </a:pPr>
            <a:r>
              <a:rPr lang="it-IT" sz="2400" dirty="0">
                <a:solidFill>
                  <a:srgbClr val="000000"/>
                </a:solidFill>
                <a:latin typeface="Zurich Ex BT"/>
                <a:ea typeface="Arial Unicode MS"/>
              </a:rPr>
              <a:t>parti finali</a:t>
            </a:r>
            <a:endParaRPr sz="2400" dirty="0"/>
          </a:p>
          <a:p>
            <a:pPr>
              <a:lnSpc>
                <a:spcPct val="100000"/>
              </a:lnSpc>
            </a:pPr>
            <a:endParaRPr sz="2400" dirty="0"/>
          </a:p>
          <a:p>
            <a:pPr>
              <a:lnSpc>
                <a:spcPct val="100000"/>
              </a:lnSpc>
            </a:pPr>
            <a:endParaRPr sz="2400" dirty="0"/>
          </a:p>
          <a:p>
            <a:pPr>
              <a:lnSpc>
                <a:spcPct val="100000"/>
              </a:lnSpc>
              <a:buFont typeface="Wingdings" charset="2"/>
              <a:buChar char=""/>
            </a:pPr>
            <a:r>
              <a:rPr lang="it-IT" sz="2400" dirty="0">
                <a:solidFill>
                  <a:srgbClr val="000000"/>
                </a:solidFill>
                <a:latin typeface="Zurich Ex BT"/>
                <a:ea typeface="Arial Unicode MS"/>
              </a:rPr>
              <a:t> componenti accessorie</a:t>
            </a:r>
            <a:endParaRPr sz="2400" dirty="0"/>
          </a:p>
          <a:p>
            <a:pPr>
              <a:lnSpc>
                <a:spcPct val="100000"/>
              </a:lnSpc>
            </a:pPr>
            <a:endParaRPr dirty="0"/>
          </a:p>
          <a:p>
            <a:pPr>
              <a:lnSpc>
                <a:spcPct val="100000"/>
              </a:lnSpc>
            </a:pPr>
            <a:endParaRPr dirty="0"/>
          </a:p>
        </p:txBody>
      </p:sp>
      <p:sp>
        <p:nvSpPr>
          <p:cNvPr id="5" name="CustomShape 3"/>
          <p:cNvSpPr/>
          <p:nvPr/>
        </p:nvSpPr>
        <p:spPr>
          <a:xfrm>
            <a:off x="2975220" y="1224127"/>
            <a:ext cx="3384360" cy="1368000"/>
          </a:xfrm>
          <a:prstGeom prst="roundRect">
            <a:avLst>
              <a:gd name="adj" fmla="val 16667"/>
            </a:avLst>
          </a:prstGeom>
          <a:solidFill>
            <a:srgbClr val="FFFFC7"/>
          </a:solidFill>
          <a:ln w="9360">
            <a:solidFill>
              <a:srgbClr val="000000"/>
            </a:solidFill>
            <a:round/>
          </a:ln>
        </p:spPr>
        <p:txBody>
          <a:bodyPr lIns="90000" tIns="45000" rIns="90000" bIns="45000"/>
          <a:lstStyle/>
          <a:p>
            <a:pPr>
              <a:lnSpc>
                <a:spcPct val="100000"/>
              </a:lnSpc>
            </a:pPr>
            <a:r>
              <a:rPr lang="it-IT" dirty="0">
                <a:latin typeface="Arial"/>
                <a:hlinkClick r:id="rId3" action="ppaction://hlinksldjump"/>
              </a:rPr>
              <a:t>Frontespizio</a:t>
            </a:r>
            <a:endParaRPr dirty="0"/>
          </a:p>
          <a:p>
            <a:pPr>
              <a:lnSpc>
                <a:spcPct val="100000"/>
              </a:lnSpc>
            </a:pPr>
            <a:r>
              <a:rPr lang="it-IT" dirty="0">
                <a:latin typeface="Arial"/>
                <a:hlinkClick r:id="rId4" action="ppaction://hlinksldjump"/>
              </a:rPr>
              <a:t>Indice generale</a:t>
            </a:r>
            <a:endParaRPr dirty="0"/>
          </a:p>
          <a:p>
            <a:pPr>
              <a:lnSpc>
                <a:spcPct val="100000"/>
              </a:lnSpc>
            </a:pPr>
            <a:r>
              <a:rPr lang="it-IT" dirty="0">
                <a:latin typeface="Arial"/>
                <a:hlinkClick r:id="rId5" action="ppaction://hlinksldjump"/>
              </a:rPr>
              <a:t>Elenco delle illustrazioni</a:t>
            </a:r>
            <a:endParaRPr dirty="0"/>
          </a:p>
          <a:p>
            <a:pPr>
              <a:lnSpc>
                <a:spcPct val="100000"/>
              </a:lnSpc>
            </a:pPr>
            <a:r>
              <a:rPr lang="it-IT" dirty="0">
                <a:latin typeface="Arial"/>
                <a:hlinkClick r:id="rId6" action="ppaction://hlinksldjump"/>
              </a:rPr>
              <a:t>Riassunto analitico/</a:t>
            </a:r>
            <a:r>
              <a:rPr lang="it-IT" dirty="0" err="1">
                <a:latin typeface="Arial"/>
                <a:hlinkClick r:id="rId6" action="ppaction://hlinksldjump"/>
              </a:rPr>
              <a:t>Abstract</a:t>
            </a:r>
            <a:endParaRPr dirty="0"/>
          </a:p>
          <a:p>
            <a:pPr>
              <a:lnSpc>
                <a:spcPct val="100000"/>
              </a:lnSpc>
            </a:pPr>
            <a:endParaRPr dirty="0"/>
          </a:p>
        </p:txBody>
      </p:sp>
      <p:sp>
        <p:nvSpPr>
          <p:cNvPr id="6" name="CustomShape 4"/>
          <p:cNvSpPr/>
          <p:nvPr/>
        </p:nvSpPr>
        <p:spPr>
          <a:xfrm>
            <a:off x="3846740" y="2515348"/>
            <a:ext cx="2699316" cy="1175165"/>
          </a:xfrm>
          <a:prstGeom prst="roundRect">
            <a:avLst>
              <a:gd name="adj" fmla="val 16667"/>
            </a:avLst>
          </a:prstGeom>
          <a:solidFill>
            <a:schemeClr val="accent1">
              <a:lumMod val="40000"/>
              <a:lumOff val="60000"/>
            </a:schemeClr>
          </a:solidFill>
          <a:ln w="9360">
            <a:solidFill>
              <a:srgbClr val="000000"/>
            </a:solidFill>
            <a:round/>
          </a:ln>
        </p:spPr>
        <p:txBody>
          <a:bodyPr lIns="90000" tIns="45000" rIns="90000" bIns="45000"/>
          <a:lstStyle/>
          <a:p>
            <a:pPr>
              <a:lnSpc>
                <a:spcPct val="100000"/>
              </a:lnSpc>
            </a:pPr>
            <a:r>
              <a:rPr lang="it-IT" sz="2000" dirty="0">
                <a:latin typeface="Arial"/>
                <a:hlinkClick r:id="rId7" action="ppaction://hlinksldjump"/>
              </a:rPr>
              <a:t>Introduzione</a:t>
            </a:r>
            <a:endParaRPr sz="2000" dirty="0"/>
          </a:p>
          <a:p>
            <a:pPr>
              <a:lnSpc>
                <a:spcPct val="100000"/>
              </a:lnSpc>
            </a:pPr>
            <a:r>
              <a:rPr lang="it-IT" sz="2000" dirty="0">
                <a:latin typeface="Arial"/>
                <a:hlinkClick r:id="rId8" action="ppaction://hlinksldjump"/>
              </a:rPr>
              <a:t>Corpo della tesi</a:t>
            </a:r>
            <a:endParaRPr sz="2000" dirty="0"/>
          </a:p>
          <a:p>
            <a:pPr>
              <a:lnSpc>
                <a:spcPct val="100000"/>
              </a:lnSpc>
            </a:pPr>
            <a:r>
              <a:rPr lang="it-IT" sz="2000" dirty="0">
                <a:latin typeface="Arial"/>
                <a:hlinkClick r:id="rId9" action="ppaction://hlinksldjump"/>
              </a:rPr>
              <a:t>Conclusioni</a:t>
            </a:r>
            <a:endParaRPr sz="2000" dirty="0"/>
          </a:p>
        </p:txBody>
      </p:sp>
      <p:sp>
        <p:nvSpPr>
          <p:cNvPr id="7" name="TextShape 6"/>
          <p:cNvSpPr txBox="1"/>
          <p:nvPr/>
        </p:nvSpPr>
        <p:spPr>
          <a:xfrm>
            <a:off x="2666880" y="6248520"/>
            <a:ext cx="3580920" cy="456840"/>
          </a:xfrm>
          <a:prstGeom prst="rect">
            <a:avLst/>
          </a:prstGeom>
        </p:spPr>
        <p:txBody>
          <a:bodyPr anchor="b"/>
          <a:lstStyle/>
          <a:p>
            <a:pPr>
              <a:lnSpc>
                <a:spcPct val="100000"/>
              </a:lnSpc>
            </a:pPr>
            <a:r>
              <a:rPr lang="it-IT" sz="1000" b="1" dirty="0">
                <a:solidFill>
                  <a:srgbClr val="000000"/>
                </a:solidFill>
                <a:latin typeface="Arial"/>
              </a:rPr>
              <a:t>Sistema Bibliotecario di Ateneo | Università di Padova</a:t>
            </a:r>
            <a:endParaRPr sz="1000" dirty="0"/>
          </a:p>
        </p:txBody>
      </p:sp>
      <p:sp>
        <p:nvSpPr>
          <p:cNvPr id="8" name="CustomShape 7"/>
          <p:cNvSpPr/>
          <p:nvPr/>
        </p:nvSpPr>
        <p:spPr>
          <a:xfrm>
            <a:off x="5119321" y="3609900"/>
            <a:ext cx="1944360" cy="936360"/>
          </a:xfrm>
          <a:prstGeom prst="roundRect">
            <a:avLst>
              <a:gd name="adj" fmla="val 16667"/>
            </a:avLst>
          </a:prstGeom>
          <a:solidFill>
            <a:schemeClr val="accent6">
              <a:lumMod val="40000"/>
              <a:lumOff val="60000"/>
            </a:schemeClr>
          </a:solidFill>
          <a:ln w="9360">
            <a:solidFill>
              <a:srgbClr val="000000"/>
            </a:solidFill>
            <a:round/>
          </a:ln>
        </p:spPr>
        <p:txBody>
          <a:bodyPr lIns="90000" tIns="45000" rIns="90000" bIns="45000"/>
          <a:lstStyle/>
          <a:p>
            <a:pPr>
              <a:lnSpc>
                <a:spcPct val="100000"/>
              </a:lnSpc>
            </a:pPr>
            <a:r>
              <a:rPr lang="it-IT" dirty="0">
                <a:solidFill>
                  <a:srgbClr val="000000"/>
                </a:solidFill>
                <a:latin typeface="Arial"/>
                <a:hlinkClick r:id="rId10" action="ppaction://hlinksldjump"/>
              </a:rPr>
              <a:t>Appendici</a:t>
            </a:r>
            <a:endParaRPr dirty="0"/>
          </a:p>
          <a:p>
            <a:pPr>
              <a:lnSpc>
                <a:spcPct val="100000"/>
              </a:lnSpc>
            </a:pPr>
            <a:r>
              <a:rPr lang="it-IT" dirty="0">
                <a:solidFill>
                  <a:srgbClr val="000000"/>
                </a:solidFill>
                <a:latin typeface="Arial"/>
                <a:hlinkClick r:id="rId11" action="ppaction://hlinksldjump"/>
              </a:rPr>
              <a:t>Bibliografia</a:t>
            </a:r>
            <a:endParaRPr dirty="0"/>
          </a:p>
        </p:txBody>
      </p:sp>
      <p:sp>
        <p:nvSpPr>
          <p:cNvPr id="9" name="CustomShape 5"/>
          <p:cNvSpPr/>
          <p:nvPr/>
        </p:nvSpPr>
        <p:spPr>
          <a:xfrm>
            <a:off x="5923201" y="4517518"/>
            <a:ext cx="2280960" cy="914040"/>
          </a:xfrm>
          <a:prstGeom prst="roundRect">
            <a:avLst>
              <a:gd name="adj" fmla="val 16667"/>
            </a:avLst>
          </a:prstGeom>
          <a:solidFill>
            <a:srgbClr val="92D050"/>
          </a:solidFill>
          <a:ln w="9360">
            <a:solidFill>
              <a:srgbClr val="000000"/>
            </a:solidFill>
            <a:round/>
          </a:ln>
        </p:spPr>
        <p:txBody>
          <a:bodyPr lIns="90000" tIns="45000" rIns="90000" bIns="45000"/>
          <a:lstStyle/>
          <a:p>
            <a:pPr>
              <a:lnSpc>
                <a:spcPct val="93000"/>
              </a:lnSpc>
            </a:pPr>
            <a:r>
              <a:rPr lang="it-IT" dirty="0">
                <a:solidFill>
                  <a:srgbClr val="000000"/>
                </a:solidFill>
                <a:latin typeface="Arial"/>
                <a:ea typeface="Arial Unicode MS"/>
                <a:hlinkClick r:id="rId12" action="ppaction://hlinksldjump"/>
              </a:rPr>
              <a:t>Ringraziamenti</a:t>
            </a:r>
            <a:endParaRPr dirty="0"/>
          </a:p>
          <a:p>
            <a:pPr>
              <a:lnSpc>
                <a:spcPct val="93000"/>
              </a:lnSpc>
            </a:pPr>
            <a:r>
              <a:rPr lang="it-IT" dirty="0">
                <a:solidFill>
                  <a:srgbClr val="000000"/>
                </a:solidFill>
                <a:latin typeface="Arial"/>
                <a:ea typeface="Arial Unicode MS"/>
                <a:hlinkClick r:id="rId12" action="ppaction://hlinksldjump"/>
              </a:rPr>
              <a:t>Dediche</a:t>
            </a:r>
            <a:endParaRPr dirty="0"/>
          </a:p>
          <a:p>
            <a:pPr>
              <a:lnSpc>
                <a:spcPct val="93000"/>
              </a:lnSpc>
            </a:pPr>
            <a:r>
              <a:rPr lang="it-IT" dirty="0">
                <a:solidFill>
                  <a:srgbClr val="000000"/>
                </a:solidFill>
                <a:latin typeface="Arial"/>
                <a:ea typeface="Arial Unicode MS"/>
              </a:rPr>
              <a:t>…</a:t>
            </a:r>
            <a:endParaRPr dirty="0"/>
          </a:p>
        </p:txBody>
      </p:sp>
    </p:spTree>
    <p:extLst>
      <p:ext uri="{BB962C8B-B14F-4D97-AF65-F5344CB8AC3E}">
        <p14:creationId xmlns:p14="http://schemas.microsoft.com/office/powerpoint/2010/main" val="26456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repl">
                                        <p:cTn id="7" dur="500" fill="hold"/>
                                        <p:tgtEl>
                                          <p:spTgt spid="5"/>
                                        </p:tgtEl>
                                        <p:attrNameLst>
                                          <p:attrName/>
                                        </p:attrNameLst>
                                      </p:cBhvr>
                                      <p:tavLst>
                                        <p:tav tm="0">
                                          <p:val>
                                            <p:boolVal val="0"/>
                                          </p:val>
                                        </p:tav>
                                        <p:tav tm="100000">
                                          <p:val>
                                            <p:strVal val="#ppt_w"/>
                                          </p:val>
                                        </p:tav>
                                      </p:tavLst>
                                    </p:anim>
                                    <p:anim calcmode="lin" valueType="num">
                                      <p:cBhvr additive="repl">
                                        <p:cTn id="8" dur="500" fill="hold"/>
                                        <p:tgtEl>
                                          <p:spTgt spid="5"/>
                                        </p:tgtEl>
                                        <p:attrNameLst>
                                          <p:attrName/>
                                        </p:attrNameLst>
                                      </p:cBhvr>
                                      <p:tavLst>
                                        <p:tav tm="0">
                                          <p:val>
                                            <p:boolVal val="0"/>
                                          </p:val>
                                        </p:tav>
                                        <p:tav tm="100000">
                                          <p:val>
                                            <p:strVal val="#ppt_h"/>
                                          </p:val>
                                        </p:tav>
                                      </p:tavLst>
                                    </p:anim>
                                    <p:animEffect transition="in" filter="fade">
                                      <p:cBhvr additive="repl">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repl">
                                        <p:cTn id="14" dur="500" fill="hold"/>
                                        <p:tgtEl>
                                          <p:spTgt spid="6"/>
                                        </p:tgtEl>
                                        <p:attrNameLst>
                                          <p:attrName/>
                                        </p:attrNameLst>
                                      </p:cBhvr>
                                      <p:tavLst>
                                        <p:tav tm="0">
                                          <p:val>
                                            <p:boolVal val="0"/>
                                          </p:val>
                                        </p:tav>
                                        <p:tav tm="100000">
                                          <p:val>
                                            <p:strVal val="#ppt_w"/>
                                          </p:val>
                                        </p:tav>
                                      </p:tavLst>
                                    </p:anim>
                                    <p:anim calcmode="lin" valueType="num">
                                      <p:cBhvr additive="repl">
                                        <p:cTn id="15" dur="500" fill="hold"/>
                                        <p:tgtEl>
                                          <p:spTgt spid="6"/>
                                        </p:tgtEl>
                                        <p:attrNameLst>
                                          <p:attrName/>
                                        </p:attrNameLst>
                                      </p:cBhvr>
                                      <p:tavLst>
                                        <p:tav tm="0">
                                          <p:val>
                                            <p:boolVal val="0"/>
                                          </p:val>
                                        </p:tav>
                                        <p:tav tm="100000">
                                          <p:val>
                                            <p:strVal val="#ppt_h"/>
                                          </p:val>
                                        </p:tav>
                                      </p:tavLst>
                                    </p:anim>
                                    <p:animEffect transition="in" filter="fade">
                                      <p:cBhvr additive="repl">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repl">
                                        <p:cTn id="21" dur="500" fill="hold"/>
                                        <p:tgtEl>
                                          <p:spTgt spid="8"/>
                                        </p:tgtEl>
                                        <p:attrNameLst>
                                          <p:attrName/>
                                        </p:attrNameLst>
                                      </p:cBhvr>
                                      <p:tavLst>
                                        <p:tav tm="0">
                                          <p:val>
                                            <p:boolVal val="0"/>
                                          </p:val>
                                        </p:tav>
                                        <p:tav tm="100000">
                                          <p:val>
                                            <p:strVal val="#ppt_w"/>
                                          </p:val>
                                        </p:tav>
                                      </p:tavLst>
                                    </p:anim>
                                    <p:anim calcmode="lin" valueType="num">
                                      <p:cBhvr additive="repl">
                                        <p:cTn id="22" dur="500" fill="hold"/>
                                        <p:tgtEl>
                                          <p:spTgt spid="8"/>
                                        </p:tgtEl>
                                        <p:attrNameLst>
                                          <p:attrName/>
                                        </p:attrNameLst>
                                      </p:cBhvr>
                                      <p:tavLst>
                                        <p:tav tm="0">
                                          <p:val>
                                            <p:boolVal val="0"/>
                                          </p:val>
                                        </p:tav>
                                        <p:tav tm="100000">
                                          <p:val>
                                            <p:strVal val="#ppt_h"/>
                                          </p:val>
                                        </p:tav>
                                      </p:tavLst>
                                    </p:anim>
                                    <p:animEffect transition="in" filter="fade">
                                      <p:cBhvr additive="repl">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repl">
                                        <p:cTn id="28" dur="500" fill="hold"/>
                                        <p:tgtEl>
                                          <p:spTgt spid="9"/>
                                        </p:tgtEl>
                                        <p:attrNameLst>
                                          <p:attrName/>
                                        </p:attrNameLst>
                                      </p:cBhvr>
                                      <p:tavLst>
                                        <p:tav tm="0">
                                          <p:val>
                                            <p:boolVal val="0"/>
                                          </p:val>
                                        </p:tav>
                                        <p:tav tm="100000">
                                          <p:val>
                                            <p:strVal val="#ppt_w"/>
                                          </p:val>
                                        </p:tav>
                                      </p:tavLst>
                                    </p:anim>
                                    <p:anim calcmode="lin" valueType="num">
                                      <p:cBhvr additive="repl">
                                        <p:cTn id="29" dur="500" fill="hold"/>
                                        <p:tgtEl>
                                          <p:spTgt spid="9"/>
                                        </p:tgtEl>
                                        <p:attrNameLst>
                                          <p:attrName/>
                                        </p:attrNameLst>
                                      </p:cBhvr>
                                      <p:tavLst>
                                        <p:tav tm="0">
                                          <p:val>
                                            <p:boolVal val="0"/>
                                          </p:val>
                                        </p:tav>
                                        <p:tav tm="100000">
                                          <p:val>
                                            <p:strVal val="#ppt_h"/>
                                          </p:val>
                                        </p:tav>
                                      </p:tavLst>
                                    </p:anim>
                                    <p:animEffect transition="in" filter="fade">
                                      <p:cBhvr additive="repl">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bg>
      <p:bgPr>
        <a:blipFill>
          <a:blip r:embed="rId3"/>
          <a:stretch>
            <a:fillRect/>
          </a:stretch>
        </a:blipFill>
        <a:effectLst/>
      </p:bgPr>
    </p:bg>
    <p:spTree>
      <p:nvGrpSpPr>
        <p:cNvPr id="1" name=""/>
        <p:cNvGrpSpPr/>
        <p:nvPr/>
      </p:nvGrpSpPr>
      <p:grpSpPr>
        <a:xfrm>
          <a:off x="0" y="0"/>
          <a:ext cx="0" cy="0"/>
          <a:chOff x="0" y="0"/>
          <a:chExt cx="0" cy="0"/>
        </a:xfrm>
      </p:grpSpPr>
      <p:sp>
        <p:nvSpPr>
          <p:cNvPr id="342" name="TextShape 1"/>
          <p:cNvSpPr txBox="1"/>
          <p:nvPr/>
        </p:nvSpPr>
        <p:spPr>
          <a:xfrm>
            <a:off x="611280" y="115920"/>
            <a:ext cx="8227800" cy="1142640"/>
          </a:xfrm>
          <a:prstGeom prst="rect">
            <a:avLst/>
          </a:prstGeom>
        </p:spPr>
        <p:txBody>
          <a:bodyPr/>
          <a:lstStyle/>
          <a:p>
            <a:pPr>
              <a:lnSpc>
                <a:spcPct val="100000"/>
              </a:lnSpc>
            </a:pPr>
            <a:r>
              <a:rPr lang="it-IT" sz="3200" dirty="0" smtClean="0">
                <a:solidFill>
                  <a:srgbClr val="000000"/>
                </a:solidFill>
                <a:latin typeface="Arial"/>
              </a:rPr>
              <a:t>Parti preliminari. </a:t>
            </a:r>
            <a:endParaRPr dirty="0"/>
          </a:p>
        </p:txBody>
      </p:sp>
      <p:sp>
        <p:nvSpPr>
          <p:cNvPr id="343" name="TextShape 2"/>
          <p:cNvSpPr txBox="1"/>
          <p:nvPr/>
        </p:nvSpPr>
        <p:spPr>
          <a:xfrm>
            <a:off x="94871" y="1814227"/>
            <a:ext cx="5293800" cy="2376000"/>
          </a:xfrm>
          <a:prstGeom prst="rect">
            <a:avLst/>
          </a:prstGeom>
        </p:spPr>
        <p:txBody>
          <a:bodyPr/>
          <a:lstStyle/>
          <a:p>
            <a:pPr algn="ctr">
              <a:lnSpc>
                <a:spcPct val="90000"/>
              </a:lnSpc>
            </a:pPr>
            <a:r>
              <a:rPr lang="it-IT" sz="2000" dirty="0">
                <a:solidFill>
                  <a:srgbClr val="000000"/>
                </a:solidFill>
                <a:latin typeface="Arial"/>
              </a:rPr>
              <a:t>E’ la prima pagina a destra del testo successiva alla copertina (in genere riporta gli stessi contenuti )</a:t>
            </a:r>
            <a:endParaRPr dirty="0"/>
          </a:p>
          <a:p>
            <a:pPr>
              <a:lnSpc>
                <a:spcPct val="90000"/>
              </a:lnSpc>
            </a:pPr>
            <a:endParaRPr dirty="0"/>
          </a:p>
          <a:p>
            <a:pPr algn="ctr">
              <a:lnSpc>
                <a:spcPct val="90000"/>
              </a:lnSpc>
            </a:pPr>
            <a:r>
              <a:rPr lang="it-IT" sz="2800" dirty="0" smtClean="0">
                <a:solidFill>
                  <a:srgbClr val="000000"/>
                </a:solidFill>
                <a:latin typeface="Arial"/>
              </a:rPr>
              <a:t>Contiene le informazioni </a:t>
            </a:r>
            <a:r>
              <a:rPr lang="it-IT" sz="2800" dirty="0">
                <a:solidFill>
                  <a:srgbClr val="000000"/>
                </a:solidFill>
                <a:latin typeface="Arial"/>
              </a:rPr>
              <a:t>che</a:t>
            </a:r>
            <a:r>
              <a:rPr lang="it-IT" sz="2800" i="1" dirty="0">
                <a:solidFill>
                  <a:srgbClr val="C00000"/>
                </a:solidFill>
                <a:latin typeface="Arial"/>
              </a:rPr>
              <a:t> identificano </a:t>
            </a:r>
            <a:r>
              <a:rPr lang="it-IT" sz="2800" dirty="0">
                <a:solidFill>
                  <a:srgbClr val="000000"/>
                </a:solidFill>
                <a:latin typeface="Arial"/>
              </a:rPr>
              <a:t>il lavoro di tesi</a:t>
            </a:r>
            <a:endParaRPr dirty="0"/>
          </a:p>
          <a:p>
            <a:pPr>
              <a:lnSpc>
                <a:spcPct val="90000"/>
              </a:lnSpc>
            </a:pPr>
            <a:endParaRPr dirty="0"/>
          </a:p>
          <a:p>
            <a:pPr>
              <a:lnSpc>
                <a:spcPct val="90000"/>
              </a:lnSpc>
            </a:pPr>
            <a:endParaRPr dirty="0"/>
          </a:p>
        </p:txBody>
      </p:sp>
      <p:sp>
        <p:nvSpPr>
          <p:cNvPr id="344" name="CustomShape 3"/>
          <p:cNvSpPr/>
          <p:nvPr/>
        </p:nvSpPr>
        <p:spPr>
          <a:xfrm>
            <a:off x="611280" y="4184744"/>
            <a:ext cx="4602802" cy="1787960"/>
          </a:xfrm>
          <a:prstGeom prst="rect">
            <a:avLst/>
          </a:prstGeom>
          <a:noFill/>
          <a:ln>
            <a:solidFill>
              <a:schemeClr val="tx1"/>
            </a:solidFill>
          </a:ln>
        </p:spPr>
        <p:txBody>
          <a:bodyPr lIns="90000" tIns="45000" rIns="90000" bIns="45000"/>
          <a:lstStyle/>
          <a:p>
            <a:pPr algn="just">
              <a:lnSpc>
                <a:spcPct val="90000"/>
              </a:lnSpc>
            </a:pPr>
            <a:r>
              <a:rPr lang="it-IT" b="1" dirty="0" smtClean="0">
                <a:solidFill>
                  <a:srgbClr val="000000"/>
                </a:solidFill>
              </a:rPr>
              <a:t>Consiglio pratico</a:t>
            </a:r>
            <a:r>
              <a:rPr lang="it-IT" dirty="0" smtClean="0">
                <a:solidFill>
                  <a:srgbClr val="000000"/>
                </a:solidFill>
              </a:rPr>
              <a:t>: collegati alla pagina </a:t>
            </a:r>
            <a:r>
              <a:rPr lang="it-IT" dirty="0">
                <a:solidFill>
                  <a:srgbClr val="000000"/>
                </a:solidFill>
                <a:hlinkClick r:id="rId4"/>
              </a:rPr>
              <a:t>http://</a:t>
            </a:r>
            <a:r>
              <a:rPr lang="it-IT" dirty="0" smtClean="0">
                <a:solidFill>
                  <a:srgbClr val="000000"/>
                </a:solidFill>
                <a:hlinkClick r:id="rId4"/>
              </a:rPr>
              <a:t>www.economia.unipd.it/laurearsi</a:t>
            </a:r>
            <a:r>
              <a:rPr lang="it-IT" dirty="0" smtClean="0">
                <a:solidFill>
                  <a:srgbClr val="000000"/>
                </a:solidFill>
              </a:rPr>
              <a:t>, seleziona il corso di laurea e la sessione di tuo interesse e scorri la pagina fino alla sezione </a:t>
            </a:r>
            <a:r>
              <a:rPr lang="it-IT" b="1" dirty="0"/>
              <a:t>Consegna elaborato prova </a:t>
            </a:r>
            <a:r>
              <a:rPr lang="it-IT" b="1" dirty="0" smtClean="0"/>
              <a:t>finale </a:t>
            </a:r>
            <a:r>
              <a:rPr lang="it-IT" dirty="0" smtClean="0"/>
              <a:t>per</a:t>
            </a:r>
            <a:r>
              <a:rPr lang="it-IT" b="1" dirty="0" smtClean="0"/>
              <a:t> </a:t>
            </a:r>
            <a:r>
              <a:rPr lang="it-IT" dirty="0" smtClean="0">
                <a:solidFill>
                  <a:srgbClr val="000000"/>
                </a:solidFill>
              </a:rPr>
              <a:t>utilizzare i </a:t>
            </a:r>
            <a:r>
              <a:rPr lang="it-IT" b="1" dirty="0" smtClean="0">
                <a:solidFill>
                  <a:srgbClr val="000000"/>
                </a:solidFill>
              </a:rPr>
              <a:t>modelli di frontespizio </a:t>
            </a:r>
            <a:r>
              <a:rPr lang="it-IT" dirty="0" smtClean="0">
                <a:solidFill>
                  <a:srgbClr val="000000"/>
                </a:solidFill>
              </a:rPr>
              <a:t>per Economia (integrabili con i tuoi dati).</a:t>
            </a:r>
            <a:endParaRPr dirty="0"/>
          </a:p>
        </p:txBody>
      </p:sp>
      <p:sp>
        <p:nvSpPr>
          <p:cNvPr id="345" name="TextShape 4"/>
          <p:cNvSpPr txBox="1"/>
          <p:nvPr/>
        </p:nvSpPr>
        <p:spPr>
          <a:xfrm>
            <a:off x="4140360" y="6072120"/>
            <a:ext cx="3580920" cy="456840"/>
          </a:xfrm>
          <a:prstGeom prst="rect">
            <a:avLst/>
          </a:prstGeom>
        </p:spPr>
        <p:txBody>
          <a:bodyPr anchor="b"/>
          <a:lstStyle/>
          <a:p>
            <a:pPr>
              <a:lnSpc>
                <a:spcPct val="100000"/>
              </a:lnSpc>
            </a:pPr>
            <a:endParaRPr/>
          </a:p>
          <a:p>
            <a:pPr>
              <a:lnSpc>
                <a:spcPct val="100000"/>
              </a:lnSpc>
            </a:pPr>
            <a:endParaRPr/>
          </a:p>
          <a:p>
            <a:pPr>
              <a:lnSpc>
                <a:spcPct val="100000"/>
              </a:lnSpc>
            </a:pPr>
            <a:endParaRPr/>
          </a:p>
        </p:txBody>
      </p:sp>
      <p:sp>
        <p:nvSpPr>
          <p:cNvPr id="347" name="CustomShape 5"/>
          <p:cNvSpPr/>
          <p:nvPr/>
        </p:nvSpPr>
        <p:spPr>
          <a:xfrm>
            <a:off x="137158" y="1197851"/>
            <a:ext cx="3186360" cy="516960"/>
          </a:xfrm>
          <a:prstGeom prst="rect">
            <a:avLst/>
          </a:prstGeom>
          <a:noFill/>
          <a:ln>
            <a:noFill/>
          </a:ln>
        </p:spPr>
        <p:txBody>
          <a:bodyPr wrap="none" lIns="90000" tIns="45000" rIns="90000" bIns="45000"/>
          <a:lstStyle/>
          <a:p>
            <a:pPr>
              <a:lnSpc>
                <a:spcPct val="100000"/>
              </a:lnSpc>
            </a:pPr>
            <a:r>
              <a:rPr lang="it-IT" sz="2800" dirty="0">
                <a:solidFill>
                  <a:srgbClr val="C00000"/>
                </a:solidFill>
                <a:latin typeface="Arial"/>
              </a:rPr>
              <a:t>La carta d’identità: il frontespizio</a:t>
            </a:r>
            <a:r>
              <a:rPr lang="it-IT" sz="2800" dirty="0">
                <a:solidFill>
                  <a:srgbClr val="C00000"/>
                </a:solidFill>
                <a:latin typeface="Zurich Ex BT"/>
              </a:rPr>
              <a:t> </a:t>
            </a:r>
            <a:endParaRPr dirty="0"/>
          </a:p>
        </p:txBody>
      </p:sp>
      <p:pic>
        <p:nvPicPr>
          <p:cNvPr id="2" name="Immagine 1"/>
          <p:cNvPicPr>
            <a:picLocks noChangeAspect="1"/>
          </p:cNvPicPr>
          <p:nvPr/>
        </p:nvPicPr>
        <p:blipFill>
          <a:blip r:embed="rId5"/>
          <a:stretch>
            <a:fillRect/>
          </a:stretch>
        </p:blipFill>
        <p:spPr>
          <a:xfrm>
            <a:off x="5563260" y="1258560"/>
            <a:ext cx="3146045" cy="4393939"/>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bg>
      <p:bgPr>
        <a:blipFill>
          <a:blip r:embed="rId2"/>
          <a:stretch>
            <a:fillRect/>
          </a:stretch>
        </a:blipFill>
        <a:effectLst/>
      </p:bgPr>
    </p:bg>
    <p:spTree>
      <p:nvGrpSpPr>
        <p:cNvPr id="1" name=""/>
        <p:cNvGrpSpPr/>
        <p:nvPr/>
      </p:nvGrpSpPr>
      <p:grpSpPr>
        <a:xfrm>
          <a:off x="0" y="0"/>
          <a:ext cx="0" cy="0"/>
          <a:chOff x="0" y="0"/>
          <a:chExt cx="0" cy="0"/>
        </a:xfrm>
      </p:grpSpPr>
      <p:sp>
        <p:nvSpPr>
          <p:cNvPr id="348" name="TextShape 1"/>
          <p:cNvSpPr txBox="1"/>
          <p:nvPr/>
        </p:nvSpPr>
        <p:spPr>
          <a:xfrm>
            <a:off x="762120" y="152280"/>
            <a:ext cx="7924320" cy="407520"/>
          </a:xfrm>
          <a:prstGeom prst="rect">
            <a:avLst/>
          </a:prstGeom>
        </p:spPr>
        <p:txBody>
          <a:bodyPr/>
          <a:lstStyle/>
          <a:p>
            <a:pPr>
              <a:lnSpc>
                <a:spcPct val="100000"/>
              </a:lnSpc>
            </a:pPr>
            <a:r>
              <a:rPr lang="it-IT" sz="3200" dirty="0" smtClean="0">
                <a:solidFill>
                  <a:srgbClr val="000000"/>
                </a:solidFill>
                <a:latin typeface="Arial"/>
              </a:rPr>
              <a:t>Parti </a:t>
            </a:r>
            <a:r>
              <a:rPr lang="it-IT" sz="3200" dirty="0">
                <a:solidFill>
                  <a:srgbClr val="000000"/>
                </a:solidFill>
                <a:latin typeface="Arial"/>
              </a:rPr>
              <a:t>preliminari</a:t>
            </a:r>
            <a:r>
              <a:rPr lang="it-IT" sz="3200" dirty="0" smtClean="0">
                <a:solidFill>
                  <a:srgbClr val="000000"/>
                </a:solidFill>
                <a:latin typeface="Arial"/>
              </a:rPr>
              <a:t>. </a:t>
            </a:r>
            <a:endParaRPr dirty="0"/>
          </a:p>
        </p:txBody>
      </p:sp>
      <p:sp>
        <p:nvSpPr>
          <p:cNvPr id="349" name="TextShape 2"/>
          <p:cNvSpPr txBox="1"/>
          <p:nvPr/>
        </p:nvSpPr>
        <p:spPr>
          <a:xfrm>
            <a:off x="393840" y="1125360"/>
            <a:ext cx="4038120" cy="4530240"/>
          </a:xfrm>
          <a:prstGeom prst="rect">
            <a:avLst/>
          </a:prstGeom>
        </p:spPr>
        <p:txBody>
          <a:bodyPr/>
          <a:lstStyle/>
          <a:p>
            <a:pPr>
              <a:lnSpc>
                <a:spcPct val="100000"/>
              </a:lnSpc>
            </a:pPr>
            <a:r>
              <a:rPr lang="it-IT" sz="2800" dirty="0">
                <a:solidFill>
                  <a:srgbClr val="C00000"/>
                </a:solidFill>
                <a:latin typeface="Arial"/>
              </a:rPr>
              <a:t>Indice generale</a:t>
            </a:r>
            <a:endParaRPr dirty="0"/>
          </a:p>
          <a:p>
            <a:pPr>
              <a:lnSpc>
                <a:spcPct val="100000"/>
              </a:lnSpc>
            </a:pPr>
            <a:endParaRPr dirty="0"/>
          </a:p>
          <a:p>
            <a:pPr>
              <a:lnSpc>
                <a:spcPct val="100000"/>
              </a:lnSpc>
            </a:pPr>
            <a:r>
              <a:rPr lang="it-IT" sz="2000" dirty="0">
                <a:solidFill>
                  <a:srgbClr val="000000"/>
                </a:solidFill>
                <a:latin typeface="Arial"/>
              </a:rPr>
              <a:t>Elenca i </a:t>
            </a:r>
            <a:r>
              <a:rPr lang="it-IT" sz="2000" b="1" dirty="0">
                <a:solidFill>
                  <a:srgbClr val="000000"/>
                </a:solidFill>
                <a:latin typeface="Arial"/>
              </a:rPr>
              <a:t>titoli e il numero di pagina </a:t>
            </a:r>
            <a:r>
              <a:rPr lang="it-IT" sz="2000" dirty="0">
                <a:solidFill>
                  <a:srgbClr val="000000"/>
                </a:solidFill>
                <a:latin typeface="Arial"/>
              </a:rPr>
              <a:t>d’inizio degli elementi (capitoli e paragrafi) che compongono il testo della tesi</a:t>
            </a:r>
            <a:endParaRPr sz="2000" dirty="0"/>
          </a:p>
          <a:p>
            <a:pPr>
              <a:lnSpc>
                <a:spcPct val="100000"/>
              </a:lnSpc>
            </a:pPr>
            <a:endParaRPr sz="2000" dirty="0"/>
          </a:p>
          <a:p>
            <a:pPr>
              <a:lnSpc>
                <a:spcPct val="100000"/>
              </a:lnSpc>
            </a:pPr>
            <a:r>
              <a:rPr lang="it-IT" sz="2000" dirty="0">
                <a:solidFill>
                  <a:srgbClr val="000000"/>
                </a:solidFill>
                <a:latin typeface="Arial"/>
              </a:rPr>
              <a:t>Permette la </a:t>
            </a:r>
            <a:r>
              <a:rPr lang="it-IT" sz="2000" b="1" dirty="0">
                <a:solidFill>
                  <a:srgbClr val="000000"/>
                </a:solidFill>
                <a:latin typeface="Arial"/>
              </a:rPr>
              <a:t>ricerca</a:t>
            </a:r>
            <a:r>
              <a:rPr lang="it-IT" sz="2000" dirty="0">
                <a:solidFill>
                  <a:srgbClr val="000000"/>
                </a:solidFill>
                <a:latin typeface="Arial"/>
              </a:rPr>
              <a:t>, in base ai titoli elencati, dei singoli argomenti esposti nel testo</a:t>
            </a:r>
            <a:endParaRPr sz="2000" dirty="0"/>
          </a:p>
          <a:p>
            <a:pPr>
              <a:lnSpc>
                <a:spcPct val="100000"/>
              </a:lnSpc>
            </a:pPr>
            <a:endParaRPr sz="2000" dirty="0"/>
          </a:p>
          <a:p>
            <a:pPr>
              <a:lnSpc>
                <a:spcPct val="100000"/>
              </a:lnSpc>
            </a:pPr>
            <a:r>
              <a:rPr lang="it-IT" sz="2000" dirty="0">
                <a:solidFill>
                  <a:srgbClr val="000000"/>
                </a:solidFill>
                <a:latin typeface="Arial"/>
              </a:rPr>
              <a:t>Fornisce un quadro del </a:t>
            </a:r>
            <a:r>
              <a:rPr lang="it-IT" sz="2000" b="1" dirty="0">
                <a:solidFill>
                  <a:srgbClr val="000000"/>
                </a:solidFill>
                <a:latin typeface="Arial"/>
              </a:rPr>
              <a:t>contenuto</a:t>
            </a:r>
            <a:r>
              <a:rPr lang="it-IT" sz="2000" dirty="0">
                <a:solidFill>
                  <a:srgbClr val="000000"/>
                </a:solidFill>
                <a:latin typeface="Arial"/>
              </a:rPr>
              <a:t> e dell’o</a:t>
            </a:r>
            <a:r>
              <a:rPr lang="it-IT" sz="2000" b="1" dirty="0">
                <a:solidFill>
                  <a:srgbClr val="000000"/>
                </a:solidFill>
                <a:latin typeface="Arial"/>
              </a:rPr>
              <a:t>rganizzazion</a:t>
            </a:r>
            <a:r>
              <a:rPr lang="it-IT" sz="2000" dirty="0">
                <a:solidFill>
                  <a:srgbClr val="000000"/>
                </a:solidFill>
                <a:latin typeface="Arial"/>
              </a:rPr>
              <a:t>e del testo della tesi</a:t>
            </a:r>
            <a:endParaRPr sz="2000" dirty="0"/>
          </a:p>
        </p:txBody>
      </p:sp>
      <p:sp>
        <p:nvSpPr>
          <p:cNvPr id="350"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pic>
        <p:nvPicPr>
          <p:cNvPr id="351" name="Picture 2"/>
          <p:cNvPicPr/>
          <p:nvPr/>
        </p:nvPicPr>
        <p:blipFill>
          <a:blip r:embed="rId3"/>
          <a:srcRect l="938402" t="454111" r="984583" b="542777"/>
          <a:stretch>
            <a:fillRect/>
          </a:stretch>
        </p:blipFill>
        <p:spPr>
          <a:xfrm>
            <a:off x="4432320" y="765000"/>
            <a:ext cx="2498400" cy="3560400"/>
          </a:xfrm>
          <a:prstGeom prst="rect">
            <a:avLst/>
          </a:prstGeom>
          <a:ln>
            <a:noFill/>
          </a:ln>
        </p:spPr>
      </p:pic>
      <p:pic>
        <p:nvPicPr>
          <p:cNvPr id="5" name="Immagine 4"/>
          <p:cNvPicPr>
            <a:picLocks noChangeAspect="1"/>
          </p:cNvPicPr>
          <p:nvPr/>
        </p:nvPicPr>
        <p:blipFill>
          <a:blip r:embed="rId4"/>
          <a:stretch>
            <a:fillRect/>
          </a:stretch>
        </p:blipFill>
        <p:spPr>
          <a:xfrm>
            <a:off x="4552150" y="1352587"/>
            <a:ext cx="2512443" cy="3565733"/>
          </a:xfrm>
          <a:prstGeom prst="rect">
            <a:avLst/>
          </a:prstGeom>
        </p:spPr>
      </p:pic>
      <p:pic>
        <p:nvPicPr>
          <p:cNvPr id="6" name="Immagine 5"/>
          <p:cNvPicPr>
            <a:picLocks noChangeAspect="1"/>
          </p:cNvPicPr>
          <p:nvPr/>
        </p:nvPicPr>
        <p:blipFill>
          <a:blip r:embed="rId5"/>
          <a:stretch>
            <a:fillRect/>
          </a:stretch>
        </p:blipFill>
        <p:spPr>
          <a:xfrm>
            <a:off x="6164803" y="2482920"/>
            <a:ext cx="2521637" cy="35924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bg>
      <p:bgPr>
        <a:blipFill>
          <a:blip r:embed="rId2"/>
          <a:stretch>
            <a:fillRect/>
          </a:stretch>
        </a:blipFill>
        <a:effectLst/>
      </p:bgPr>
    </p:bg>
    <p:spTree>
      <p:nvGrpSpPr>
        <p:cNvPr id="1" name=""/>
        <p:cNvGrpSpPr/>
        <p:nvPr/>
      </p:nvGrpSpPr>
      <p:grpSpPr>
        <a:xfrm>
          <a:off x="0" y="0"/>
          <a:ext cx="0" cy="0"/>
          <a:chOff x="0" y="0"/>
          <a:chExt cx="0" cy="0"/>
        </a:xfrm>
      </p:grpSpPr>
      <p:sp>
        <p:nvSpPr>
          <p:cNvPr id="353" name="TextShape 1"/>
          <p:cNvSpPr txBox="1"/>
          <p:nvPr/>
        </p:nvSpPr>
        <p:spPr>
          <a:xfrm>
            <a:off x="762120" y="152280"/>
            <a:ext cx="7924320" cy="407520"/>
          </a:xfrm>
          <a:prstGeom prst="rect">
            <a:avLst/>
          </a:prstGeom>
        </p:spPr>
        <p:txBody>
          <a:bodyPr/>
          <a:lstStyle/>
          <a:p>
            <a:pPr>
              <a:lnSpc>
                <a:spcPct val="100000"/>
              </a:lnSpc>
            </a:pPr>
            <a:r>
              <a:rPr lang="it-IT" sz="3200" dirty="0" smtClean="0">
                <a:solidFill>
                  <a:srgbClr val="000000"/>
                </a:solidFill>
                <a:latin typeface="Arial"/>
              </a:rPr>
              <a:t>Parti </a:t>
            </a:r>
            <a:r>
              <a:rPr lang="it-IT" sz="3200" dirty="0">
                <a:solidFill>
                  <a:srgbClr val="000000"/>
                </a:solidFill>
                <a:latin typeface="Arial"/>
              </a:rPr>
              <a:t>preliminari</a:t>
            </a:r>
            <a:r>
              <a:rPr lang="it-IT" sz="3200" dirty="0" smtClean="0">
                <a:solidFill>
                  <a:srgbClr val="000000"/>
                </a:solidFill>
                <a:latin typeface="Arial"/>
              </a:rPr>
              <a:t>. </a:t>
            </a:r>
            <a:endParaRPr dirty="0"/>
          </a:p>
        </p:txBody>
      </p:sp>
      <p:sp>
        <p:nvSpPr>
          <p:cNvPr id="354" name="TextShape 2"/>
          <p:cNvSpPr txBox="1"/>
          <p:nvPr/>
        </p:nvSpPr>
        <p:spPr>
          <a:xfrm>
            <a:off x="187560" y="1106103"/>
            <a:ext cx="4536720" cy="4530240"/>
          </a:xfrm>
          <a:prstGeom prst="rect">
            <a:avLst/>
          </a:prstGeom>
        </p:spPr>
        <p:txBody>
          <a:bodyPr/>
          <a:lstStyle/>
          <a:p>
            <a:pPr>
              <a:lnSpc>
                <a:spcPct val="100000"/>
              </a:lnSpc>
            </a:pPr>
            <a:r>
              <a:rPr lang="it-IT" sz="2800" dirty="0">
                <a:solidFill>
                  <a:srgbClr val="C00000"/>
                </a:solidFill>
                <a:latin typeface="Arial"/>
              </a:rPr>
              <a:t>Elenco delle illustrazioni</a:t>
            </a:r>
            <a:endParaRPr dirty="0"/>
          </a:p>
          <a:p>
            <a:pPr>
              <a:lnSpc>
                <a:spcPct val="100000"/>
              </a:lnSpc>
            </a:pPr>
            <a:endParaRPr dirty="0"/>
          </a:p>
          <a:p>
            <a:pPr>
              <a:lnSpc>
                <a:spcPct val="100000"/>
              </a:lnSpc>
            </a:pPr>
            <a:endParaRPr dirty="0"/>
          </a:p>
        </p:txBody>
      </p:sp>
      <p:sp>
        <p:nvSpPr>
          <p:cNvPr id="355"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pic>
        <p:nvPicPr>
          <p:cNvPr id="4" name="Immagine 3"/>
          <p:cNvPicPr>
            <a:picLocks noChangeAspect="1"/>
          </p:cNvPicPr>
          <p:nvPr/>
        </p:nvPicPr>
        <p:blipFill>
          <a:blip r:embed="rId3"/>
          <a:stretch>
            <a:fillRect/>
          </a:stretch>
        </p:blipFill>
        <p:spPr>
          <a:xfrm>
            <a:off x="5482881" y="1633887"/>
            <a:ext cx="3203559" cy="4084379"/>
          </a:xfrm>
          <a:prstGeom prst="rect">
            <a:avLst/>
          </a:prstGeom>
          <a:ln>
            <a:solidFill>
              <a:schemeClr val="tx1"/>
            </a:solidFill>
          </a:ln>
        </p:spPr>
      </p:pic>
      <p:sp>
        <p:nvSpPr>
          <p:cNvPr id="5" name="Rettangolo 4"/>
          <p:cNvSpPr/>
          <p:nvPr/>
        </p:nvSpPr>
        <p:spPr>
          <a:xfrm>
            <a:off x="146612" y="1633887"/>
            <a:ext cx="5288272" cy="4524315"/>
          </a:xfrm>
          <a:prstGeom prst="rect">
            <a:avLst/>
          </a:prstGeom>
        </p:spPr>
        <p:txBody>
          <a:bodyPr wrap="square">
            <a:spAutoFit/>
          </a:bodyPr>
          <a:lstStyle/>
          <a:p>
            <a:r>
              <a:rPr lang="it-IT" dirty="0">
                <a:solidFill>
                  <a:srgbClr val="000000"/>
                </a:solidFill>
              </a:rPr>
              <a:t>E’ possibile creare un indice delle figure (diagrammi, grafici, fotografie, disegni)  e tabelle inserite nel testo, </a:t>
            </a:r>
            <a:r>
              <a:rPr lang="it-IT" dirty="0" smtClean="0">
                <a:solidFill>
                  <a:srgbClr val="000000"/>
                </a:solidFill>
              </a:rPr>
              <a:t>indicando:</a:t>
            </a:r>
          </a:p>
          <a:p>
            <a:endParaRPr lang="it-IT" dirty="0"/>
          </a:p>
          <a:p>
            <a:pPr marL="285750" indent="-285750">
              <a:buFont typeface="Arial" panose="020B0604020202020204" pitchFamily="34" charset="0"/>
              <a:buChar char="•"/>
            </a:pPr>
            <a:r>
              <a:rPr lang="it-IT" dirty="0" smtClean="0">
                <a:solidFill>
                  <a:srgbClr val="000000"/>
                </a:solidFill>
              </a:rPr>
              <a:t>il </a:t>
            </a:r>
            <a:r>
              <a:rPr lang="it-IT" b="1" dirty="0">
                <a:solidFill>
                  <a:srgbClr val="000000"/>
                </a:solidFill>
              </a:rPr>
              <a:t>numero che le indica </a:t>
            </a:r>
            <a:r>
              <a:rPr lang="it-IT" dirty="0">
                <a:solidFill>
                  <a:srgbClr val="000000"/>
                </a:solidFill>
              </a:rPr>
              <a:t>all’interno della tesi, generalmente composto dal numero del capitolo e dal numero progressivo della figura o tabella  all’interno dello stesso (Es. la prima figura del capitolo uno corrisponde a </a:t>
            </a:r>
            <a:r>
              <a:rPr lang="it-IT" dirty="0" err="1">
                <a:solidFill>
                  <a:srgbClr val="000000"/>
                </a:solidFill>
              </a:rPr>
              <a:t>Fig</a:t>
            </a:r>
            <a:r>
              <a:rPr lang="it-IT" dirty="0">
                <a:solidFill>
                  <a:srgbClr val="000000"/>
                </a:solidFill>
              </a:rPr>
              <a:t> 1.1) </a:t>
            </a:r>
            <a:endParaRPr lang="it-IT" dirty="0" smtClean="0">
              <a:solidFill>
                <a:srgbClr val="000000"/>
              </a:solidFill>
            </a:endParaRP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smtClean="0">
                <a:solidFill>
                  <a:srgbClr val="000000"/>
                </a:solidFill>
              </a:rPr>
              <a:t>la </a:t>
            </a:r>
            <a:r>
              <a:rPr lang="it-IT" b="1" dirty="0">
                <a:solidFill>
                  <a:srgbClr val="000000"/>
                </a:solidFill>
              </a:rPr>
              <a:t>didascalia</a:t>
            </a:r>
            <a:r>
              <a:rPr lang="it-IT" dirty="0">
                <a:solidFill>
                  <a:srgbClr val="000000"/>
                </a:solidFill>
              </a:rPr>
              <a:t> che le </a:t>
            </a:r>
            <a:r>
              <a:rPr lang="it-IT" dirty="0" smtClean="0">
                <a:solidFill>
                  <a:srgbClr val="000000"/>
                </a:solidFill>
              </a:rPr>
              <a:t>definisce</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smtClean="0">
                <a:solidFill>
                  <a:srgbClr val="000000"/>
                </a:solidFill>
              </a:rPr>
              <a:t>il </a:t>
            </a:r>
            <a:r>
              <a:rPr lang="it-IT" b="1" dirty="0">
                <a:solidFill>
                  <a:srgbClr val="000000"/>
                </a:solidFill>
              </a:rPr>
              <a:t>numero di pagina </a:t>
            </a:r>
            <a:r>
              <a:rPr lang="it-IT" dirty="0">
                <a:solidFill>
                  <a:srgbClr val="000000"/>
                </a:solidFill>
              </a:rPr>
              <a:t>che le contiene</a:t>
            </a:r>
            <a:endParaRPr lang="it-IT" dirty="0" smtClean="0"/>
          </a:p>
          <a:p>
            <a:endParaRPr lang="it-IT" dirty="0" smtClean="0"/>
          </a:p>
          <a:p>
            <a:endParaRPr lang="it-IT" dirty="0" smtClean="0"/>
          </a:p>
          <a:p>
            <a:r>
              <a:rPr lang="it-IT" dirty="0">
                <a:solidFill>
                  <a:srgbClr val="000000"/>
                </a:solidFill>
              </a:rPr>
              <a:t>Per ulteriori informazioni vedi </a:t>
            </a:r>
            <a:r>
              <a:rPr lang="it-IT" dirty="0">
                <a:solidFill>
                  <a:srgbClr val="000000"/>
                </a:solidFill>
                <a:hlinkClick r:id="rId4" action="ppaction://hlinksldjump"/>
              </a:rPr>
              <a:t>Figure e Tabelle</a:t>
            </a:r>
            <a:endParaRPr lang="it-IT"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bg>
      <p:bgPr>
        <a:blipFill>
          <a:blip r:embed="rId2"/>
          <a:stretch>
            <a:fillRect/>
          </a:stretch>
        </a:blipFill>
        <a:effectLst/>
      </p:bgPr>
    </p:bg>
    <p:spTree>
      <p:nvGrpSpPr>
        <p:cNvPr id="1" name=""/>
        <p:cNvGrpSpPr/>
        <p:nvPr/>
      </p:nvGrpSpPr>
      <p:grpSpPr>
        <a:xfrm>
          <a:off x="0" y="0"/>
          <a:ext cx="0" cy="0"/>
          <a:chOff x="0" y="0"/>
          <a:chExt cx="0" cy="0"/>
        </a:xfrm>
      </p:grpSpPr>
      <p:sp>
        <p:nvSpPr>
          <p:cNvPr id="357" name="TextShape 1"/>
          <p:cNvSpPr txBox="1"/>
          <p:nvPr/>
        </p:nvSpPr>
        <p:spPr>
          <a:xfrm>
            <a:off x="762120" y="152280"/>
            <a:ext cx="7924320" cy="407520"/>
          </a:xfrm>
          <a:prstGeom prst="rect">
            <a:avLst/>
          </a:prstGeom>
        </p:spPr>
        <p:txBody>
          <a:bodyPr/>
          <a:lstStyle/>
          <a:p>
            <a:pPr>
              <a:lnSpc>
                <a:spcPct val="100000"/>
              </a:lnSpc>
            </a:pPr>
            <a:r>
              <a:rPr lang="it-IT" sz="3200" dirty="0" smtClean="0">
                <a:solidFill>
                  <a:srgbClr val="000000"/>
                </a:solidFill>
                <a:latin typeface="Arial"/>
              </a:rPr>
              <a:t>Parti </a:t>
            </a:r>
            <a:r>
              <a:rPr lang="it-IT" sz="3200" dirty="0">
                <a:solidFill>
                  <a:srgbClr val="000000"/>
                </a:solidFill>
                <a:latin typeface="Arial"/>
              </a:rPr>
              <a:t>preliminari</a:t>
            </a:r>
            <a:endParaRPr dirty="0"/>
          </a:p>
        </p:txBody>
      </p:sp>
      <p:sp>
        <p:nvSpPr>
          <p:cNvPr id="358" name="TextShape 2"/>
          <p:cNvSpPr txBox="1"/>
          <p:nvPr/>
        </p:nvSpPr>
        <p:spPr>
          <a:xfrm>
            <a:off x="468359" y="1403280"/>
            <a:ext cx="4013489" cy="4530240"/>
          </a:xfrm>
          <a:prstGeom prst="rect">
            <a:avLst/>
          </a:prstGeom>
        </p:spPr>
        <p:txBody>
          <a:bodyPr/>
          <a:lstStyle/>
          <a:p>
            <a:pPr>
              <a:lnSpc>
                <a:spcPct val="100000"/>
              </a:lnSpc>
            </a:pPr>
            <a:r>
              <a:rPr lang="it-IT" sz="2800" dirty="0" err="1">
                <a:solidFill>
                  <a:srgbClr val="C00000"/>
                </a:solidFill>
                <a:latin typeface="Arial"/>
              </a:rPr>
              <a:t>Abstract</a:t>
            </a:r>
            <a:r>
              <a:rPr lang="it-IT" sz="2800" dirty="0">
                <a:solidFill>
                  <a:srgbClr val="C00000"/>
                </a:solidFill>
                <a:latin typeface="Arial"/>
              </a:rPr>
              <a:t>/Riassunto</a:t>
            </a:r>
            <a:endParaRPr dirty="0"/>
          </a:p>
          <a:p>
            <a:pPr>
              <a:lnSpc>
                <a:spcPct val="100000"/>
              </a:lnSpc>
            </a:pPr>
            <a:endParaRPr sz="2000" dirty="0"/>
          </a:p>
          <a:p>
            <a:r>
              <a:rPr lang="it-IT" sz="2000" dirty="0">
                <a:solidFill>
                  <a:srgbClr val="000000"/>
                </a:solidFill>
                <a:latin typeface="Arial"/>
              </a:rPr>
              <a:t>Presenta in modo condensato le </a:t>
            </a:r>
            <a:r>
              <a:rPr lang="it-IT" sz="2000" b="1" dirty="0">
                <a:solidFill>
                  <a:srgbClr val="000000"/>
                </a:solidFill>
                <a:latin typeface="Arial"/>
              </a:rPr>
              <a:t>informazioni più importanti </a:t>
            </a:r>
            <a:r>
              <a:rPr lang="it-IT" sz="2000" dirty="0">
                <a:solidFill>
                  <a:srgbClr val="000000"/>
                </a:solidFill>
                <a:latin typeface="Arial"/>
              </a:rPr>
              <a:t>contenute nella tesi</a:t>
            </a:r>
            <a:endParaRPr sz="2000" dirty="0"/>
          </a:p>
          <a:p>
            <a:endParaRPr sz="2000" dirty="0"/>
          </a:p>
          <a:p>
            <a:r>
              <a:rPr lang="it-IT" sz="2000" dirty="0">
                <a:solidFill>
                  <a:srgbClr val="000000"/>
                </a:solidFill>
                <a:latin typeface="Arial"/>
              </a:rPr>
              <a:t>E’ collocato all’inizio della tesi, subito dopo l’indice</a:t>
            </a:r>
            <a:endParaRPr sz="2000" dirty="0"/>
          </a:p>
          <a:p>
            <a:endParaRPr sz="2000" dirty="0"/>
          </a:p>
          <a:p>
            <a:r>
              <a:rPr lang="it-IT" sz="2000" dirty="0">
                <a:solidFill>
                  <a:srgbClr val="000000"/>
                </a:solidFill>
                <a:latin typeface="Arial"/>
              </a:rPr>
              <a:t>E’ consigliabile mettere il riassunto in </a:t>
            </a:r>
            <a:r>
              <a:rPr lang="it-IT" sz="2000" b="1" dirty="0">
                <a:solidFill>
                  <a:srgbClr val="000000"/>
                </a:solidFill>
                <a:latin typeface="Arial"/>
              </a:rPr>
              <a:t>versione bilingue </a:t>
            </a:r>
            <a:r>
              <a:rPr lang="it-IT" sz="2000" dirty="0">
                <a:solidFill>
                  <a:srgbClr val="000000"/>
                </a:solidFill>
                <a:latin typeface="Arial"/>
              </a:rPr>
              <a:t>(italiano/inglese)</a:t>
            </a:r>
            <a:endParaRPr sz="2000" dirty="0"/>
          </a:p>
          <a:p>
            <a:pPr>
              <a:lnSpc>
                <a:spcPct val="100000"/>
              </a:lnSpc>
            </a:pPr>
            <a:endParaRPr dirty="0"/>
          </a:p>
        </p:txBody>
      </p:sp>
      <p:sp>
        <p:nvSpPr>
          <p:cNvPr id="359"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pic>
        <p:nvPicPr>
          <p:cNvPr id="2" name="Immagine 1"/>
          <p:cNvPicPr>
            <a:picLocks noChangeAspect="1"/>
          </p:cNvPicPr>
          <p:nvPr/>
        </p:nvPicPr>
        <p:blipFill>
          <a:blip r:embed="rId3"/>
          <a:stretch>
            <a:fillRect/>
          </a:stretch>
        </p:blipFill>
        <p:spPr>
          <a:xfrm>
            <a:off x="4368004" y="1869091"/>
            <a:ext cx="4496757" cy="33210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bg>
      <p:bgPr>
        <a:blipFill>
          <a:blip r:embed="rId2"/>
          <a:stretch>
            <a:fillRect/>
          </a:stretch>
        </a:blipFill>
        <a:effectLst/>
      </p:bgPr>
    </p:bg>
    <p:spTree>
      <p:nvGrpSpPr>
        <p:cNvPr id="1" name=""/>
        <p:cNvGrpSpPr/>
        <p:nvPr/>
      </p:nvGrpSpPr>
      <p:grpSpPr>
        <a:xfrm>
          <a:off x="0" y="0"/>
          <a:ext cx="0" cy="0"/>
          <a:chOff x="0" y="0"/>
          <a:chExt cx="0" cy="0"/>
        </a:xfrm>
      </p:grpSpPr>
      <p:sp>
        <p:nvSpPr>
          <p:cNvPr id="361" name="TextShape 1"/>
          <p:cNvSpPr txBox="1"/>
          <p:nvPr/>
        </p:nvSpPr>
        <p:spPr>
          <a:xfrm>
            <a:off x="762120" y="152280"/>
            <a:ext cx="7924320" cy="407520"/>
          </a:xfrm>
          <a:prstGeom prst="rect">
            <a:avLst/>
          </a:prstGeom>
        </p:spPr>
        <p:txBody>
          <a:bodyPr/>
          <a:lstStyle/>
          <a:p>
            <a:pPr>
              <a:lnSpc>
                <a:spcPct val="100000"/>
              </a:lnSpc>
            </a:pPr>
            <a:r>
              <a:rPr lang="it-IT" sz="3200" dirty="0" smtClean="0">
                <a:solidFill>
                  <a:srgbClr val="000000"/>
                </a:solidFill>
                <a:latin typeface="Arial"/>
              </a:rPr>
              <a:t>Parti </a:t>
            </a:r>
            <a:r>
              <a:rPr lang="it-IT" sz="3200" dirty="0">
                <a:solidFill>
                  <a:srgbClr val="000000"/>
                </a:solidFill>
                <a:latin typeface="Arial"/>
              </a:rPr>
              <a:t>principali. </a:t>
            </a:r>
            <a:endParaRPr dirty="0"/>
          </a:p>
        </p:txBody>
      </p:sp>
      <p:sp>
        <p:nvSpPr>
          <p:cNvPr id="362" name="TextShape 2"/>
          <p:cNvSpPr txBox="1"/>
          <p:nvPr/>
        </p:nvSpPr>
        <p:spPr>
          <a:xfrm>
            <a:off x="395280" y="2000470"/>
            <a:ext cx="4038120" cy="4530240"/>
          </a:xfrm>
          <a:prstGeom prst="rect">
            <a:avLst/>
          </a:prstGeom>
        </p:spPr>
        <p:txBody>
          <a:bodyPr/>
          <a:lstStyle/>
          <a:p>
            <a:pPr>
              <a:lnSpc>
                <a:spcPct val="100000"/>
              </a:lnSpc>
            </a:pPr>
            <a:r>
              <a:rPr lang="it-IT" sz="2000" dirty="0">
                <a:solidFill>
                  <a:srgbClr val="000000"/>
                </a:solidFill>
                <a:latin typeface="Arial"/>
              </a:rPr>
              <a:t>Presenta sinteticamente il </a:t>
            </a:r>
            <a:r>
              <a:rPr lang="it-IT" sz="2000" b="1" dirty="0">
                <a:solidFill>
                  <a:srgbClr val="000000"/>
                </a:solidFill>
                <a:latin typeface="Arial"/>
              </a:rPr>
              <a:t>contenuto del lavoro, il tema e i concetti di base</a:t>
            </a:r>
            <a:endParaRPr sz="2000" dirty="0"/>
          </a:p>
          <a:p>
            <a:pPr>
              <a:lnSpc>
                <a:spcPct val="100000"/>
              </a:lnSpc>
            </a:pPr>
            <a:endParaRPr sz="2000" dirty="0"/>
          </a:p>
          <a:p>
            <a:r>
              <a:rPr lang="it-IT" sz="2000" dirty="0">
                <a:solidFill>
                  <a:srgbClr val="000000"/>
                </a:solidFill>
                <a:latin typeface="Arial"/>
              </a:rPr>
              <a:t>Illustra l’articolazione in capitoli e fornisce indicazioni propedeutiche utili per la consultazione successiva</a:t>
            </a:r>
            <a:endParaRPr sz="2000" dirty="0"/>
          </a:p>
          <a:p>
            <a:endParaRPr sz="2000" dirty="0"/>
          </a:p>
          <a:p>
            <a:pPr>
              <a:lnSpc>
                <a:spcPct val="100000"/>
              </a:lnSpc>
            </a:pPr>
            <a:r>
              <a:rPr lang="it-IT" sz="2000" dirty="0">
                <a:solidFill>
                  <a:srgbClr val="000000"/>
                </a:solidFill>
                <a:latin typeface="Arial"/>
              </a:rPr>
              <a:t>Descrive le tappe della ricerca e dichiara i </a:t>
            </a:r>
            <a:r>
              <a:rPr lang="it-IT" sz="2000" b="1" dirty="0">
                <a:solidFill>
                  <a:srgbClr val="000000"/>
                </a:solidFill>
                <a:latin typeface="Arial"/>
              </a:rPr>
              <a:t>presupposti e i </a:t>
            </a:r>
            <a:r>
              <a:rPr lang="it-IT" sz="2000" b="1" dirty="0" smtClean="0">
                <a:solidFill>
                  <a:srgbClr val="000000"/>
                </a:solidFill>
                <a:latin typeface="Arial"/>
              </a:rPr>
              <a:t>metodi.</a:t>
            </a:r>
            <a:endParaRPr sz="2000" dirty="0"/>
          </a:p>
          <a:p>
            <a:pPr>
              <a:lnSpc>
                <a:spcPct val="100000"/>
              </a:lnSpc>
            </a:pPr>
            <a:endParaRPr dirty="0"/>
          </a:p>
          <a:p>
            <a:pPr>
              <a:lnSpc>
                <a:spcPct val="100000"/>
              </a:lnSpc>
            </a:pPr>
            <a:endParaRPr dirty="0"/>
          </a:p>
        </p:txBody>
      </p:sp>
      <p:sp>
        <p:nvSpPr>
          <p:cNvPr id="363"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
        <p:nvSpPr>
          <p:cNvPr id="365" name="CustomShape 4"/>
          <p:cNvSpPr/>
          <p:nvPr/>
        </p:nvSpPr>
        <p:spPr>
          <a:xfrm>
            <a:off x="395280" y="1312289"/>
            <a:ext cx="1476360" cy="577800"/>
          </a:xfrm>
          <a:prstGeom prst="rect">
            <a:avLst/>
          </a:prstGeom>
          <a:noFill/>
          <a:ln>
            <a:noFill/>
          </a:ln>
        </p:spPr>
        <p:txBody>
          <a:bodyPr wrap="none" lIns="90000" tIns="45000" rIns="90000" bIns="45000"/>
          <a:lstStyle/>
          <a:p>
            <a:pPr>
              <a:lnSpc>
                <a:spcPct val="100000"/>
              </a:lnSpc>
            </a:pPr>
            <a:r>
              <a:rPr lang="it-IT" sz="3200" dirty="0">
                <a:solidFill>
                  <a:srgbClr val="C00000"/>
                </a:solidFill>
                <a:latin typeface="Arial"/>
              </a:rPr>
              <a:t>Introduzione</a:t>
            </a:r>
            <a:endParaRPr dirty="0"/>
          </a:p>
        </p:txBody>
      </p:sp>
      <p:pic>
        <p:nvPicPr>
          <p:cNvPr id="3" name="Immagine 2"/>
          <p:cNvPicPr>
            <a:picLocks noChangeAspect="1"/>
          </p:cNvPicPr>
          <p:nvPr/>
        </p:nvPicPr>
        <p:blipFill>
          <a:blip r:embed="rId3"/>
          <a:stretch>
            <a:fillRect/>
          </a:stretch>
        </p:blipFill>
        <p:spPr>
          <a:xfrm>
            <a:off x="4920883" y="1312289"/>
            <a:ext cx="3474989" cy="48258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bg>
      <p:bgPr>
        <a:blipFill>
          <a:blip r:embed="rId3"/>
          <a:stretch>
            <a:fillRect/>
          </a:stretch>
        </a:blipFill>
        <a:effectLst/>
      </p:bgPr>
    </p:bg>
    <p:spTree>
      <p:nvGrpSpPr>
        <p:cNvPr id="1" name=""/>
        <p:cNvGrpSpPr/>
        <p:nvPr/>
      </p:nvGrpSpPr>
      <p:grpSpPr>
        <a:xfrm>
          <a:off x="0" y="0"/>
          <a:ext cx="0" cy="0"/>
          <a:chOff x="0" y="0"/>
          <a:chExt cx="0" cy="0"/>
        </a:xfrm>
      </p:grpSpPr>
      <p:sp>
        <p:nvSpPr>
          <p:cNvPr id="366" name="TextShape 1"/>
          <p:cNvSpPr txBox="1"/>
          <p:nvPr/>
        </p:nvSpPr>
        <p:spPr>
          <a:xfrm>
            <a:off x="762120" y="152280"/>
            <a:ext cx="7924320" cy="407520"/>
          </a:xfrm>
          <a:prstGeom prst="rect">
            <a:avLst/>
          </a:prstGeom>
        </p:spPr>
        <p:txBody>
          <a:bodyPr/>
          <a:lstStyle/>
          <a:p>
            <a:pPr>
              <a:lnSpc>
                <a:spcPct val="100000"/>
              </a:lnSpc>
            </a:pPr>
            <a:r>
              <a:rPr lang="it-IT" sz="3200" dirty="0" smtClean="0">
                <a:solidFill>
                  <a:srgbClr val="000000"/>
                </a:solidFill>
                <a:latin typeface="Arial"/>
              </a:rPr>
              <a:t>Parti </a:t>
            </a:r>
            <a:r>
              <a:rPr lang="it-IT" sz="3200" dirty="0">
                <a:solidFill>
                  <a:srgbClr val="000000"/>
                </a:solidFill>
                <a:latin typeface="Arial"/>
              </a:rPr>
              <a:t>principali</a:t>
            </a:r>
            <a:endParaRPr dirty="0"/>
          </a:p>
        </p:txBody>
      </p:sp>
      <p:sp>
        <p:nvSpPr>
          <p:cNvPr id="367" name="TextShape 2"/>
          <p:cNvSpPr txBox="1"/>
          <p:nvPr/>
        </p:nvSpPr>
        <p:spPr>
          <a:xfrm>
            <a:off x="549826" y="1405680"/>
            <a:ext cx="3600000" cy="4530240"/>
          </a:xfrm>
          <a:prstGeom prst="rect">
            <a:avLst/>
          </a:prstGeom>
        </p:spPr>
        <p:txBody>
          <a:bodyPr/>
          <a:lstStyle/>
          <a:p>
            <a:pPr>
              <a:lnSpc>
                <a:spcPct val="100000"/>
              </a:lnSpc>
            </a:pPr>
            <a:r>
              <a:rPr lang="it-IT" sz="2800" dirty="0">
                <a:solidFill>
                  <a:srgbClr val="C00000"/>
                </a:solidFill>
                <a:latin typeface="Arial"/>
              </a:rPr>
              <a:t>Conclusioni</a:t>
            </a:r>
            <a:endParaRPr dirty="0"/>
          </a:p>
          <a:p>
            <a:pPr>
              <a:lnSpc>
                <a:spcPct val="100000"/>
              </a:lnSpc>
            </a:pPr>
            <a:endParaRPr sz="2000" dirty="0"/>
          </a:p>
          <a:p>
            <a:pPr>
              <a:lnSpc>
                <a:spcPct val="100000"/>
              </a:lnSpc>
            </a:pPr>
            <a:r>
              <a:rPr lang="it-IT" sz="2000" dirty="0">
                <a:solidFill>
                  <a:srgbClr val="000000"/>
                </a:solidFill>
                <a:latin typeface="Arial"/>
              </a:rPr>
              <a:t>Riprendono l’obiettivo iniziale e descrivono gli </a:t>
            </a:r>
            <a:r>
              <a:rPr lang="it-IT" sz="2000" b="1" dirty="0">
                <a:solidFill>
                  <a:srgbClr val="000000"/>
                </a:solidFill>
                <a:latin typeface="Arial"/>
              </a:rPr>
              <a:t>strumenti</a:t>
            </a:r>
            <a:r>
              <a:rPr lang="it-IT" sz="2000" dirty="0">
                <a:solidFill>
                  <a:srgbClr val="000000"/>
                </a:solidFill>
                <a:latin typeface="Arial"/>
              </a:rPr>
              <a:t> utilizzati  ed i </a:t>
            </a:r>
            <a:r>
              <a:rPr lang="it-IT" sz="2000" b="1" dirty="0">
                <a:solidFill>
                  <a:srgbClr val="000000"/>
                </a:solidFill>
                <a:latin typeface="Arial"/>
              </a:rPr>
              <a:t>risultati</a:t>
            </a:r>
            <a:r>
              <a:rPr lang="it-IT" sz="2000" dirty="0">
                <a:solidFill>
                  <a:srgbClr val="000000"/>
                </a:solidFill>
                <a:latin typeface="Arial"/>
              </a:rPr>
              <a:t> ottenuti in accordo con le ipotesi e i presupposti teorici</a:t>
            </a:r>
            <a:endParaRPr sz="2000" dirty="0"/>
          </a:p>
          <a:p>
            <a:pPr>
              <a:lnSpc>
                <a:spcPct val="100000"/>
              </a:lnSpc>
            </a:pPr>
            <a:endParaRPr sz="2000" dirty="0"/>
          </a:p>
          <a:p>
            <a:pPr>
              <a:lnSpc>
                <a:spcPct val="100000"/>
              </a:lnSpc>
            </a:pPr>
            <a:endParaRPr sz="2000" dirty="0"/>
          </a:p>
          <a:p>
            <a:pPr>
              <a:lnSpc>
                <a:spcPct val="100000"/>
              </a:lnSpc>
            </a:pPr>
            <a:r>
              <a:rPr lang="it-IT" sz="2000" dirty="0">
                <a:solidFill>
                  <a:srgbClr val="000000"/>
                </a:solidFill>
                <a:latin typeface="Arial"/>
              </a:rPr>
              <a:t>Mettono in rilievo gli aspetti di </a:t>
            </a:r>
            <a:r>
              <a:rPr lang="it-IT" sz="2000" b="1" dirty="0">
                <a:solidFill>
                  <a:srgbClr val="000000"/>
                </a:solidFill>
                <a:latin typeface="Arial"/>
              </a:rPr>
              <a:t>originalità</a:t>
            </a:r>
            <a:r>
              <a:rPr lang="it-IT" sz="2000" dirty="0">
                <a:solidFill>
                  <a:srgbClr val="000000"/>
                </a:solidFill>
                <a:latin typeface="Arial"/>
              </a:rPr>
              <a:t> della </a:t>
            </a:r>
            <a:r>
              <a:rPr lang="it-IT" sz="2000" dirty="0" smtClean="0">
                <a:solidFill>
                  <a:srgbClr val="000000"/>
                </a:solidFill>
                <a:latin typeface="Arial"/>
              </a:rPr>
              <a:t>tesi.</a:t>
            </a:r>
            <a:endParaRPr sz="2000" dirty="0"/>
          </a:p>
        </p:txBody>
      </p:sp>
      <p:sp>
        <p:nvSpPr>
          <p:cNvPr id="368"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pic>
        <p:nvPicPr>
          <p:cNvPr id="2" name="Immagine 1"/>
          <p:cNvPicPr>
            <a:picLocks noChangeAspect="1"/>
          </p:cNvPicPr>
          <p:nvPr/>
        </p:nvPicPr>
        <p:blipFill>
          <a:blip r:embed="rId4"/>
          <a:stretch>
            <a:fillRect/>
          </a:stretch>
        </p:blipFill>
        <p:spPr>
          <a:xfrm>
            <a:off x="4738705" y="1102386"/>
            <a:ext cx="3439000" cy="48335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
        <p:nvSpPr>
          <p:cNvPr id="30" name="TextShape 1"/>
          <p:cNvSpPr txBox="1"/>
          <p:nvPr/>
        </p:nvSpPr>
        <p:spPr>
          <a:xfrm>
            <a:off x="755640" y="-126720"/>
            <a:ext cx="7772040" cy="1142640"/>
          </a:xfrm>
          <a:prstGeom prst="rect">
            <a:avLst/>
          </a:prstGeom>
        </p:spPr>
        <p:txBody>
          <a:bodyPr lIns="0" tIns="0" rIns="0" bIns="0" anchor="ctr"/>
          <a:lstStyle/>
          <a:p>
            <a:pPr>
              <a:lnSpc>
                <a:spcPct val="100000"/>
              </a:lnSpc>
            </a:pPr>
            <a:r>
              <a:rPr lang="it-IT" sz="3200">
                <a:solidFill>
                  <a:srgbClr val="000000"/>
                </a:solidFill>
                <a:latin typeface="Arial"/>
              </a:rPr>
              <a:t>Cosa dovrai saper fare…</a:t>
            </a:r>
            <a:endParaRPr/>
          </a:p>
        </p:txBody>
      </p:sp>
      <p:grpSp>
        <p:nvGrpSpPr>
          <p:cNvPr id="32" name="Gruppo 31"/>
          <p:cNvGrpSpPr/>
          <p:nvPr/>
        </p:nvGrpSpPr>
        <p:grpSpPr>
          <a:xfrm>
            <a:off x="-3403862" y="790920"/>
            <a:ext cx="10623724" cy="5333400"/>
            <a:chOff x="-4020542" y="1648881"/>
            <a:chExt cx="10623724" cy="5333400"/>
          </a:xfrm>
        </p:grpSpPr>
        <p:sp>
          <p:nvSpPr>
            <p:cNvPr id="33" name="CustomShape 1"/>
            <p:cNvSpPr/>
            <p:nvPr/>
          </p:nvSpPr>
          <p:spPr>
            <a:xfrm>
              <a:off x="-4020542" y="1648881"/>
              <a:ext cx="5333400" cy="5333400"/>
            </a:xfrm>
            <a:prstGeom prst="blockArc">
              <a:avLst>
                <a:gd name="adj1" fmla="val 18900000"/>
                <a:gd name="adj2" fmla="val 2700000"/>
                <a:gd name="adj3" fmla="val 405"/>
              </a:avLst>
            </a:prstGeom>
            <a:noFill/>
            <a:ln w="25560">
              <a:solidFill>
                <a:srgbClr val="7394C4"/>
              </a:solidFill>
              <a:round/>
            </a:ln>
          </p:spPr>
        </p:sp>
        <p:grpSp>
          <p:nvGrpSpPr>
            <p:cNvPr id="34" name="Gruppo 33"/>
            <p:cNvGrpSpPr/>
            <p:nvPr/>
          </p:nvGrpSpPr>
          <p:grpSpPr>
            <a:xfrm>
              <a:off x="385982" y="2521161"/>
              <a:ext cx="6217200" cy="3588840"/>
              <a:chOff x="529200" y="2495764"/>
              <a:chExt cx="6217200" cy="3588840"/>
            </a:xfrm>
          </p:grpSpPr>
          <p:sp>
            <p:nvSpPr>
              <p:cNvPr id="35" name="CustomShape 2"/>
              <p:cNvSpPr/>
              <p:nvPr/>
            </p:nvSpPr>
            <p:spPr>
              <a:xfrm>
                <a:off x="824040" y="2619244"/>
                <a:ext cx="5907960" cy="495000"/>
              </a:xfrm>
              <a:prstGeom prst="rect">
                <a:avLst/>
              </a:prstGeom>
              <a:gradFill>
                <a:gsLst>
                  <a:gs pos="0">
                    <a:srgbClr val="E9EDF7"/>
                  </a:gs>
                  <a:gs pos="50000">
                    <a:srgbClr val="AFBEDF"/>
                  </a:gs>
                  <a:gs pos="100000">
                    <a:srgbClr val="E9EDF7"/>
                  </a:gs>
                </a:gsLst>
                <a:lin ang="16200000"/>
              </a:gradFill>
              <a:ln>
                <a:noFill/>
              </a:ln>
            </p:spPr>
            <p:txBody>
              <a:bodyPr lIns="393120" tIns="53280" rIns="53280" bIns="53280" anchor="ctr"/>
              <a:lstStyle/>
              <a:p>
                <a:pPr>
                  <a:lnSpc>
                    <a:spcPct val="90000"/>
                  </a:lnSpc>
                </a:pPr>
                <a:r>
                  <a:rPr lang="it-IT" sz="2100" dirty="0" smtClean="0">
                    <a:solidFill>
                      <a:srgbClr val="000000"/>
                    </a:solidFill>
                    <a:latin typeface="Arial"/>
                  </a:rPr>
                  <a:t>ricercare le fonti bibliografiche</a:t>
                </a:r>
                <a:endParaRPr dirty="0"/>
              </a:p>
            </p:txBody>
          </p:sp>
          <p:sp>
            <p:nvSpPr>
              <p:cNvPr id="36" name="CustomShape 3"/>
              <p:cNvSpPr/>
              <p:nvPr/>
            </p:nvSpPr>
            <p:spPr>
              <a:xfrm>
                <a:off x="529200" y="2495764"/>
                <a:ext cx="618480" cy="618480"/>
              </a:xfrm>
              <a:prstGeom prst="ellipse">
                <a:avLst/>
              </a:prstGeom>
              <a:gradFill>
                <a:gsLst>
                  <a:gs pos="0">
                    <a:srgbClr val="FFFFFF"/>
                  </a:gs>
                  <a:gs pos="50000">
                    <a:srgbClr val="FFFFFF"/>
                  </a:gs>
                  <a:gs pos="100000">
                    <a:srgbClr val="FFFFFF"/>
                  </a:gs>
                </a:gsLst>
                <a:lin ang="16200000"/>
              </a:gradFill>
              <a:ln w="9360">
                <a:solidFill>
                  <a:srgbClr val="3A5F8B"/>
                </a:solidFill>
                <a:round/>
              </a:ln>
            </p:spPr>
          </p:sp>
          <p:sp>
            <p:nvSpPr>
              <p:cNvPr id="37" name="CustomShape 4"/>
              <p:cNvSpPr/>
              <p:nvPr/>
            </p:nvSpPr>
            <p:spPr>
              <a:xfrm>
                <a:off x="1193400" y="3300364"/>
                <a:ext cx="5553000" cy="495000"/>
              </a:xfrm>
              <a:prstGeom prst="rect">
                <a:avLst/>
              </a:prstGeom>
              <a:gradFill>
                <a:gsLst>
                  <a:gs pos="0">
                    <a:srgbClr val="E6EDFF"/>
                  </a:gs>
                  <a:gs pos="50000">
                    <a:srgbClr val="ABC6F9"/>
                  </a:gs>
                  <a:gs pos="100000">
                    <a:srgbClr val="E6EDFF"/>
                  </a:gs>
                </a:gsLst>
                <a:lin ang="16200000"/>
              </a:gradFill>
              <a:ln>
                <a:noFill/>
              </a:ln>
            </p:spPr>
            <p:txBody>
              <a:bodyPr lIns="393120" tIns="53280" rIns="53280" bIns="53280" anchor="ctr"/>
              <a:lstStyle/>
              <a:p>
                <a:pPr>
                  <a:lnSpc>
                    <a:spcPct val="90000"/>
                  </a:lnSpc>
                </a:pPr>
                <a:r>
                  <a:rPr lang="it-IT" sz="2100" dirty="0" smtClean="0">
                    <a:solidFill>
                      <a:srgbClr val="000000"/>
                    </a:solidFill>
                    <a:latin typeface="Arial"/>
                  </a:rPr>
                  <a:t>analizzare </a:t>
                </a:r>
                <a:r>
                  <a:rPr lang="it-IT" sz="2100" dirty="0">
                    <a:solidFill>
                      <a:srgbClr val="000000"/>
                    </a:solidFill>
                    <a:latin typeface="Arial"/>
                  </a:rPr>
                  <a:t>un </a:t>
                </a:r>
                <a:r>
                  <a:rPr lang="it-IT" sz="2100" dirty="0" smtClean="0">
                    <a:solidFill>
                      <a:srgbClr val="000000"/>
                    </a:solidFill>
                    <a:latin typeface="Arial"/>
                  </a:rPr>
                  <a:t>argomento (teorie e/o dati)</a:t>
                </a:r>
                <a:endParaRPr dirty="0"/>
              </a:p>
            </p:txBody>
          </p:sp>
          <p:sp>
            <p:nvSpPr>
              <p:cNvPr id="38" name="CustomShape 5"/>
              <p:cNvSpPr/>
              <p:nvPr/>
            </p:nvSpPr>
            <p:spPr>
              <a:xfrm>
                <a:off x="883800" y="3238444"/>
                <a:ext cx="618480" cy="618480"/>
              </a:xfrm>
              <a:prstGeom prst="ellipse">
                <a:avLst/>
              </a:prstGeom>
              <a:gradFill>
                <a:gsLst>
                  <a:gs pos="0">
                    <a:srgbClr val="FFFFFF"/>
                  </a:gs>
                  <a:gs pos="50000">
                    <a:srgbClr val="FFFFFF"/>
                  </a:gs>
                  <a:gs pos="100000">
                    <a:srgbClr val="FFFFFF"/>
                  </a:gs>
                </a:gsLst>
                <a:lin ang="16200000"/>
              </a:gradFill>
              <a:ln w="9360">
                <a:solidFill>
                  <a:srgbClr val="6286B9"/>
                </a:solidFill>
                <a:round/>
              </a:ln>
            </p:spPr>
          </p:sp>
          <p:sp>
            <p:nvSpPr>
              <p:cNvPr id="39" name="CustomShape 6"/>
              <p:cNvSpPr/>
              <p:nvPr/>
            </p:nvSpPr>
            <p:spPr>
              <a:xfrm>
                <a:off x="1302480" y="4042684"/>
                <a:ext cx="5443920" cy="495000"/>
              </a:xfrm>
              <a:prstGeom prst="rect">
                <a:avLst/>
              </a:prstGeom>
              <a:gradFill>
                <a:gsLst>
                  <a:gs pos="0">
                    <a:srgbClr val="EDF4FE"/>
                  </a:gs>
                  <a:gs pos="50000">
                    <a:srgbClr val="C3D5FC"/>
                  </a:gs>
                  <a:gs pos="100000">
                    <a:srgbClr val="EDF4FE"/>
                  </a:gs>
                </a:gsLst>
                <a:lin ang="16200000"/>
              </a:gradFill>
              <a:ln>
                <a:noFill/>
              </a:ln>
            </p:spPr>
            <p:txBody>
              <a:bodyPr lIns="393120" tIns="53280" rIns="53280" bIns="53280" anchor="ctr"/>
              <a:lstStyle/>
              <a:p>
                <a:pPr>
                  <a:lnSpc>
                    <a:spcPct val="90000"/>
                  </a:lnSpc>
                </a:pPr>
                <a:r>
                  <a:rPr lang="it-IT" sz="2100" dirty="0" smtClean="0">
                    <a:solidFill>
                      <a:srgbClr val="000000"/>
                    </a:solidFill>
                    <a:latin typeface="Arial"/>
                  </a:rPr>
                  <a:t>scrivere </a:t>
                </a:r>
                <a:r>
                  <a:rPr lang="it-IT" sz="2100" dirty="0">
                    <a:solidFill>
                      <a:srgbClr val="000000"/>
                    </a:solidFill>
                    <a:latin typeface="Arial"/>
                  </a:rPr>
                  <a:t>un testo scientifico</a:t>
                </a:r>
                <a:endParaRPr dirty="0"/>
              </a:p>
            </p:txBody>
          </p:sp>
          <p:sp>
            <p:nvSpPr>
              <p:cNvPr id="40" name="CustomShape 7"/>
              <p:cNvSpPr/>
              <p:nvPr/>
            </p:nvSpPr>
            <p:spPr>
              <a:xfrm>
                <a:off x="992880" y="3981124"/>
                <a:ext cx="618480" cy="618480"/>
              </a:xfrm>
              <a:prstGeom prst="ellipse">
                <a:avLst/>
              </a:prstGeom>
              <a:gradFill>
                <a:gsLst>
                  <a:gs pos="0">
                    <a:srgbClr val="FFFFFF"/>
                  </a:gs>
                  <a:gs pos="50000">
                    <a:srgbClr val="FFFFFF"/>
                  </a:gs>
                  <a:gs pos="100000">
                    <a:srgbClr val="FFFFFF"/>
                  </a:gs>
                </a:gsLst>
                <a:lin ang="16200000"/>
              </a:gradFill>
              <a:ln w="9360">
                <a:solidFill>
                  <a:srgbClr val="A0B2D1"/>
                </a:solidFill>
                <a:round/>
              </a:ln>
            </p:spPr>
          </p:sp>
          <p:sp>
            <p:nvSpPr>
              <p:cNvPr id="41" name="CustomShape 8"/>
              <p:cNvSpPr/>
              <p:nvPr/>
            </p:nvSpPr>
            <p:spPr>
              <a:xfrm>
                <a:off x="1193400" y="4785364"/>
                <a:ext cx="5553000" cy="495000"/>
              </a:xfrm>
              <a:prstGeom prst="rect">
                <a:avLst/>
              </a:prstGeom>
              <a:gradFill>
                <a:gsLst>
                  <a:gs pos="0">
                    <a:srgbClr val="EDF4FE"/>
                  </a:gs>
                  <a:gs pos="50000">
                    <a:srgbClr val="C3D5FC"/>
                  </a:gs>
                  <a:gs pos="100000">
                    <a:srgbClr val="EDF4FE"/>
                  </a:gs>
                </a:gsLst>
                <a:lin ang="16200000"/>
              </a:gradFill>
              <a:ln>
                <a:noFill/>
              </a:ln>
            </p:spPr>
            <p:txBody>
              <a:bodyPr lIns="393120" tIns="53280" rIns="53280" bIns="53280" anchor="ctr"/>
              <a:lstStyle/>
              <a:p>
                <a:pPr>
                  <a:lnSpc>
                    <a:spcPct val="90000"/>
                  </a:lnSpc>
                </a:pPr>
                <a:r>
                  <a:rPr lang="it-IT" sz="2100" dirty="0" smtClean="0">
                    <a:solidFill>
                      <a:srgbClr val="000000"/>
                    </a:solidFill>
                    <a:latin typeface="Arial"/>
                  </a:rPr>
                  <a:t>gestire </a:t>
                </a:r>
                <a:r>
                  <a:rPr lang="it-IT" sz="2100" dirty="0">
                    <a:solidFill>
                      <a:srgbClr val="000000"/>
                    </a:solidFill>
                    <a:latin typeface="Arial"/>
                  </a:rPr>
                  <a:t>i riferimenti bibliografici</a:t>
                </a:r>
                <a:endParaRPr dirty="0"/>
              </a:p>
            </p:txBody>
          </p:sp>
          <p:sp>
            <p:nvSpPr>
              <p:cNvPr id="42" name="CustomShape 9"/>
              <p:cNvSpPr/>
              <p:nvPr/>
            </p:nvSpPr>
            <p:spPr>
              <a:xfrm>
                <a:off x="883800" y="4723444"/>
                <a:ext cx="618480" cy="618480"/>
              </a:xfrm>
              <a:prstGeom prst="ellipse">
                <a:avLst/>
              </a:prstGeom>
              <a:gradFill>
                <a:gsLst>
                  <a:gs pos="0">
                    <a:srgbClr val="FFFFFF"/>
                  </a:gs>
                  <a:gs pos="50000">
                    <a:srgbClr val="FFFFFF"/>
                  </a:gs>
                  <a:gs pos="100000">
                    <a:srgbClr val="FFFFFF"/>
                  </a:gs>
                </a:gsLst>
                <a:lin ang="16200000"/>
              </a:gradFill>
              <a:ln w="9360">
                <a:solidFill>
                  <a:srgbClr val="A0B2D1"/>
                </a:solidFill>
                <a:round/>
              </a:ln>
            </p:spPr>
          </p:sp>
          <p:sp>
            <p:nvSpPr>
              <p:cNvPr id="43" name="CustomShape 10"/>
              <p:cNvSpPr/>
              <p:nvPr/>
            </p:nvSpPr>
            <p:spPr>
              <a:xfrm>
                <a:off x="838440" y="5528044"/>
                <a:ext cx="5907960" cy="495000"/>
              </a:xfrm>
              <a:prstGeom prst="rect">
                <a:avLst/>
              </a:prstGeom>
              <a:gradFill>
                <a:gsLst>
                  <a:gs pos="0">
                    <a:srgbClr val="E6EDFF"/>
                  </a:gs>
                  <a:gs pos="50000">
                    <a:srgbClr val="ABC6F9"/>
                  </a:gs>
                  <a:gs pos="100000">
                    <a:srgbClr val="E6EDFF"/>
                  </a:gs>
                </a:gsLst>
                <a:lin ang="16200000"/>
              </a:gradFill>
              <a:ln>
                <a:noFill/>
              </a:ln>
            </p:spPr>
            <p:txBody>
              <a:bodyPr lIns="393120" tIns="53280" rIns="53280" bIns="53280" anchor="ctr"/>
              <a:lstStyle/>
              <a:p>
                <a:pPr>
                  <a:lnSpc>
                    <a:spcPct val="90000"/>
                  </a:lnSpc>
                </a:pPr>
                <a:r>
                  <a:rPr lang="it-IT" sz="2100" dirty="0" smtClean="0">
                    <a:solidFill>
                      <a:srgbClr val="000000"/>
                    </a:solidFill>
                    <a:latin typeface="Arial"/>
                  </a:rPr>
                  <a:t>presentare </a:t>
                </a:r>
                <a:r>
                  <a:rPr lang="it-IT" sz="2100" dirty="0">
                    <a:solidFill>
                      <a:srgbClr val="000000"/>
                    </a:solidFill>
                    <a:latin typeface="Arial"/>
                  </a:rPr>
                  <a:t>e valorizzare il lavoro svolto</a:t>
                </a:r>
                <a:endParaRPr dirty="0"/>
              </a:p>
            </p:txBody>
          </p:sp>
          <p:sp>
            <p:nvSpPr>
              <p:cNvPr id="44" name="CustomShape 11"/>
              <p:cNvSpPr/>
              <p:nvPr/>
            </p:nvSpPr>
            <p:spPr>
              <a:xfrm>
                <a:off x="529200" y="5466124"/>
                <a:ext cx="618480" cy="618480"/>
              </a:xfrm>
              <a:prstGeom prst="ellipse">
                <a:avLst/>
              </a:prstGeom>
              <a:gradFill>
                <a:gsLst>
                  <a:gs pos="0">
                    <a:srgbClr val="FFFFFF"/>
                  </a:gs>
                  <a:gs pos="50000">
                    <a:srgbClr val="FFFFFF"/>
                  </a:gs>
                  <a:gs pos="100000">
                    <a:srgbClr val="FFFFFF"/>
                  </a:gs>
                </a:gsLst>
                <a:lin ang="16200000"/>
              </a:gradFill>
              <a:ln w="9360">
                <a:solidFill>
                  <a:srgbClr val="6286B9"/>
                </a:solidFill>
                <a:round/>
              </a:ln>
            </p:spPr>
          </p:sp>
        </p:grpSp>
      </p:grpSp>
      <p:pic>
        <p:nvPicPr>
          <p:cNvPr id="29" name="Picture 2"/>
          <p:cNvPicPr/>
          <p:nvPr/>
        </p:nvPicPr>
        <p:blipFill>
          <a:blip r:embed="rId3"/>
          <a:stretch>
            <a:fillRect/>
          </a:stretch>
        </p:blipFill>
        <p:spPr>
          <a:xfrm>
            <a:off x="6619740" y="4571958"/>
            <a:ext cx="2505539" cy="1593761"/>
          </a:xfrm>
          <a:prstGeom prst="rect">
            <a:avLst/>
          </a:prstGeom>
          <a:ln>
            <a:noFill/>
          </a:ln>
        </p:spPr>
      </p:pic>
    </p:spTree>
    <p:extLst>
      <p:ext uri="{BB962C8B-B14F-4D97-AF65-F5344CB8AC3E}">
        <p14:creationId xmlns:p14="http://schemas.microsoft.com/office/powerpoint/2010/main" val="15562619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bg>
      <p:bgPr>
        <a:blipFill>
          <a:blip r:embed="rId2"/>
          <a:stretch>
            <a:fillRect/>
          </a:stretch>
        </a:blipFill>
        <a:effectLst/>
      </p:bgPr>
    </p:bg>
    <p:spTree>
      <p:nvGrpSpPr>
        <p:cNvPr id="1" name=""/>
        <p:cNvGrpSpPr/>
        <p:nvPr/>
      </p:nvGrpSpPr>
      <p:grpSpPr>
        <a:xfrm>
          <a:off x="0" y="0"/>
          <a:ext cx="0" cy="0"/>
          <a:chOff x="0" y="0"/>
          <a:chExt cx="0" cy="0"/>
        </a:xfrm>
      </p:grpSpPr>
      <p:sp>
        <p:nvSpPr>
          <p:cNvPr id="370" name="TextShape 1"/>
          <p:cNvSpPr txBox="1"/>
          <p:nvPr/>
        </p:nvSpPr>
        <p:spPr>
          <a:xfrm>
            <a:off x="762120" y="152280"/>
            <a:ext cx="7924320" cy="407520"/>
          </a:xfrm>
          <a:prstGeom prst="rect">
            <a:avLst/>
          </a:prstGeom>
        </p:spPr>
        <p:txBody>
          <a:bodyPr/>
          <a:lstStyle/>
          <a:p>
            <a:pPr>
              <a:lnSpc>
                <a:spcPct val="100000"/>
              </a:lnSpc>
            </a:pPr>
            <a:r>
              <a:rPr lang="it-IT" sz="3200" dirty="0" smtClean="0">
                <a:solidFill>
                  <a:srgbClr val="000000"/>
                </a:solidFill>
                <a:latin typeface="Arial"/>
              </a:rPr>
              <a:t>Componenti </a:t>
            </a:r>
            <a:r>
              <a:rPr lang="it-IT" sz="3200" dirty="0">
                <a:solidFill>
                  <a:srgbClr val="000000"/>
                </a:solidFill>
                <a:latin typeface="Arial"/>
              </a:rPr>
              <a:t>finali</a:t>
            </a:r>
            <a:endParaRPr dirty="0"/>
          </a:p>
        </p:txBody>
      </p:sp>
      <p:sp>
        <p:nvSpPr>
          <p:cNvPr id="371" name="TextShape 2"/>
          <p:cNvSpPr txBox="1"/>
          <p:nvPr/>
        </p:nvSpPr>
        <p:spPr>
          <a:xfrm>
            <a:off x="250920" y="1203480"/>
            <a:ext cx="4392360" cy="4530240"/>
          </a:xfrm>
          <a:prstGeom prst="rect">
            <a:avLst/>
          </a:prstGeom>
        </p:spPr>
        <p:txBody>
          <a:bodyPr/>
          <a:lstStyle/>
          <a:p>
            <a:pPr>
              <a:lnSpc>
                <a:spcPct val="100000"/>
              </a:lnSpc>
            </a:pPr>
            <a:r>
              <a:rPr lang="it-IT" sz="2800">
                <a:solidFill>
                  <a:srgbClr val="C00000"/>
                </a:solidFill>
                <a:latin typeface="Arial"/>
              </a:rPr>
              <a:t>Appendici</a:t>
            </a:r>
            <a:endParaRPr/>
          </a:p>
          <a:p>
            <a:endParaRPr/>
          </a:p>
          <a:p>
            <a:r>
              <a:rPr lang="it-IT" sz="1600">
                <a:solidFill>
                  <a:srgbClr val="000000"/>
                </a:solidFill>
                <a:latin typeface="Arial"/>
              </a:rPr>
              <a:t>Riportano </a:t>
            </a:r>
            <a:r>
              <a:rPr lang="it-IT" sz="1600" b="1">
                <a:solidFill>
                  <a:srgbClr val="000000"/>
                </a:solidFill>
                <a:latin typeface="Arial"/>
              </a:rPr>
              <a:t>informazioni che vanno tenute separate dal testo</a:t>
            </a:r>
            <a:endParaRPr/>
          </a:p>
          <a:p>
            <a:r>
              <a:rPr lang="it-IT" sz="1600">
                <a:solidFill>
                  <a:srgbClr val="000000"/>
                </a:solidFill>
                <a:latin typeface="Arial"/>
              </a:rPr>
              <a:t>Sono utili per un maggiore </a:t>
            </a:r>
            <a:r>
              <a:rPr lang="it-IT" sz="1600" b="1">
                <a:solidFill>
                  <a:srgbClr val="000000"/>
                </a:solidFill>
                <a:latin typeface="Arial"/>
              </a:rPr>
              <a:t>approfondimento</a:t>
            </a:r>
            <a:r>
              <a:rPr lang="it-IT" sz="1600">
                <a:solidFill>
                  <a:srgbClr val="000000"/>
                </a:solidFill>
                <a:latin typeface="Arial"/>
              </a:rPr>
              <a:t> degli argomenti senza appesantire il corpo del testo</a:t>
            </a:r>
            <a:endParaRPr/>
          </a:p>
          <a:p>
            <a:r>
              <a:rPr lang="it-IT" sz="1600">
                <a:solidFill>
                  <a:srgbClr val="000000"/>
                </a:solidFill>
                <a:latin typeface="Arial"/>
              </a:rPr>
              <a:t>Possono contenere </a:t>
            </a:r>
            <a:r>
              <a:rPr lang="it-IT" sz="1600" b="1">
                <a:solidFill>
                  <a:srgbClr val="000000"/>
                </a:solidFill>
                <a:latin typeface="Arial"/>
              </a:rPr>
              <a:t>allegat</a:t>
            </a:r>
            <a:r>
              <a:rPr lang="it-IT" sz="1600">
                <a:solidFill>
                  <a:srgbClr val="000000"/>
                </a:solidFill>
                <a:latin typeface="Arial"/>
              </a:rPr>
              <a:t>i di varia natura (documenti, interviste, illustrazioni). Di ogni allegato, che dovrà essere numerato progressivamente, va sempre indicata la fonte</a:t>
            </a:r>
            <a:endParaRPr/>
          </a:p>
          <a:p>
            <a:endParaRPr/>
          </a:p>
          <a:p>
            <a:r>
              <a:rPr lang="it-IT" sz="1600" b="1">
                <a:solidFill>
                  <a:srgbClr val="000000"/>
                </a:solidFill>
                <a:latin typeface="Arial"/>
              </a:rPr>
              <a:t>Casi particolari: Interviste</a:t>
            </a:r>
            <a:r>
              <a:rPr lang="it-IT" sz="1600">
                <a:solidFill>
                  <a:srgbClr val="000000"/>
                </a:solidFill>
                <a:latin typeface="Arial"/>
              </a:rPr>
              <a:t> </a:t>
            </a:r>
            <a:endParaRPr/>
          </a:p>
          <a:p>
            <a:r>
              <a:rPr lang="it-IT" sz="1600">
                <a:solidFill>
                  <a:srgbClr val="000000"/>
                </a:solidFill>
                <a:latin typeface="Arial"/>
              </a:rPr>
              <a:t>Se una parte della ricerca empirica è fondata sulle interviste, una tabella riassuntiva e la traccia delle interviste (se disponibile) devono essere presentati in un allegato. </a:t>
            </a:r>
            <a:endParaRPr/>
          </a:p>
          <a:p>
            <a:pPr>
              <a:lnSpc>
                <a:spcPct val="100000"/>
              </a:lnSpc>
            </a:pPr>
            <a:endParaRPr/>
          </a:p>
        </p:txBody>
      </p:sp>
      <p:sp>
        <p:nvSpPr>
          <p:cNvPr id="372"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pic>
        <p:nvPicPr>
          <p:cNvPr id="2" name="Immagine 1"/>
          <p:cNvPicPr>
            <a:picLocks noChangeAspect="1"/>
          </p:cNvPicPr>
          <p:nvPr/>
        </p:nvPicPr>
        <p:blipFill>
          <a:blip r:embed="rId3"/>
          <a:stretch>
            <a:fillRect/>
          </a:stretch>
        </p:blipFill>
        <p:spPr>
          <a:xfrm>
            <a:off x="4643280" y="1203480"/>
            <a:ext cx="2817519" cy="4005515"/>
          </a:xfrm>
          <a:prstGeom prst="rect">
            <a:avLst/>
          </a:prstGeom>
        </p:spPr>
      </p:pic>
      <p:pic>
        <p:nvPicPr>
          <p:cNvPr id="3" name="Immagine 2"/>
          <p:cNvPicPr>
            <a:picLocks noChangeAspect="1"/>
          </p:cNvPicPr>
          <p:nvPr/>
        </p:nvPicPr>
        <p:blipFill>
          <a:blip r:embed="rId4"/>
          <a:stretch>
            <a:fillRect/>
          </a:stretch>
        </p:blipFill>
        <p:spPr>
          <a:xfrm>
            <a:off x="6173997" y="2531157"/>
            <a:ext cx="2512443" cy="33215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bg>
      <p:bgPr>
        <a:blipFill>
          <a:blip r:embed="rId2"/>
          <a:stretch>
            <a:fillRect/>
          </a:stretch>
        </a:blipFill>
        <a:effectLst/>
      </p:bgPr>
    </p:bg>
    <p:spTree>
      <p:nvGrpSpPr>
        <p:cNvPr id="1" name=""/>
        <p:cNvGrpSpPr/>
        <p:nvPr/>
      </p:nvGrpSpPr>
      <p:grpSpPr>
        <a:xfrm>
          <a:off x="0" y="0"/>
          <a:ext cx="0" cy="0"/>
          <a:chOff x="0" y="0"/>
          <a:chExt cx="0" cy="0"/>
        </a:xfrm>
      </p:grpSpPr>
      <p:sp>
        <p:nvSpPr>
          <p:cNvPr id="375" name="TextShape 1"/>
          <p:cNvSpPr txBox="1"/>
          <p:nvPr/>
        </p:nvSpPr>
        <p:spPr>
          <a:xfrm>
            <a:off x="762120" y="152280"/>
            <a:ext cx="7924320" cy="407520"/>
          </a:xfrm>
          <a:prstGeom prst="rect">
            <a:avLst/>
          </a:prstGeom>
        </p:spPr>
        <p:txBody>
          <a:bodyPr/>
          <a:lstStyle/>
          <a:p>
            <a:pPr>
              <a:lnSpc>
                <a:spcPct val="100000"/>
              </a:lnSpc>
            </a:pPr>
            <a:r>
              <a:rPr lang="it-IT" sz="3200" dirty="0" smtClean="0">
                <a:solidFill>
                  <a:srgbClr val="000000"/>
                </a:solidFill>
                <a:latin typeface="Arial"/>
              </a:rPr>
              <a:t>Componenti </a:t>
            </a:r>
            <a:r>
              <a:rPr lang="it-IT" sz="3200" dirty="0">
                <a:solidFill>
                  <a:srgbClr val="000000"/>
                </a:solidFill>
                <a:latin typeface="Arial"/>
              </a:rPr>
              <a:t>finali</a:t>
            </a:r>
            <a:endParaRPr dirty="0"/>
          </a:p>
        </p:txBody>
      </p:sp>
      <p:sp>
        <p:nvSpPr>
          <p:cNvPr id="376" name="TextShape 2"/>
          <p:cNvSpPr txBox="1"/>
          <p:nvPr/>
        </p:nvSpPr>
        <p:spPr>
          <a:xfrm>
            <a:off x="324000" y="1407960"/>
            <a:ext cx="4038120" cy="4530240"/>
          </a:xfrm>
          <a:prstGeom prst="rect">
            <a:avLst/>
          </a:prstGeom>
        </p:spPr>
        <p:txBody>
          <a:bodyPr/>
          <a:lstStyle/>
          <a:p>
            <a:pPr>
              <a:lnSpc>
                <a:spcPct val="100000"/>
              </a:lnSpc>
            </a:pPr>
            <a:r>
              <a:rPr lang="it-IT" sz="2800" dirty="0">
                <a:solidFill>
                  <a:srgbClr val="C00000"/>
                </a:solidFill>
                <a:latin typeface="Arial"/>
              </a:rPr>
              <a:t>Bibliografia</a:t>
            </a:r>
            <a:endParaRPr dirty="0"/>
          </a:p>
          <a:p>
            <a:pPr>
              <a:lnSpc>
                <a:spcPct val="100000"/>
              </a:lnSpc>
            </a:pPr>
            <a:endParaRPr dirty="0"/>
          </a:p>
          <a:p>
            <a:r>
              <a:rPr lang="it-IT" sz="2400" dirty="0">
                <a:solidFill>
                  <a:srgbClr val="000000"/>
                </a:solidFill>
                <a:latin typeface="Zurich Ex BT"/>
              </a:rPr>
              <a:t>E’ l’elenco delle opere </a:t>
            </a:r>
            <a:r>
              <a:rPr lang="it-IT" sz="2400" b="1" dirty="0">
                <a:solidFill>
                  <a:srgbClr val="000000"/>
                </a:solidFill>
                <a:latin typeface="Zurich Ex BT"/>
              </a:rPr>
              <a:t>consultate</a:t>
            </a:r>
            <a:r>
              <a:rPr lang="it-IT" sz="2400" dirty="0">
                <a:solidFill>
                  <a:srgbClr val="000000"/>
                </a:solidFill>
                <a:latin typeface="Zurich Ex BT"/>
              </a:rPr>
              <a:t> e citate nel testo</a:t>
            </a:r>
            <a:endParaRPr dirty="0"/>
          </a:p>
          <a:p>
            <a:endParaRPr dirty="0"/>
          </a:p>
          <a:p>
            <a:r>
              <a:rPr lang="it-IT" sz="2400" dirty="0">
                <a:solidFill>
                  <a:srgbClr val="000000"/>
                </a:solidFill>
                <a:latin typeface="Zurich Ex BT"/>
              </a:rPr>
              <a:t>E’ redatta in forma di elenco alfabetico</a:t>
            </a:r>
            <a:endParaRPr dirty="0"/>
          </a:p>
          <a:p>
            <a:endParaRPr dirty="0"/>
          </a:p>
          <a:p>
            <a:r>
              <a:rPr lang="it-IT" sz="2400" dirty="0">
                <a:solidFill>
                  <a:srgbClr val="000000"/>
                </a:solidFill>
                <a:latin typeface="Zurich Ex BT"/>
              </a:rPr>
              <a:t>Vedi </a:t>
            </a:r>
            <a:r>
              <a:rPr lang="it-IT" sz="2400" dirty="0">
                <a:solidFill>
                  <a:srgbClr val="000000"/>
                </a:solidFill>
                <a:latin typeface="Zurich Ex BT"/>
                <a:hlinkClick r:id="rId3" action="ppaction://hlinksldjump"/>
              </a:rPr>
              <a:t>Citazioni e riferimenti bibliografici</a:t>
            </a:r>
            <a:endParaRPr dirty="0"/>
          </a:p>
          <a:p>
            <a:pPr>
              <a:lnSpc>
                <a:spcPct val="100000"/>
              </a:lnSpc>
            </a:pPr>
            <a:endParaRPr dirty="0"/>
          </a:p>
        </p:txBody>
      </p:sp>
      <p:sp>
        <p:nvSpPr>
          <p:cNvPr id="377"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pic>
        <p:nvPicPr>
          <p:cNvPr id="2" name="Immagine 1"/>
          <p:cNvPicPr>
            <a:picLocks noChangeAspect="1"/>
          </p:cNvPicPr>
          <p:nvPr/>
        </p:nvPicPr>
        <p:blipFill>
          <a:blip r:embed="rId4"/>
          <a:stretch>
            <a:fillRect/>
          </a:stretch>
        </p:blipFill>
        <p:spPr>
          <a:xfrm>
            <a:off x="4956339" y="1432658"/>
            <a:ext cx="3249530" cy="39430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bg>
      <p:bgPr>
        <a:blipFill>
          <a:blip r:embed="rId3"/>
          <a:stretch>
            <a:fillRect/>
          </a:stretch>
        </a:blipFill>
        <a:effectLst/>
      </p:bgPr>
    </p:bg>
    <p:spTree>
      <p:nvGrpSpPr>
        <p:cNvPr id="1" name=""/>
        <p:cNvGrpSpPr/>
        <p:nvPr/>
      </p:nvGrpSpPr>
      <p:grpSpPr>
        <a:xfrm>
          <a:off x="0" y="0"/>
          <a:ext cx="0" cy="0"/>
          <a:chOff x="0" y="0"/>
          <a:chExt cx="0" cy="0"/>
        </a:xfrm>
      </p:grpSpPr>
      <p:sp>
        <p:nvSpPr>
          <p:cNvPr id="379" name="TextShape 1"/>
          <p:cNvSpPr txBox="1"/>
          <p:nvPr/>
        </p:nvSpPr>
        <p:spPr>
          <a:xfrm>
            <a:off x="762120" y="152280"/>
            <a:ext cx="7924320" cy="407520"/>
          </a:xfrm>
          <a:prstGeom prst="rect">
            <a:avLst/>
          </a:prstGeom>
        </p:spPr>
        <p:txBody>
          <a:bodyPr/>
          <a:lstStyle/>
          <a:p>
            <a:pPr>
              <a:lnSpc>
                <a:spcPct val="100000"/>
              </a:lnSpc>
            </a:pPr>
            <a:r>
              <a:rPr lang="it-IT" sz="3200" dirty="0" smtClean="0">
                <a:solidFill>
                  <a:srgbClr val="000000"/>
                </a:solidFill>
                <a:latin typeface="Arial"/>
              </a:rPr>
              <a:t>Componenti </a:t>
            </a:r>
            <a:r>
              <a:rPr lang="it-IT" sz="3200" dirty="0">
                <a:solidFill>
                  <a:srgbClr val="000000"/>
                </a:solidFill>
                <a:latin typeface="Arial"/>
              </a:rPr>
              <a:t>accessorie</a:t>
            </a:r>
            <a:endParaRPr dirty="0"/>
          </a:p>
        </p:txBody>
      </p:sp>
      <p:sp>
        <p:nvSpPr>
          <p:cNvPr id="380" name="TextShape 2"/>
          <p:cNvSpPr txBox="1"/>
          <p:nvPr/>
        </p:nvSpPr>
        <p:spPr>
          <a:xfrm>
            <a:off x="493352" y="1401215"/>
            <a:ext cx="3833949" cy="4530240"/>
          </a:xfrm>
          <a:prstGeom prst="rect">
            <a:avLst/>
          </a:prstGeom>
        </p:spPr>
        <p:txBody>
          <a:bodyPr/>
          <a:lstStyle/>
          <a:p>
            <a:pPr>
              <a:lnSpc>
                <a:spcPct val="100000"/>
              </a:lnSpc>
            </a:pPr>
            <a:r>
              <a:rPr lang="it-IT" sz="2800" dirty="0">
                <a:solidFill>
                  <a:srgbClr val="C00000"/>
                </a:solidFill>
                <a:latin typeface="Arial"/>
              </a:rPr>
              <a:t>Ringraziamenti e dediche</a:t>
            </a:r>
            <a:endParaRPr dirty="0"/>
          </a:p>
          <a:p>
            <a:pPr>
              <a:lnSpc>
                <a:spcPct val="100000"/>
              </a:lnSpc>
            </a:pPr>
            <a:endParaRPr dirty="0"/>
          </a:p>
          <a:p>
            <a:pPr>
              <a:lnSpc>
                <a:spcPct val="100000"/>
              </a:lnSpc>
            </a:pPr>
            <a:r>
              <a:rPr lang="it-IT" sz="2000" dirty="0">
                <a:solidFill>
                  <a:srgbClr val="000000"/>
                </a:solidFill>
                <a:latin typeface="Arial"/>
              </a:rPr>
              <a:t>Si scrivono al termine dell’introduzione o in una pagina che preceda l’introduzione </a:t>
            </a:r>
            <a:endParaRPr dirty="0"/>
          </a:p>
          <a:p>
            <a:pPr>
              <a:lnSpc>
                <a:spcPct val="100000"/>
              </a:lnSpc>
            </a:pPr>
            <a:endParaRPr dirty="0"/>
          </a:p>
          <a:p>
            <a:pPr>
              <a:lnSpc>
                <a:spcPct val="100000"/>
              </a:lnSpc>
            </a:pPr>
            <a:r>
              <a:rPr lang="it-IT" sz="2000" dirty="0">
                <a:solidFill>
                  <a:srgbClr val="000000"/>
                </a:solidFill>
                <a:latin typeface="Arial"/>
              </a:rPr>
              <a:t>Generalmente non si ringraziano né il relatore né i correlatori, già citati sul frontespizio</a:t>
            </a:r>
            <a:endParaRPr dirty="0"/>
          </a:p>
          <a:p>
            <a:pPr>
              <a:lnSpc>
                <a:spcPct val="100000"/>
              </a:lnSpc>
            </a:pPr>
            <a:endParaRPr dirty="0"/>
          </a:p>
          <a:p>
            <a:pPr>
              <a:lnSpc>
                <a:spcPct val="100000"/>
              </a:lnSpc>
            </a:pPr>
            <a:endParaRPr dirty="0"/>
          </a:p>
        </p:txBody>
      </p:sp>
      <p:sp>
        <p:nvSpPr>
          <p:cNvPr id="381"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pic>
        <p:nvPicPr>
          <p:cNvPr id="2" name="Immagine 1"/>
          <p:cNvPicPr>
            <a:picLocks noChangeAspect="1"/>
          </p:cNvPicPr>
          <p:nvPr/>
        </p:nvPicPr>
        <p:blipFill>
          <a:blip r:embed="rId4"/>
          <a:stretch>
            <a:fillRect/>
          </a:stretch>
        </p:blipFill>
        <p:spPr>
          <a:xfrm>
            <a:off x="4708297" y="1258325"/>
            <a:ext cx="3079006" cy="4420458"/>
          </a:xfrm>
          <a:prstGeom prst="rect">
            <a:avLst/>
          </a:prstGeom>
        </p:spPr>
      </p:pic>
      <p:pic>
        <p:nvPicPr>
          <p:cNvPr id="3" name="Immagine 2"/>
          <p:cNvPicPr>
            <a:picLocks noChangeAspect="1"/>
          </p:cNvPicPr>
          <p:nvPr/>
        </p:nvPicPr>
        <p:blipFill>
          <a:blip r:embed="rId5"/>
          <a:stretch>
            <a:fillRect/>
          </a:stretch>
        </p:blipFill>
        <p:spPr>
          <a:xfrm>
            <a:off x="6479619" y="3777647"/>
            <a:ext cx="1943163" cy="22926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
        <p:nvSpPr>
          <p:cNvPr id="3" name="TextShape 1"/>
          <p:cNvSpPr txBox="1"/>
          <p:nvPr/>
        </p:nvSpPr>
        <p:spPr>
          <a:xfrm>
            <a:off x="428760" y="765000"/>
            <a:ext cx="8229240" cy="1142640"/>
          </a:xfrm>
          <a:prstGeom prst="rect">
            <a:avLst/>
          </a:prstGeom>
        </p:spPr>
        <p:txBody>
          <a:bodyPr anchor="ctr"/>
          <a:lstStyle/>
          <a:p>
            <a:pPr algn="ctr">
              <a:lnSpc>
                <a:spcPct val="100000"/>
              </a:lnSpc>
            </a:pPr>
            <a:r>
              <a:rPr lang="it-IT" sz="4400" u="sng" dirty="0" smtClean="0">
                <a:solidFill>
                  <a:srgbClr val="0000FF"/>
                </a:solidFill>
                <a:hlinkClick r:id="rId3" action="ppaction://hlinkpres?slideindex=1&amp;slidetitle=Qualche esempio di indice"/>
              </a:rPr>
              <a:t>Qualche esempio di indice</a:t>
            </a:r>
            <a:endParaRPr dirty="0"/>
          </a:p>
        </p:txBody>
      </p:sp>
      <p:pic>
        <p:nvPicPr>
          <p:cNvPr id="6" name="Immagine 5"/>
          <p:cNvPicPr>
            <a:picLocks noChangeAspect="1"/>
          </p:cNvPicPr>
          <p:nvPr/>
        </p:nvPicPr>
        <p:blipFill>
          <a:blip r:embed="rId4"/>
          <a:stretch>
            <a:fillRect/>
          </a:stretch>
        </p:blipFill>
        <p:spPr>
          <a:xfrm>
            <a:off x="2648619" y="1907640"/>
            <a:ext cx="3789522" cy="3565834"/>
          </a:xfrm>
          <a:prstGeom prst="rect">
            <a:avLst/>
          </a:prstGeom>
        </p:spPr>
      </p:pic>
    </p:spTree>
    <p:extLst>
      <p:ext uri="{BB962C8B-B14F-4D97-AF65-F5344CB8AC3E}">
        <p14:creationId xmlns:p14="http://schemas.microsoft.com/office/powerpoint/2010/main" val="28993407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TextShape 1"/>
          <p:cNvSpPr txBox="1"/>
          <p:nvPr/>
        </p:nvSpPr>
        <p:spPr>
          <a:xfrm>
            <a:off x="753414" y="229860"/>
            <a:ext cx="8002080" cy="533160"/>
          </a:xfrm>
          <a:prstGeom prst="rect">
            <a:avLst/>
          </a:prstGeom>
        </p:spPr>
        <p:txBody>
          <a:bodyPr/>
          <a:lstStyle/>
          <a:p>
            <a:pPr>
              <a:lnSpc>
                <a:spcPct val="100000"/>
              </a:lnSpc>
            </a:pPr>
            <a:r>
              <a:rPr lang="it-IT" sz="3200" dirty="0" smtClean="0">
                <a:solidFill>
                  <a:srgbClr val="000000"/>
                </a:solidFill>
                <a:latin typeface="Arial"/>
              </a:rPr>
              <a:t>Sviluppo e stesura della tesi</a:t>
            </a:r>
            <a:endParaRPr sz="3200" dirty="0"/>
          </a:p>
        </p:txBody>
      </p:sp>
      <p:sp>
        <p:nvSpPr>
          <p:cNvPr id="389" name="TextShape 2"/>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pic>
        <p:nvPicPr>
          <p:cNvPr id="390" name="Picture 5"/>
          <p:cNvPicPr/>
          <p:nvPr/>
        </p:nvPicPr>
        <p:blipFill>
          <a:blip r:embed="rId2"/>
          <a:stretch>
            <a:fillRect/>
          </a:stretch>
        </p:blipFill>
        <p:spPr>
          <a:xfrm>
            <a:off x="1462680" y="1624409"/>
            <a:ext cx="5857560" cy="3257280"/>
          </a:xfrm>
          <a:prstGeom prst="rect">
            <a:avLst/>
          </a:prstGeom>
          <a:ln>
            <a:noFill/>
          </a:ln>
        </p:spPr>
      </p:pic>
      <p:sp>
        <p:nvSpPr>
          <p:cNvPr id="391" name="CustomShape 3"/>
          <p:cNvSpPr/>
          <p:nvPr/>
        </p:nvSpPr>
        <p:spPr>
          <a:xfrm>
            <a:off x="1547640" y="5084939"/>
            <a:ext cx="5687640" cy="212040"/>
          </a:xfrm>
          <a:prstGeom prst="rect">
            <a:avLst/>
          </a:prstGeom>
          <a:noFill/>
          <a:ln>
            <a:noFill/>
          </a:ln>
        </p:spPr>
        <p:txBody>
          <a:bodyPr lIns="90000" tIns="45000" rIns="90000" bIns="45000"/>
          <a:lstStyle/>
          <a:p>
            <a:pPr>
              <a:lnSpc>
                <a:spcPct val="100000"/>
              </a:lnSpc>
            </a:pPr>
            <a:r>
              <a:rPr lang="it-IT" sz="800" u="sng">
                <a:solidFill>
                  <a:srgbClr val="0000FF"/>
                </a:solidFill>
                <a:latin typeface="Arial"/>
                <a:hlinkClick r:id="rId3"/>
              </a:rPr>
              <a:t>http://www.publicdomainpictures.net/view-image.php?image=33169&amp;picture=macchina-da-scrivere-depoca</a:t>
            </a:r>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TextShape 3"/>
          <p:cNvSpPr txBox="1"/>
          <p:nvPr/>
        </p:nvSpPr>
        <p:spPr>
          <a:xfrm>
            <a:off x="2666880" y="6248520"/>
            <a:ext cx="3580920" cy="456840"/>
          </a:xfrm>
          <a:prstGeom prst="rect">
            <a:avLst/>
          </a:prstGeom>
        </p:spPr>
        <p:txBody>
          <a:bodyPr anchor="b"/>
          <a:lstStyle/>
          <a:p>
            <a:r>
              <a:rPr lang="it-IT" sz="1000">
                <a:solidFill>
                  <a:srgbClr val="000000"/>
                </a:solidFill>
              </a:rPr>
              <a:t>Sistema Bibliotecario di Ateneo | Università di Padova</a:t>
            </a:r>
            <a:endParaRPr>
              <a:solidFill>
                <a:prstClr val="black"/>
              </a:solidFill>
            </a:endParaRPr>
          </a:p>
        </p:txBody>
      </p:sp>
      <p:sp>
        <p:nvSpPr>
          <p:cNvPr id="3" name="TextShape 2"/>
          <p:cNvSpPr txBox="1"/>
          <p:nvPr/>
        </p:nvSpPr>
        <p:spPr>
          <a:xfrm>
            <a:off x="190662" y="2489329"/>
            <a:ext cx="4833396" cy="4113000"/>
          </a:xfrm>
          <a:prstGeom prst="rect">
            <a:avLst/>
          </a:prstGeom>
        </p:spPr>
        <p:txBody>
          <a:bodyPr/>
          <a:lstStyle/>
          <a:p>
            <a:pPr algn="ctr">
              <a:lnSpc>
                <a:spcPct val="100000"/>
              </a:lnSpc>
            </a:pPr>
            <a:r>
              <a:rPr lang="it-IT" sz="3200" b="1" dirty="0">
                <a:solidFill>
                  <a:srgbClr val="000000"/>
                </a:solidFill>
                <a:latin typeface="Arial"/>
              </a:rPr>
              <a:t>Corpo della </a:t>
            </a:r>
            <a:r>
              <a:rPr lang="it-IT" sz="3200" b="1" dirty="0" smtClean="0">
                <a:solidFill>
                  <a:srgbClr val="000000"/>
                </a:solidFill>
                <a:latin typeface="Arial"/>
              </a:rPr>
              <a:t>tesi</a:t>
            </a:r>
            <a:endParaRPr lang="it-IT" sz="3200" b="1" dirty="0">
              <a:solidFill>
                <a:srgbClr val="000000"/>
              </a:solidFill>
              <a:latin typeface="Arial"/>
            </a:endParaRPr>
          </a:p>
          <a:p>
            <a:pPr algn="ctr">
              <a:lnSpc>
                <a:spcPct val="100000"/>
              </a:lnSpc>
            </a:pPr>
            <a:endParaRPr lang="it-IT" sz="3200" b="1" dirty="0" smtClean="0">
              <a:solidFill>
                <a:srgbClr val="000000"/>
              </a:solidFill>
              <a:latin typeface="Arial"/>
            </a:endParaRPr>
          </a:p>
          <a:p>
            <a:pPr algn="ctr">
              <a:lnSpc>
                <a:spcPct val="100000"/>
              </a:lnSpc>
            </a:pPr>
            <a:endParaRPr lang="it-IT" sz="3200" b="1" dirty="0" smtClean="0">
              <a:solidFill>
                <a:srgbClr val="000000"/>
              </a:solidFill>
              <a:latin typeface="Arial"/>
            </a:endParaRPr>
          </a:p>
          <a:p>
            <a:pPr algn="ctr">
              <a:lnSpc>
                <a:spcPct val="100000"/>
              </a:lnSpc>
            </a:pPr>
            <a:endParaRPr lang="it-IT" sz="3200" b="1" dirty="0" smtClean="0">
              <a:solidFill>
                <a:srgbClr val="000000"/>
              </a:solidFill>
              <a:latin typeface="Arial"/>
            </a:endParaRPr>
          </a:p>
          <a:p>
            <a:pPr algn="ctr">
              <a:lnSpc>
                <a:spcPct val="100000"/>
              </a:lnSpc>
            </a:pPr>
            <a:r>
              <a:rPr lang="it-IT" sz="3200" b="1" dirty="0" smtClean="0">
                <a:solidFill>
                  <a:srgbClr val="000000"/>
                </a:solidFill>
                <a:latin typeface="Arial"/>
              </a:rPr>
              <a:t>Cosa </a:t>
            </a:r>
            <a:r>
              <a:rPr lang="it-IT" sz="3200" b="1" dirty="0">
                <a:solidFill>
                  <a:srgbClr val="000000"/>
                </a:solidFill>
                <a:latin typeface="Arial"/>
              </a:rPr>
              <a:t>scrivo</a:t>
            </a:r>
            <a:r>
              <a:rPr lang="it-IT" sz="3200" b="1" dirty="0" smtClean="0">
                <a:solidFill>
                  <a:srgbClr val="000000"/>
                </a:solidFill>
                <a:latin typeface="Arial"/>
              </a:rPr>
              <a:t>?</a:t>
            </a:r>
            <a:endParaRPr sz="3200" dirty="0"/>
          </a:p>
        </p:txBody>
      </p:sp>
      <p:sp>
        <p:nvSpPr>
          <p:cNvPr id="4" name="TextShape 4"/>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pic>
        <p:nvPicPr>
          <p:cNvPr id="5" name="Immagine 4"/>
          <p:cNvPicPr>
            <a:picLocks noChangeAspect="1"/>
          </p:cNvPicPr>
          <p:nvPr/>
        </p:nvPicPr>
        <p:blipFill>
          <a:blip r:embed="rId3"/>
          <a:stretch>
            <a:fillRect/>
          </a:stretch>
        </p:blipFill>
        <p:spPr>
          <a:xfrm>
            <a:off x="5024058" y="557181"/>
            <a:ext cx="3334330" cy="5730679"/>
          </a:xfrm>
          <a:prstGeom prst="rect">
            <a:avLst/>
          </a:prstGeom>
        </p:spPr>
      </p:pic>
      <p:sp>
        <p:nvSpPr>
          <p:cNvPr id="2" name="CasellaDiTesto 1"/>
          <p:cNvSpPr txBox="1"/>
          <p:nvPr/>
        </p:nvSpPr>
        <p:spPr>
          <a:xfrm>
            <a:off x="696412" y="139681"/>
            <a:ext cx="4466287" cy="584775"/>
          </a:xfrm>
          <a:prstGeom prst="rect">
            <a:avLst/>
          </a:prstGeom>
          <a:noFill/>
        </p:spPr>
        <p:txBody>
          <a:bodyPr wrap="none" rtlCol="0">
            <a:spAutoFit/>
          </a:bodyPr>
          <a:lstStyle/>
          <a:p>
            <a:r>
              <a:rPr lang="it-IT" sz="3200" dirty="0" smtClean="0"/>
              <a:t>Panico da pagina vuota</a:t>
            </a:r>
            <a:endParaRPr lang="it-IT" sz="3200" dirty="0"/>
          </a:p>
        </p:txBody>
      </p:sp>
      <p:sp>
        <p:nvSpPr>
          <p:cNvPr id="6" name="Freccia in giù 5"/>
          <p:cNvSpPr/>
          <p:nvPr/>
        </p:nvSpPr>
        <p:spPr>
          <a:xfrm>
            <a:off x="2365044" y="3354865"/>
            <a:ext cx="484632" cy="978408"/>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646108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46192" y="205433"/>
            <a:ext cx="7924320" cy="455760"/>
          </a:xfrm>
        </p:spPr>
        <p:txBody>
          <a:bodyPr/>
          <a:lstStyle/>
          <a:p>
            <a:r>
              <a:rPr lang="it-IT" sz="3200" dirty="0" smtClean="0"/>
              <a:t>Consigli utili</a:t>
            </a:r>
            <a:endParaRPr lang="it-IT" sz="3200" dirty="0"/>
          </a:p>
        </p:txBody>
      </p:sp>
      <p:pic>
        <p:nvPicPr>
          <p:cNvPr id="4" name="Immagine 3"/>
          <p:cNvPicPr>
            <a:picLocks noChangeAspect="1"/>
          </p:cNvPicPr>
          <p:nvPr/>
        </p:nvPicPr>
        <p:blipFill>
          <a:blip r:embed="rId2"/>
          <a:stretch>
            <a:fillRect/>
          </a:stretch>
        </p:blipFill>
        <p:spPr>
          <a:xfrm>
            <a:off x="2319823" y="1084320"/>
            <a:ext cx="4526635" cy="2083883"/>
          </a:xfrm>
          <a:prstGeom prst="rect">
            <a:avLst/>
          </a:prstGeom>
        </p:spPr>
      </p:pic>
      <p:sp>
        <p:nvSpPr>
          <p:cNvPr id="7" name="CasellaDiTesto 6"/>
          <p:cNvSpPr txBox="1"/>
          <p:nvPr/>
        </p:nvSpPr>
        <p:spPr>
          <a:xfrm>
            <a:off x="620981" y="3168203"/>
            <a:ext cx="8374741" cy="2862322"/>
          </a:xfrm>
          <a:prstGeom prst="rect">
            <a:avLst/>
          </a:prstGeom>
          <a:noFill/>
        </p:spPr>
        <p:txBody>
          <a:bodyPr wrap="square" rtlCol="0">
            <a:spAutoFit/>
          </a:bodyPr>
          <a:lstStyle/>
          <a:p>
            <a:pPr marL="285750" lvl="0" indent="-285750">
              <a:buSzPct val="100000"/>
              <a:buFont typeface="Wingdings" panose="05000000000000000000" pitchFamily="2" charset="2"/>
              <a:buChar char="§"/>
            </a:pPr>
            <a:r>
              <a:rPr lang="it-IT" dirty="0">
                <a:solidFill>
                  <a:srgbClr val="000000"/>
                </a:solidFill>
              </a:rPr>
              <a:t>creare una </a:t>
            </a:r>
            <a:r>
              <a:rPr lang="it-IT" b="1" dirty="0">
                <a:solidFill>
                  <a:srgbClr val="000000"/>
                </a:solidFill>
              </a:rPr>
              <a:t>bozza </a:t>
            </a:r>
            <a:r>
              <a:rPr lang="it-IT" dirty="0">
                <a:solidFill>
                  <a:srgbClr val="000000"/>
                </a:solidFill>
              </a:rPr>
              <a:t>di </a:t>
            </a:r>
            <a:r>
              <a:rPr lang="it-IT" b="1" dirty="0">
                <a:solidFill>
                  <a:srgbClr val="000000"/>
                </a:solidFill>
              </a:rPr>
              <a:t>indice</a:t>
            </a:r>
            <a:endParaRPr lang="it-IT" dirty="0">
              <a:solidFill>
                <a:prstClr val="black"/>
              </a:solidFill>
            </a:endParaRPr>
          </a:p>
          <a:p>
            <a:pPr marL="285750" lvl="0" indent="-285750">
              <a:buSzPct val="100000"/>
              <a:buFont typeface="Wingdings" panose="05000000000000000000" pitchFamily="2" charset="2"/>
              <a:buChar char="§"/>
            </a:pPr>
            <a:endParaRPr lang="it-IT" b="1" dirty="0">
              <a:solidFill>
                <a:srgbClr val="000000"/>
              </a:solidFill>
            </a:endParaRPr>
          </a:p>
          <a:p>
            <a:pPr marL="285750" lvl="0" indent="-285750">
              <a:buSzPct val="100000"/>
              <a:buFont typeface="Wingdings" panose="05000000000000000000" pitchFamily="2" charset="2"/>
              <a:buChar char="§"/>
            </a:pPr>
            <a:r>
              <a:rPr lang="it-IT" dirty="0">
                <a:solidFill>
                  <a:srgbClr val="000000"/>
                </a:solidFill>
              </a:rPr>
              <a:t>rielaborare gli </a:t>
            </a:r>
            <a:r>
              <a:rPr lang="it-IT" b="1" dirty="0">
                <a:solidFill>
                  <a:srgbClr val="000000"/>
                </a:solidFill>
              </a:rPr>
              <a:t>appunti</a:t>
            </a:r>
            <a:r>
              <a:rPr lang="it-IT" dirty="0">
                <a:solidFill>
                  <a:srgbClr val="000000"/>
                </a:solidFill>
              </a:rPr>
              <a:t> presi durante gli incontri con il relatore</a:t>
            </a:r>
            <a:endParaRPr lang="it-IT" dirty="0">
              <a:solidFill>
                <a:prstClr val="black"/>
              </a:solidFill>
            </a:endParaRPr>
          </a:p>
          <a:p>
            <a:pPr marL="285750" lvl="0" indent="-285750">
              <a:buSzPct val="100000"/>
              <a:buFont typeface="Wingdings" panose="05000000000000000000" pitchFamily="2" charset="2"/>
              <a:buChar char="§"/>
            </a:pPr>
            <a:endParaRPr lang="it-IT" dirty="0">
              <a:solidFill>
                <a:prstClr val="black"/>
              </a:solidFill>
            </a:endParaRPr>
          </a:p>
          <a:p>
            <a:pPr marL="285750" lvl="0" indent="-285750">
              <a:buSzPct val="100000"/>
              <a:buFont typeface="Wingdings" panose="05000000000000000000" pitchFamily="2" charset="2"/>
              <a:buChar char="§"/>
            </a:pPr>
            <a:r>
              <a:rPr lang="it-IT" dirty="0">
                <a:solidFill>
                  <a:srgbClr val="000000"/>
                </a:solidFill>
              </a:rPr>
              <a:t>«</a:t>
            </a:r>
            <a:r>
              <a:rPr lang="it-IT" b="1" dirty="0">
                <a:solidFill>
                  <a:srgbClr val="000000"/>
                </a:solidFill>
              </a:rPr>
              <a:t>copia/incolla</a:t>
            </a:r>
            <a:r>
              <a:rPr lang="it-IT" dirty="0">
                <a:solidFill>
                  <a:srgbClr val="000000"/>
                </a:solidFill>
              </a:rPr>
              <a:t>», ma con le citazioni</a:t>
            </a:r>
            <a:endParaRPr lang="it-IT" dirty="0">
              <a:solidFill>
                <a:prstClr val="black"/>
              </a:solidFill>
            </a:endParaRPr>
          </a:p>
          <a:p>
            <a:pPr marL="285750" lvl="0" indent="-285750">
              <a:buSzPct val="100000"/>
              <a:buFont typeface="Wingdings" panose="05000000000000000000" pitchFamily="2" charset="2"/>
              <a:buChar char="§"/>
            </a:pPr>
            <a:endParaRPr lang="it-IT" dirty="0">
              <a:solidFill>
                <a:prstClr val="black"/>
              </a:solidFill>
            </a:endParaRPr>
          </a:p>
          <a:p>
            <a:pPr marL="285750" lvl="0" indent="-285750">
              <a:buSzPct val="100000"/>
              <a:buFont typeface="Wingdings" panose="05000000000000000000" pitchFamily="2" charset="2"/>
              <a:buChar char="§"/>
            </a:pPr>
            <a:r>
              <a:rPr lang="it-IT" dirty="0">
                <a:solidFill>
                  <a:srgbClr val="000000"/>
                </a:solidFill>
              </a:rPr>
              <a:t>raccogliere  ordinatamente i riferimenti relativi al  </a:t>
            </a:r>
            <a:r>
              <a:rPr lang="it-IT" b="1" dirty="0">
                <a:solidFill>
                  <a:srgbClr val="000000"/>
                </a:solidFill>
              </a:rPr>
              <a:t>materiale bibliografico </a:t>
            </a:r>
            <a:r>
              <a:rPr lang="it-IT" dirty="0">
                <a:solidFill>
                  <a:srgbClr val="000000"/>
                </a:solidFill>
              </a:rPr>
              <a:t>utilizzato </a:t>
            </a:r>
            <a:endParaRPr lang="it-IT" dirty="0">
              <a:solidFill>
                <a:prstClr val="black"/>
              </a:solidFill>
            </a:endParaRPr>
          </a:p>
          <a:p>
            <a:pPr marL="285750" lvl="0" indent="-285750">
              <a:buSzPct val="100000"/>
              <a:buFont typeface="Wingdings" panose="05000000000000000000" pitchFamily="2" charset="2"/>
              <a:buChar char="§"/>
            </a:pPr>
            <a:endParaRPr lang="it-IT" dirty="0">
              <a:solidFill>
                <a:prstClr val="black"/>
              </a:solidFill>
            </a:endParaRPr>
          </a:p>
          <a:p>
            <a:pPr marL="285750" lvl="0" indent="-285750">
              <a:buSzPct val="100000"/>
              <a:buFont typeface="Wingdings" panose="05000000000000000000" pitchFamily="2" charset="2"/>
              <a:buChar char="§"/>
            </a:pPr>
            <a:r>
              <a:rPr lang="it-IT" dirty="0">
                <a:solidFill>
                  <a:srgbClr val="000000"/>
                </a:solidFill>
              </a:rPr>
              <a:t>archiviare in modo ordinato </a:t>
            </a:r>
            <a:r>
              <a:rPr lang="it-IT" b="1" dirty="0">
                <a:solidFill>
                  <a:srgbClr val="000000"/>
                </a:solidFill>
              </a:rPr>
              <a:t>schemi, diagrammi, grafici, immagini</a:t>
            </a:r>
          </a:p>
        </p:txBody>
      </p:sp>
    </p:spTree>
    <p:extLst>
      <p:ext uri="{BB962C8B-B14F-4D97-AF65-F5344CB8AC3E}">
        <p14:creationId xmlns:p14="http://schemas.microsoft.com/office/powerpoint/2010/main" val="2434924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00" name="TextShape 1"/>
          <p:cNvSpPr txBox="1"/>
          <p:nvPr/>
        </p:nvSpPr>
        <p:spPr>
          <a:xfrm>
            <a:off x="682312" y="127039"/>
            <a:ext cx="8567280" cy="1139400"/>
          </a:xfrm>
          <a:prstGeom prst="rect">
            <a:avLst/>
          </a:prstGeom>
        </p:spPr>
        <p:txBody>
          <a:bodyPr/>
          <a:lstStyle/>
          <a:p>
            <a:pPr>
              <a:lnSpc>
                <a:spcPct val="100000"/>
              </a:lnSpc>
            </a:pPr>
            <a:r>
              <a:rPr lang="it-IT" sz="3200" dirty="0">
                <a:solidFill>
                  <a:srgbClr val="000000"/>
                </a:solidFill>
                <a:latin typeface="Arial"/>
              </a:rPr>
              <a:t>Come gestire l’inevitabile copia-incolla</a:t>
            </a:r>
            <a:endParaRPr dirty="0"/>
          </a:p>
        </p:txBody>
      </p:sp>
      <p:sp>
        <p:nvSpPr>
          <p:cNvPr id="401" name="TextShape 2"/>
          <p:cNvSpPr txBox="1"/>
          <p:nvPr/>
        </p:nvSpPr>
        <p:spPr>
          <a:xfrm>
            <a:off x="0" y="1931716"/>
            <a:ext cx="5113080" cy="4113000"/>
          </a:xfrm>
          <a:prstGeom prst="rect">
            <a:avLst/>
          </a:prstGeom>
        </p:spPr>
        <p:txBody>
          <a:bodyPr/>
          <a:lstStyle/>
          <a:p>
            <a:pPr algn="ctr">
              <a:lnSpc>
                <a:spcPct val="100000"/>
              </a:lnSpc>
            </a:pPr>
            <a:r>
              <a:rPr lang="it-IT" sz="2400" b="1" dirty="0">
                <a:solidFill>
                  <a:srgbClr val="000000"/>
                </a:solidFill>
                <a:latin typeface="Arial"/>
              </a:rPr>
              <a:t>Fatelo con intelligenza e soprattutto con spirito </a:t>
            </a:r>
            <a:r>
              <a:rPr lang="it-IT" sz="2400" b="1" dirty="0" smtClean="0">
                <a:solidFill>
                  <a:srgbClr val="000000"/>
                </a:solidFill>
                <a:latin typeface="Arial"/>
              </a:rPr>
              <a:t>critico</a:t>
            </a:r>
          </a:p>
          <a:p>
            <a:pPr algn="ct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lang="it-IT" dirty="0" smtClean="0"/>
          </a:p>
          <a:p>
            <a:pPr>
              <a:lnSpc>
                <a:spcPct val="100000"/>
              </a:lnSpc>
            </a:pPr>
            <a:endParaRPr dirty="0"/>
          </a:p>
          <a:p>
            <a:pPr>
              <a:lnSpc>
                <a:spcPct val="100000"/>
              </a:lnSpc>
            </a:pPr>
            <a:endParaRPr dirty="0"/>
          </a:p>
        </p:txBody>
      </p:sp>
      <p:pic>
        <p:nvPicPr>
          <p:cNvPr id="402" name="Picture 2"/>
          <p:cNvPicPr/>
          <p:nvPr/>
        </p:nvPicPr>
        <p:blipFill>
          <a:blip r:embed="rId4"/>
          <a:stretch>
            <a:fillRect/>
          </a:stretch>
        </p:blipFill>
        <p:spPr>
          <a:xfrm>
            <a:off x="5418568" y="1037311"/>
            <a:ext cx="3184519" cy="1788809"/>
          </a:xfrm>
          <a:prstGeom prst="rect">
            <a:avLst/>
          </a:prstGeom>
          <a:ln>
            <a:noFill/>
          </a:ln>
        </p:spPr>
      </p:pic>
      <p:sp>
        <p:nvSpPr>
          <p:cNvPr id="403" name="TextShape 3"/>
          <p:cNvSpPr txBox="1"/>
          <p:nvPr/>
        </p:nvSpPr>
        <p:spPr>
          <a:xfrm>
            <a:off x="2666880" y="6248520"/>
            <a:ext cx="3580920" cy="456840"/>
          </a:xfrm>
          <a:prstGeom prst="rect">
            <a:avLst/>
          </a:prstGeom>
        </p:spPr>
        <p:txBody>
          <a:bodyPr anchor="b"/>
          <a:lstStyle/>
          <a:p>
            <a:pPr>
              <a:lnSpc>
                <a:spcPct val="100000"/>
              </a:lnSpc>
            </a:pPr>
            <a:r>
              <a:rPr lang="it-IT" sz="1000" dirty="0">
                <a:solidFill>
                  <a:srgbClr val="000000"/>
                </a:solidFill>
                <a:latin typeface="Arial"/>
              </a:rPr>
              <a:t>Sistema Bibliotecario di Ateneo | Università di Padova</a:t>
            </a:r>
            <a:endParaRPr dirty="0"/>
          </a:p>
        </p:txBody>
      </p:sp>
      <p:pic>
        <p:nvPicPr>
          <p:cNvPr id="2" name="Immagine 1"/>
          <p:cNvPicPr>
            <a:picLocks noChangeAspect="1"/>
          </p:cNvPicPr>
          <p:nvPr/>
        </p:nvPicPr>
        <p:blipFill rotWithShape="1">
          <a:blip r:embed="rId5"/>
          <a:srcRect l="25749" t="44951" r="30963" b="22829"/>
          <a:stretch/>
        </p:blipFill>
        <p:spPr>
          <a:xfrm>
            <a:off x="560301" y="2780911"/>
            <a:ext cx="8042786" cy="3365707"/>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04" name="CustomShape 1"/>
          <p:cNvSpPr/>
          <p:nvPr/>
        </p:nvSpPr>
        <p:spPr>
          <a:xfrm>
            <a:off x="785880" y="189000"/>
            <a:ext cx="8553240" cy="576000"/>
          </a:xfrm>
          <a:prstGeom prst="rect">
            <a:avLst/>
          </a:prstGeom>
          <a:noFill/>
          <a:ln w="9360">
            <a:noFill/>
          </a:ln>
        </p:spPr>
        <p:txBody>
          <a:bodyPr lIns="90000" tIns="45000" rIns="90000" bIns="45000"/>
          <a:lstStyle/>
          <a:p>
            <a:pPr>
              <a:lnSpc>
                <a:spcPct val="80000"/>
              </a:lnSpc>
            </a:pPr>
            <a:r>
              <a:rPr lang="it-IT" sz="3200" dirty="0">
                <a:solidFill>
                  <a:srgbClr val="000000"/>
                </a:solidFill>
                <a:latin typeface="Arial"/>
                <a:ea typeface="Arial Unicode MS"/>
              </a:rPr>
              <a:t>Le </a:t>
            </a:r>
            <a:r>
              <a:rPr lang="it-IT" sz="3200" dirty="0">
                <a:solidFill>
                  <a:srgbClr val="C00000"/>
                </a:solidFill>
                <a:latin typeface="Arial"/>
                <a:ea typeface="Arial Unicode MS"/>
              </a:rPr>
              <a:t>3C </a:t>
            </a:r>
            <a:r>
              <a:rPr lang="it-IT" sz="3200" dirty="0">
                <a:solidFill>
                  <a:srgbClr val="000000"/>
                </a:solidFill>
                <a:latin typeface="Arial"/>
                <a:ea typeface="Arial Unicode MS"/>
              </a:rPr>
              <a:t>per uno scritto </a:t>
            </a:r>
            <a:r>
              <a:rPr lang="it-IT" sz="3200" dirty="0" smtClean="0">
                <a:solidFill>
                  <a:srgbClr val="000000"/>
                </a:solidFill>
                <a:latin typeface="Arial"/>
                <a:ea typeface="Arial Unicode MS"/>
              </a:rPr>
              <a:t>scientifico</a:t>
            </a:r>
            <a:endParaRPr dirty="0"/>
          </a:p>
          <a:p>
            <a:pPr algn="ctr">
              <a:lnSpc>
                <a:spcPct val="80000"/>
              </a:lnSpc>
            </a:pPr>
            <a:endParaRPr dirty="0"/>
          </a:p>
          <a:p>
            <a:pPr algn="ctr">
              <a:lnSpc>
                <a:spcPct val="80000"/>
              </a:lnSpc>
            </a:pPr>
            <a:endParaRPr dirty="0"/>
          </a:p>
          <a:p>
            <a:pPr algn="ctr">
              <a:lnSpc>
                <a:spcPct val="80000"/>
              </a:lnSpc>
            </a:pPr>
            <a:endParaRPr dirty="0"/>
          </a:p>
          <a:p>
            <a:pPr>
              <a:lnSpc>
                <a:spcPct val="80000"/>
              </a:lnSpc>
            </a:pPr>
            <a:endParaRPr dirty="0"/>
          </a:p>
          <a:p>
            <a:pPr>
              <a:lnSpc>
                <a:spcPct val="80000"/>
              </a:lnSpc>
            </a:pPr>
            <a:endParaRPr dirty="0"/>
          </a:p>
        </p:txBody>
      </p:sp>
      <p:sp>
        <p:nvSpPr>
          <p:cNvPr id="406" name="TextShape 2"/>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
        <p:nvSpPr>
          <p:cNvPr id="6" name="Line 1"/>
          <p:cNvSpPr/>
          <p:nvPr/>
        </p:nvSpPr>
        <p:spPr>
          <a:xfrm>
            <a:off x="1259280" y="4892040"/>
            <a:ext cx="7057080" cy="0"/>
          </a:xfrm>
          <a:prstGeom prst="line">
            <a:avLst/>
          </a:prstGeom>
          <a:ln w="25560">
            <a:solidFill>
              <a:srgbClr val="3F6797"/>
            </a:solidFill>
            <a:round/>
          </a:ln>
        </p:spPr>
      </p:sp>
      <p:sp>
        <p:nvSpPr>
          <p:cNvPr id="7" name="Line 2"/>
          <p:cNvSpPr/>
          <p:nvPr/>
        </p:nvSpPr>
        <p:spPr>
          <a:xfrm>
            <a:off x="1259280" y="3273840"/>
            <a:ext cx="7057080" cy="0"/>
          </a:xfrm>
          <a:prstGeom prst="line">
            <a:avLst/>
          </a:prstGeom>
          <a:ln w="25560">
            <a:solidFill>
              <a:srgbClr val="3F6797"/>
            </a:solidFill>
            <a:round/>
          </a:ln>
        </p:spPr>
      </p:sp>
      <p:sp>
        <p:nvSpPr>
          <p:cNvPr id="8" name="Line 3"/>
          <p:cNvSpPr/>
          <p:nvPr/>
        </p:nvSpPr>
        <p:spPr>
          <a:xfrm>
            <a:off x="1259280" y="1655640"/>
            <a:ext cx="7057080" cy="0"/>
          </a:xfrm>
          <a:prstGeom prst="line">
            <a:avLst/>
          </a:prstGeom>
          <a:ln w="25560">
            <a:solidFill>
              <a:srgbClr val="3F6797"/>
            </a:solidFill>
            <a:round/>
          </a:ln>
        </p:spPr>
      </p:sp>
      <p:sp>
        <p:nvSpPr>
          <p:cNvPr id="9" name="CustomShape 4"/>
          <p:cNvSpPr/>
          <p:nvPr/>
        </p:nvSpPr>
        <p:spPr>
          <a:xfrm>
            <a:off x="3094560" y="1125360"/>
            <a:ext cx="5221800" cy="530280"/>
          </a:xfrm>
          <a:prstGeom prst="rect">
            <a:avLst/>
          </a:prstGeom>
          <a:noFill/>
          <a:ln>
            <a:noFill/>
          </a:ln>
        </p:spPr>
      </p:sp>
      <p:sp>
        <p:nvSpPr>
          <p:cNvPr id="10" name="CustomShape 5"/>
          <p:cNvSpPr/>
          <p:nvPr/>
        </p:nvSpPr>
        <p:spPr>
          <a:xfrm>
            <a:off x="1259640" y="1125360"/>
            <a:ext cx="1834560" cy="530280"/>
          </a:xfrm>
          <a:prstGeom prst="round2SameRect">
            <a:avLst>
              <a:gd name="adj1" fmla="val 16670"/>
              <a:gd name="adj2" fmla="val 0"/>
            </a:avLst>
          </a:prstGeom>
          <a:solidFill>
            <a:schemeClr val="accent2"/>
          </a:solidFill>
          <a:ln w="25560">
            <a:solidFill>
              <a:srgbClr val="4F81BD"/>
            </a:solidFill>
            <a:round/>
          </a:ln>
        </p:spPr>
        <p:txBody>
          <a:bodyPr lIns="71640" tIns="71640" rIns="45720" anchor="ctr"/>
          <a:lstStyle/>
          <a:p>
            <a:pPr algn="ctr">
              <a:lnSpc>
                <a:spcPct val="90000"/>
              </a:lnSpc>
            </a:pPr>
            <a:r>
              <a:rPr lang="it-IT" sz="2400" b="1" dirty="0">
                <a:solidFill>
                  <a:srgbClr val="FFFFFF"/>
                </a:solidFill>
                <a:latin typeface="Calibri"/>
              </a:rPr>
              <a:t>C</a:t>
            </a:r>
            <a:r>
              <a:rPr lang="it-IT" sz="2400" dirty="0">
                <a:solidFill>
                  <a:srgbClr val="FFFFFF"/>
                </a:solidFill>
                <a:latin typeface="Calibri"/>
              </a:rPr>
              <a:t>hiarezza</a:t>
            </a:r>
            <a:endParaRPr dirty="0"/>
          </a:p>
        </p:txBody>
      </p:sp>
      <p:sp>
        <p:nvSpPr>
          <p:cNvPr id="11" name="CustomShape 6"/>
          <p:cNvSpPr/>
          <p:nvPr/>
        </p:nvSpPr>
        <p:spPr>
          <a:xfrm>
            <a:off x="1259640" y="1656000"/>
            <a:ext cx="7056360" cy="1060920"/>
          </a:xfrm>
          <a:prstGeom prst="rect">
            <a:avLst/>
          </a:prstGeom>
          <a:noFill/>
          <a:ln>
            <a:noFill/>
          </a:ln>
        </p:spPr>
        <p:txBody>
          <a:bodyPr lIns="45720" rIns="45720" anchor="ctr"/>
          <a:lstStyle/>
          <a:p>
            <a:pPr lvl="1">
              <a:lnSpc>
                <a:spcPct val="90000"/>
              </a:lnSpc>
              <a:buFont typeface="StarSymbol"/>
              <a:buChar char=""/>
            </a:pPr>
            <a:r>
              <a:rPr lang="it-IT" sz="2400" dirty="0">
                <a:solidFill>
                  <a:srgbClr val="000000"/>
                </a:solidFill>
                <a:latin typeface="Calibri"/>
              </a:rPr>
              <a:t>Espressione diretta del pensiero, senza ambiguità</a:t>
            </a:r>
            <a:endParaRPr dirty="0"/>
          </a:p>
          <a:p>
            <a:pPr lvl="1">
              <a:lnSpc>
                <a:spcPct val="90000"/>
              </a:lnSpc>
              <a:buFont typeface="StarSymbol"/>
              <a:buChar char=""/>
            </a:pPr>
            <a:r>
              <a:rPr lang="it-IT" sz="2400" dirty="0">
                <a:solidFill>
                  <a:srgbClr val="000000"/>
                </a:solidFill>
                <a:latin typeface="Calibri"/>
              </a:rPr>
              <a:t>Frasi a struttura lineare</a:t>
            </a:r>
            <a:endParaRPr dirty="0"/>
          </a:p>
        </p:txBody>
      </p:sp>
      <p:sp>
        <p:nvSpPr>
          <p:cNvPr id="12" name="CustomShape 7"/>
          <p:cNvSpPr/>
          <p:nvPr/>
        </p:nvSpPr>
        <p:spPr>
          <a:xfrm>
            <a:off x="3094560" y="2743560"/>
            <a:ext cx="5221800" cy="530280"/>
          </a:xfrm>
          <a:prstGeom prst="rect">
            <a:avLst/>
          </a:prstGeom>
          <a:noFill/>
          <a:ln>
            <a:noFill/>
          </a:ln>
        </p:spPr>
      </p:sp>
      <p:sp>
        <p:nvSpPr>
          <p:cNvPr id="13" name="CustomShape 8"/>
          <p:cNvSpPr/>
          <p:nvPr/>
        </p:nvSpPr>
        <p:spPr>
          <a:xfrm>
            <a:off x="1259640" y="2743560"/>
            <a:ext cx="1834560" cy="530280"/>
          </a:xfrm>
          <a:prstGeom prst="round2SameRect">
            <a:avLst>
              <a:gd name="adj1" fmla="val 16670"/>
              <a:gd name="adj2" fmla="val 0"/>
            </a:avLst>
          </a:prstGeom>
          <a:solidFill>
            <a:schemeClr val="accent2"/>
          </a:solidFill>
          <a:ln w="25560">
            <a:solidFill>
              <a:srgbClr val="4F81BD"/>
            </a:solidFill>
            <a:round/>
          </a:ln>
        </p:spPr>
        <p:txBody>
          <a:bodyPr lIns="71640" tIns="71640" rIns="45720" anchor="ctr"/>
          <a:lstStyle/>
          <a:p>
            <a:pPr algn="ctr">
              <a:lnSpc>
                <a:spcPct val="90000"/>
              </a:lnSpc>
            </a:pPr>
            <a:r>
              <a:rPr lang="it-IT" sz="2400" b="1" dirty="0">
                <a:solidFill>
                  <a:srgbClr val="FFFFFF"/>
                </a:solidFill>
                <a:latin typeface="Calibri"/>
              </a:rPr>
              <a:t>C</a:t>
            </a:r>
            <a:r>
              <a:rPr lang="it-IT" sz="2400" dirty="0">
                <a:solidFill>
                  <a:srgbClr val="FFFFFF"/>
                </a:solidFill>
                <a:latin typeface="Calibri"/>
              </a:rPr>
              <a:t>ompletezza</a:t>
            </a:r>
            <a:endParaRPr dirty="0"/>
          </a:p>
        </p:txBody>
      </p:sp>
      <p:sp>
        <p:nvSpPr>
          <p:cNvPr id="14" name="CustomShape 9"/>
          <p:cNvSpPr/>
          <p:nvPr/>
        </p:nvSpPr>
        <p:spPr>
          <a:xfrm>
            <a:off x="1259640" y="3274200"/>
            <a:ext cx="7056360" cy="1060920"/>
          </a:xfrm>
          <a:prstGeom prst="rect">
            <a:avLst/>
          </a:prstGeom>
          <a:noFill/>
          <a:ln>
            <a:noFill/>
          </a:ln>
        </p:spPr>
        <p:txBody>
          <a:bodyPr lIns="45720" rIns="45720" anchor="ctr"/>
          <a:lstStyle/>
          <a:p>
            <a:pPr lvl="1">
              <a:lnSpc>
                <a:spcPct val="90000"/>
              </a:lnSpc>
              <a:buFont typeface="StarSymbol"/>
              <a:buChar char=""/>
            </a:pPr>
            <a:r>
              <a:rPr lang="it-IT" sz="2400">
                <a:solidFill>
                  <a:srgbClr val="000000"/>
                </a:solidFill>
                <a:latin typeface="Calibri"/>
              </a:rPr>
              <a:t>Presentazione </a:t>
            </a:r>
            <a:r>
              <a:rPr lang="it-IT" sz="2400" smtClean="0">
                <a:solidFill>
                  <a:srgbClr val="000000"/>
                </a:solidFill>
                <a:latin typeface="Calibri"/>
              </a:rPr>
              <a:t>esaustiva di </a:t>
            </a:r>
            <a:r>
              <a:rPr lang="it-IT" sz="2400">
                <a:solidFill>
                  <a:srgbClr val="000000"/>
                </a:solidFill>
                <a:latin typeface="Calibri"/>
              </a:rPr>
              <a:t>tutte le informazioni a disposizione</a:t>
            </a:r>
            <a:endParaRPr/>
          </a:p>
        </p:txBody>
      </p:sp>
      <p:sp>
        <p:nvSpPr>
          <p:cNvPr id="15" name="CustomShape 10"/>
          <p:cNvSpPr/>
          <p:nvPr/>
        </p:nvSpPr>
        <p:spPr>
          <a:xfrm>
            <a:off x="3060000" y="4221000"/>
            <a:ext cx="5221800" cy="530280"/>
          </a:xfrm>
          <a:prstGeom prst="rect">
            <a:avLst/>
          </a:prstGeom>
          <a:noFill/>
          <a:ln>
            <a:noFill/>
          </a:ln>
        </p:spPr>
      </p:sp>
      <p:sp>
        <p:nvSpPr>
          <p:cNvPr id="16" name="CustomShape 11"/>
          <p:cNvSpPr/>
          <p:nvPr/>
        </p:nvSpPr>
        <p:spPr>
          <a:xfrm>
            <a:off x="1259640" y="4365000"/>
            <a:ext cx="1834560" cy="530280"/>
          </a:xfrm>
          <a:prstGeom prst="round2SameRect">
            <a:avLst>
              <a:gd name="adj1" fmla="val 16670"/>
              <a:gd name="adj2" fmla="val 0"/>
            </a:avLst>
          </a:prstGeom>
          <a:solidFill>
            <a:schemeClr val="accent2"/>
          </a:solidFill>
          <a:ln w="25560">
            <a:solidFill>
              <a:srgbClr val="4F81BD"/>
            </a:solidFill>
            <a:round/>
          </a:ln>
        </p:spPr>
        <p:txBody>
          <a:bodyPr lIns="71640" tIns="71640" rIns="45720" anchor="ctr"/>
          <a:lstStyle/>
          <a:p>
            <a:pPr algn="ctr">
              <a:lnSpc>
                <a:spcPct val="90000"/>
              </a:lnSpc>
            </a:pPr>
            <a:r>
              <a:rPr lang="it-IT" sz="2400" b="1" dirty="0">
                <a:solidFill>
                  <a:srgbClr val="FFFFFF"/>
                </a:solidFill>
                <a:latin typeface="Calibri"/>
              </a:rPr>
              <a:t>C</a:t>
            </a:r>
            <a:r>
              <a:rPr lang="it-IT" sz="2400" dirty="0">
                <a:solidFill>
                  <a:srgbClr val="FFFFFF"/>
                </a:solidFill>
                <a:latin typeface="Calibri"/>
              </a:rPr>
              <a:t>oncisione</a:t>
            </a:r>
            <a:endParaRPr dirty="0"/>
          </a:p>
        </p:txBody>
      </p:sp>
      <p:sp>
        <p:nvSpPr>
          <p:cNvPr id="17" name="CustomShape 12"/>
          <p:cNvSpPr/>
          <p:nvPr/>
        </p:nvSpPr>
        <p:spPr>
          <a:xfrm>
            <a:off x="1259640" y="4892760"/>
            <a:ext cx="7056360" cy="1060920"/>
          </a:xfrm>
          <a:prstGeom prst="rect">
            <a:avLst/>
          </a:prstGeom>
          <a:noFill/>
          <a:ln>
            <a:noFill/>
          </a:ln>
        </p:spPr>
        <p:txBody>
          <a:bodyPr lIns="45720" rIns="45720" anchor="ctr"/>
          <a:lstStyle/>
          <a:p>
            <a:pPr>
              <a:lnSpc>
                <a:spcPct val="90000"/>
              </a:lnSpc>
            </a:pPr>
            <a:endParaRPr dirty="0"/>
          </a:p>
          <a:p>
            <a:pPr lvl="1">
              <a:lnSpc>
                <a:spcPct val="90000"/>
              </a:lnSpc>
              <a:buFont typeface="StarSymbol"/>
              <a:buChar char=""/>
            </a:pPr>
            <a:r>
              <a:rPr lang="it-IT" sz="2400" dirty="0">
                <a:solidFill>
                  <a:srgbClr val="000000"/>
                </a:solidFill>
                <a:latin typeface="Calibri"/>
              </a:rPr>
              <a:t>Esposizione precisa, senza ridondanze e ripetizioni</a:t>
            </a:r>
            <a:endParaRPr dirty="0"/>
          </a:p>
          <a:p>
            <a:pPr lvl="1">
              <a:lnSpc>
                <a:spcPct val="90000"/>
              </a:lnSpc>
              <a:buFont typeface="StarSymbol"/>
              <a:buChar char=""/>
            </a:pPr>
            <a:r>
              <a:rPr lang="it-IT" sz="2400" dirty="0">
                <a:solidFill>
                  <a:srgbClr val="000000"/>
                </a:solidFill>
                <a:latin typeface="Calibri"/>
              </a:rPr>
              <a:t>Utilizzo di terminologia esatta (linguaggio tecnico) </a:t>
            </a:r>
            <a:endParaRPr dirty="0"/>
          </a:p>
          <a:p>
            <a:pPr lvl="1">
              <a:lnSpc>
                <a:spcPct val="90000"/>
              </a:lnSpc>
              <a:buFont typeface="StarSymbol"/>
              <a:buChar char=""/>
            </a:pPr>
            <a:r>
              <a:rPr lang="it-IT" sz="2400" dirty="0">
                <a:solidFill>
                  <a:srgbClr val="000000"/>
                </a:solidFill>
                <a:latin typeface="Calibri"/>
              </a:rPr>
              <a:t>Espressioni precise, incisive (quantitative)</a:t>
            </a: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13" name="TextShape 1"/>
          <p:cNvSpPr txBox="1"/>
          <p:nvPr/>
        </p:nvSpPr>
        <p:spPr>
          <a:xfrm>
            <a:off x="656305" y="166229"/>
            <a:ext cx="7264201" cy="1142640"/>
          </a:xfrm>
          <a:prstGeom prst="rect">
            <a:avLst/>
          </a:prstGeom>
        </p:spPr>
        <p:txBody>
          <a:bodyPr/>
          <a:lstStyle/>
          <a:p>
            <a:pPr>
              <a:lnSpc>
                <a:spcPct val="100000"/>
              </a:lnSpc>
            </a:pPr>
            <a:r>
              <a:rPr lang="it-IT" sz="3200" dirty="0" smtClean="0">
                <a:solidFill>
                  <a:srgbClr val="000000"/>
                </a:solidFill>
                <a:latin typeface="Arial"/>
              </a:rPr>
              <a:t>Le </a:t>
            </a:r>
            <a:r>
              <a:rPr lang="it-IT" sz="3200" dirty="0" smtClean="0">
                <a:solidFill>
                  <a:srgbClr val="C00000"/>
                </a:solidFill>
                <a:latin typeface="Arial"/>
              </a:rPr>
              <a:t>3 parti </a:t>
            </a:r>
            <a:r>
              <a:rPr lang="it-IT" sz="3200" dirty="0" smtClean="0">
                <a:solidFill>
                  <a:srgbClr val="000000"/>
                </a:solidFill>
                <a:latin typeface="Arial"/>
              </a:rPr>
              <a:t>per uno scritto scientifico</a:t>
            </a:r>
            <a:endParaRPr sz="3200" dirty="0"/>
          </a:p>
        </p:txBody>
      </p:sp>
      <p:sp>
        <p:nvSpPr>
          <p:cNvPr id="414" name="TextShape 2"/>
          <p:cNvSpPr txBox="1"/>
          <p:nvPr/>
        </p:nvSpPr>
        <p:spPr>
          <a:xfrm>
            <a:off x="276678" y="1641960"/>
            <a:ext cx="5724877" cy="4606560"/>
          </a:xfrm>
          <a:prstGeom prst="rect">
            <a:avLst/>
          </a:prstGeom>
        </p:spPr>
        <p:txBody>
          <a:bodyPr/>
          <a:lstStyle/>
          <a:p>
            <a:pPr>
              <a:lnSpc>
                <a:spcPct val="100000"/>
              </a:lnSpc>
            </a:pPr>
            <a:r>
              <a:rPr lang="it-IT" sz="2400" dirty="0">
                <a:solidFill>
                  <a:srgbClr val="000000"/>
                </a:solidFill>
                <a:latin typeface="Arial"/>
              </a:rPr>
              <a:t>La tesi </a:t>
            </a:r>
            <a:r>
              <a:rPr lang="it-IT" sz="2400" dirty="0" smtClean="0">
                <a:solidFill>
                  <a:srgbClr val="000000"/>
                </a:solidFill>
                <a:latin typeface="Arial"/>
              </a:rPr>
              <a:t>e </a:t>
            </a:r>
            <a:r>
              <a:rPr lang="it-IT" sz="2400" dirty="0">
                <a:solidFill>
                  <a:srgbClr val="000000"/>
                </a:solidFill>
                <a:latin typeface="Arial"/>
              </a:rPr>
              <a:t>ogni sua </a:t>
            </a:r>
            <a:r>
              <a:rPr lang="it-IT" sz="2400" dirty="0" smtClean="0">
                <a:solidFill>
                  <a:srgbClr val="000000"/>
                </a:solidFill>
                <a:latin typeface="Arial"/>
              </a:rPr>
              <a:t>suddivisione (capitoli</a:t>
            </a:r>
            <a:r>
              <a:rPr lang="it-IT" sz="2400" dirty="0">
                <a:solidFill>
                  <a:srgbClr val="000000"/>
                </a:solidFill>
                <a:latin typeface="Arial"/>
              </a:rPr>
              <a:t>, </a:t>
            </a:r>
            <a:r>
              <a:rPr lang="it-IT" sz="2400" dirty="0" err="1">
                <a:solidFill>
                  <a:srgbClr val="000000"/>
                </a:solidFill>
                <a:latin typeface="Arial"/>
              </a:rPr>
              <a:t>paragrafi,etc</a:t>
            </a:r>
            <a:r>
              <a:rPr lang="it-IT" sz="2400" dirty="0">
                <a:solidFill>
                  <a:srgbClr val="000000"/>
                </a:solidFill>
                <a:latin typeface="Arial"/>
              </a:rPr>
              <a:t>.) </a:t>
            </a:r>
            <a:r>
              <a:rPr lang="it-IT" sz="2400" dirty="0" smtClean="0">
                <a:solidFill>
                  <a:srgbClr val="000000"/>
                </a:solidFill>
                <a:latin typeface="Arial"/>
              </a:rPr>
              <a:t>vanno strutturate </a:t>
            </a:r>
            <a:r>
              <a:rPr lang="it-IT" sz="2400" dirty="0">
                <a:solidFill>
                  <a:srgbClr val="000000"/>
                </a:solidFill>
                <a:latin typeface="Arial"/>
              </a:rPr>
              <a:t>in tre parti principali:</a:t>
            </a:r>
            <a:endParaRPr dirty="0"/>
          </a:p>
          <a:p>
            <a:pPr>
              <a:lnSpc>
                <a:spcPct val="100000"/>
              </a:lnSpc>
            </a:pPr>
            <a:endParaRPr lang="it-IT" dirty="0" smtClean="0"/>
          </a:p>
          <a:p>
            <a:pPr>
              <a:lnSpc>
                <a:spcPct val="100000"/>
              </a:lnSpc>
            </a:pPr>
            <a:endParaRPr dirty="0"/>
          </a:p>
          <a:p>
            <a:pPr marL="342900" indent="-342900" algn="just">
              <a:lnSpc>
                <a:spcPct val="100000"/>
              </a:lnSpc>
              <a:buSzPct val="100000"/>
              <a:buFont typeface="Arial" panose="020B0604020202020204" pitchFamily="34" charset="0"/>
              <a:buChar char="•"/>
            </a:pPr>
            <a:r>
              <a:rPr lang="it-IT" sz="2400" dirty="0">
                <a:solidFill>
                  <a:srgbClr val="000000"/>
                </a:solidFill>
                <a:latin typeface="Arial"/>
              </a:rPr>
              <a:t>Introduzione  </a:t>
            </a:r>
            <a:r>
              <a:rPr lang="it-IT" dirty="0">
                <a:solidFill>
                  <a:srgbClr val="000000"/>
                </a:solidFill>
                <a:latin typeface="Arial"/>
              </a:rPr>
              <a:t>introduce il concetto </a:t>
            </a:r>
            <a:r>
              <a:rPr lang="it-IT" dirty="0" smtClean="0">
                <a:solidFill>
                  <a:srgbClr val="000000"/>
                </a:solidFill>
                <a:latin typeface="Arial"/>
              </a:rPr>
              <a:t>chiave</a:t>
            </a:r>
          </a:p>
          <a:p>
            <a:pPr marL="342900" indent="-342900" algn="just">
              <a:lnSpc>
                <a:spcPct val="100000"/>
              </a:lnSpc>
              <a:buSzPct val="100000"/>
              <a:buFont typeface="Arial" panose="020B0604020202020204" pitchFamily="34" charset="0"/>
              <a:buChar char="•"/>
            </a:pPr>
            <a:endParaRPr dirty="0"/>
          </a:p>
          <a:p>
            <a:pPr marL="342900" indent="-342900" algn="just">
              <a:lnSpc>
                <a:spcPct val="100000"/>
              </a:lnSpc>
              <a:buSzPct val="100000"/>
              <a:buFont typeface="Arial" panose="020B0604020202020204" pitchFamily="34" charset="0"/>
              <a:buChar char="•"/>
            </a:pPr>
            <a:r>
              <a:rPr lang="it-IT" sz="2400" dirty="0">
                <a:solidFill>
                  <a:srgbClr val="000000"/>
                </a:solidFill>
                <a:latin typeface="Arial"/>
              </a:rPr>
              <a:t>Svolgimento  </a:t>
            </a:r>
            <a:r>
              <a:rPr lang="it-IT" dirty="0">
                <a:solidFill>
                  <a:srgbClr val="000000"/>
                </a:solidFill>
                <a:latin typeface="Arial"/>
              </a:rPr>
              <a:t>sviluppo </a:t>
            </a:r>
            <a:r>
              <a:rPr lang="it-IT" dirty="0" smtClean="0">
                <a:solidFill>
                  <a:srgbClr val="000000"/>
                </a:solidFill>
                <a:latin typeface="Arial"/>
              </a:rPr>
              <a:t>dell’idea</a:t>
            </a:r>
          </a:p>
          <a:p>
            <a:pPr marL="342900" indent="-342900" algn="just">
              <a:lnSpc>
                <a:spcPct val="100000"/>
              </a:lnSpc>
              <a:buSzPct val="100000"/>
              <a:buFont typeface="Arial" panose="020B0604020202020204" pitchFamily="34" charset="0"/>
              <a:buChar char="•"/>
            </a:pPr>
            <a:endParaRPr dirty="0"/>
          </a:p>
          <a:p>
            <a:pPr marL="342900" indent="-342900" algn="just">
              <a:lnSpc>
                <a:spcPct val="100000"/>
              </a:lnSpc>
              <a:buSzPct val="100000"/>
              <a:buFont typeface="Arial" panose="020B0604020202020204" pitchFamily="34" charset="0"/>
              <a:buChar char="•"/>
            </a:pPr>
            <a:r>
              <a:rPr lang="it-IT" sz="2400" dirty="0">
                <a:solidFill>
                  <a:srgbClr val="000000"/>
                </a:solidFill>
                <a:latin typeface="Arial"/>
              </a:rPr>
              <a:t>Conclusione </a:t>
            </a:r>
            <a:r>
              <a:rPr lang="it-IT" dirty="0">
                <a:solidFill>
                  <a:srgbClr val="000000"/>
                </a:solidFill>
                <a:latin typeface="Arial"/>
              </a:rPr>
              <a:t>chiusura dell’argomentazione</a:t>
            </a:r>
            <a:endParaRPr dirty="0"/>
          </a:p>
          <a:p>
            <a:pPr>
              <a:lnSpc>
                <a:spcPct val="100000"/>
              </a:lnSpc>
            </a:pPr>
            <a:endParaRPr dirty="0"/>
          </a:p>
          <a:p>
            <a:pPr>
              <a:lnSpc>
                <a:spcPct val="100000"/>
              </a:lnSpc>
            </a:pPr>
            <a:endParaRPr dirty="0"/>
          </a:p>
        </p:txBody>
      </p:sp>
      <p:pic>
        <p:nvPicPr>
          <p:cNvPr id="415" name="Picture 2"/>
          <p:cNvPicPr/>
          <p:nvPr/>
        </p:nvPicPr>
        <p:blipFill>
          <a:blip r:embed="rId4"/>
          <a:stretch>
            <a:fillRect/>
          </a:stretch>
        </p:blipFill>
        <p:spPr>
          <a:xfrm>
            <a:off x="6351875" y="2879460"/>
            <a:ext cx="2374560" cy="2131560"/>
          </a:xfrm>
          <a:prstGeom prst="rect">
            <a:avLst/>
          </a:prstGeom>
          <a:ln>
            <a:noFill/>
          </a:ln>
        </p:spPr>
      </p:pic>
      <p:sp>
        <p:nvSpPr>
          <p:cNvPr id="416"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2" presetClass="entr" presetSubtype="4" fill="hold" nodeType="clickEffect">
                                  <p:stCondLst>
                                    <p:cond delay="0"/>
                                  </p:stCondLst>
                                  <p:childTnLst>
                                    <p:set>
                                      <p:cBhvr>
                                        <p:cTn id="6" dur="1" fill="hold">
                                          <p:stCondLst>
                                            <p:cond delay="0"/>
                                          </p:stCondLst>
                                        </p:cTn>
                                        <p:tgtEl>
                                          <p:spTgt spid="414">
                                            <p:txEl>
                                              <p:pRg st="106" end="128"/>
                                            </p:txEl>
                                          </p:spTgt>
                                        </p:tgtEl>
                                        <p:attrNameLst>
                                          <p:attrName>style.visibility</p:attrName>
                                        </p:attrNameLst>
                                      </p:cBhvr>
                                      <p:to>
                                        <p:strVal val="visible"/>
                                      </p:to>
                                    </p:set>
                                    <p:anim calcmode="lin" valueType="num">
                                      <p:cBhvr additive="repl">
                                        <p:cTn id="7" dur="500" fill="hold"/>
                                        <p:tgtEl>
                                          <p:spTgt spid="414">
                                            <p:txEl>
                                              <p:pRg st="106" end="128"/>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414">
                                            <p:txEl>
                                              <p:pRg st="106" end="128"/>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Effect">
                      <p:stCondLst>
                        <p:cond delay="indefinite"/>
                      </p:stCondLst>
                      <p:childTnLst>
                        <p:par>
                          <p:cTn id="10" fill="hold" nodeType="withEffect">
                            <p:stCondLst>
                              <p:cond delay="0"/>
                            </p:stCondLst>
                            <p:childTnLst>
                              <p:par>
                                <p:cTn id="11" presetID="2" presetClass="entr" presetSubtype="4" fill="hold" nodeType="clickEffect">
                                  <p:stCondLst>
                                    <p:cond delay="0"/>
                                  </p:stCondLst>
                                  <p:childTnLst>
                                    <p:set>
                                      <p:cBhvr>
                                        <p:cTn id="12" dur="1" fill="hold">
                                          <p:stCondLst>
                                            <p:cond delay="0"/>
                                          </p:stCondLst>
                                        </p:cTn>
                                        <p:tgtEl>
                                          <p:spTgt spid="414">
                                            <p:txEl>
                                              <p:pRg st="129" end="140"/>
                                            </p:txEl>
                                          </p:spTgt>
                                        </p:tgtEl>
                                        <p:attrNameLst>
                                          <p:attrName>style.visibility</p:attrName>
                                        </p:attrNameLst>
                                      </p:cBhvr>
                                      <p:to>
                                        <p:strVal val="visible"/>
                                      </p:to>
                                    </p:set>
                                    <p:anim calcmode="lin" valueType="num">
                                      <p:cBhvr additive="repl">
                                        <p:cTn id="13" dur="500" fill="hold"/>
                                        <p:tgtEl>
                                          <p:spTgt spid="414">
                                            <p:txEl>
                                              <p:pRg st="129" end="14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414">
                                            <p:txEl>
                                              <p:pRg st="129" end="14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Effect">
                      <p:stCondLst>
                        <p:cond delay="indefinite"/>
                      </p:stCondLst>
                      <p:childTnLst>
                        <p:par>
                          <p:cTn id="16" fill="hold" nodeType="withEffect">
                            <p:stCondLst>
                              <p:cond delay="0"/>
                            </p:stCondLst>
                            <p:childTnLst>
                              <p:par>
                                <p:cTn id="17" presetID="2" presetClass="entr" presetSubtype="4" fill="hold" nodeType="clickEffect">
                                  <p:stCondLst>
                                    <p:cond delay="0"/>
                                  </p:stCondLst>
                                  <p:childTnLst>
                                    <p:set>
                                      <p:cBhvr>
                                        <p:cTn id="18" dur="1" fill="hold">
                                          <p:stCondLst>
                                            <p:cond delay="0"/>
                                          </p:stCondLst>
                                        </p:cTn>
                                        <p:tgtEl>
                                          <p:spTgt spid="414">
                                            <p:txEl>
                                              <p:pRg st="141" end="162"/>
                                            </p:txEl>
                                          </p:spTgt>
                                        </p:tgtEl>
                                        <p:attrNameLst>
                                          <p:attrName>style.visibility</p:attrName>
                                        </p:attrNameLst>
                                      </p:cBhvr>
                                      <p:to>
                                        <p:strVal val="visible"/>
                                      </p:to>
                                    </p:set>
                                    <p:anim calcmode="lin" valueType="num">
                                      <p:cBhvr additive="repl">
                                        <p:cTn id="19" dur="500" fill="hold"/>
                                        <p:tgtEl>
                                          <p:spTgt spid="414">
                                            <p:txEl>
                                              <p:pRg st="141" end="16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414">
                                            <p:txEl>
                                              <p:pRg st="141" end="16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
        <p:nvSpPr>
          <p:cNvPr id="3" name="TextShape 1"/>
          <p:cNvSpPr txBox="1"/>
          <p:nvPr/>
        </p:nvSpPr>
        <p:spPr>
          <a:xfrm>
            <a:off x="755640" y="-126720"/>
            <a:ext cx="7772040" cy="1142640"/>
          </a:xfrm>
          <a:prstGeom prst="rect">
            <a:avLst/>
          </a:prstGeom>
        </p:spPr>
        <p:txBody>
          <a:bodyPr lIns="0" tIns="0" rIns="0" bIns="0" anchor="ctr"/>
          <a:lstStyle/>
          <a:p>
            <a:pPr>
              <a:lnSpc>
                <a:spcPct val="95000"/>
              </a:lnSpc>
            </a:pPr>
            <a:r>
              <a:rPr lang="it-IT" sz="3200" dirty="0">
                <a:solidFill>
                  <a:srgbClr val="000000"/>
                </a:solidFill>
              </a:rPr>
              <a:t>Il presupposto: la ricerca bibliografica</a:t>
            </a:r>
            <a:endParaRPr lang="it-IT" sz="3200" dirty="0"/>
          </a:p>
        </p:txBody>
      </p:sp>
      <p:sp>
        <p:nvSpPr>
          <p:cNvPr id="5" name="TextShape 2"/>
          <p:cNvSpPr txBox="1"/>
          <p:nvPr/>
        </p:nvSpPr>
        <p:spPr>
          <a:xfrm>
            <a:off x="509906" y="3558153"/>
            <a:ext cx="8017774" cy="3147207"/>
          </a:xfrm>
          <a:prstGeom prst="rect">
            <a:avLst/>
          </a:prstGeom>
        </p:spPr>
        <p:txBody>
          <a:bodyPr lIns="0" tIns="20160" rIns="0" bIns="0"/>
          <a:lstStyle/>
          <a:p>
            <a:pPr>
              <a:lnSpc>
                <a:spcPct val="95000"/>
              </a:lnSpc>
            </a:pPr>
            <a:endParaRPr sz="2000" b="1" dirty="0"/>
          </a:p>
          <a:p>
            <a:pPr algn="just">
              <a:lnSpc>
                <a:spcPct val="100000"/>
              </a:lnSpc>
              <a:buFont typeface="Arial"/>
              <a:buChar char="•"/>
            </a:pPr>
            <a:r>
              <a:rPr lang="it-IT" sz="2000" b="1" dirty="0">
                <a:solidFill>
                  <a:srgbClr val="000000"/>
                </a:solidFill>
                <a:latin typeface="Arial"/>
                <a:hlinkClick r:id="rId3"/>
              </a:rPr>
              <a:t>ABC della ricerca</a:t>
            </a:r>
            <a:r>
              <a:rPr lang="it-IT" sz="2000" dirty="0">
                <a:solidFill>
                  <a:srgbClr val="000000"/>
                </a:solidFill>
                <a:latin typeface="Arial"/>
              </a:rPr>
              <a:t>: dedicato a come fare ricerca bibliografica: trovare i documenti, valutarli, utilizzarli. Il corso si svolge secondo due modalità: in presenza oppure tramite piattaforma </a:t>
            </a:r>
            <a:r>
              <a:rPr lang="it-IT" sz="2000" dirty="0" err="1">
                <a:solidFill>
                  <a:srgbClr val="000000"/>
                </a:solidFill>
                <a:latin typeface="Arial"/>
              </a:rPr>
              <a:t>Moodle</a:t>
            </a:r>
            <a:r>
              <a:rPr lang="it-IT" sz="2000" dirty="0">
                <a:solidFill>
                  <a:srgbClr val="000000"/>
                </a:solidFill>
                <a:latin typeface="Arial"/>
              </a:rPr>
              <a:t> con esercitazione pratica in Aula. </a:t>
            </a:r>
            <a:endParaRPr lang="it-IT" sz="2000" dirty="0" smtClean="0">
              <a:solidFill>
                <a:srgbClr val="000000"/>
              </a:solidFill>
              <a:latin typeface="Arial"/>
            </a:endParaRPr>
          </a:p>
          <a:p>
            <a:pPr algn="just">
              <a:lnSpc>
                <a:spcPct val="100000"/>
              </a:lnSpc>
              <a:buFont typeface="Arial"/>
              <a:buChar char="•"/>
            </a:pPr>
            <a:endParaRPr sz="2000" dirty="0"/>
          </a:p>
          <a:p>
            <a:pPr algn="just">
              <a:lnSpc>
                <a:spcPct val="100000"/>
              </a:lnSpc>
              <a:buFont typeface="Arial"/>
              <a:buChar char="•"/>
            </a:pPr>
            <a:r>
              <a:rPr lang="it-IT" sz="2000" b="1" dirty="0">
                <a:solidFill>
                  <a:srgbClr val="000000"/>
                </a:solidFill>
                <a:latin typeface="Arial"/>
              </a:rPr>
              <a:t>Le banche dati del settore economico-aziendale</a:t>
            </a:r>
            <a:r>
              <a:rPr lang="it-IT" sz="2000" dirty="0">
                <a:solidFill>
                  <a:srgbClr val="000000"/>
                </a:solidFill>
                <a:latin typeface="Arial"/>
              </a:rPr>
              <a:t>: introduzione a Business Source Premier, </a:t>
            </a:r>
            <a:r>
              <a:rPr lang="it-IT" sz="2000" dirty="0" err="1">
                <a:solidFill>
                  <a:srgbClr val="000000"/>
                </a:solidFill>
                <a:latin typeface="Arial"/>
              </a:rPr>
              <a:t>Econlit</a:t>
            </a:r>
            <a:r>
              <a:rPr lang="it-IT" sz="2000" dirty="0">
                <a:solidFill>
                  <a:srgbClr val="000000"/>
                </a:solidFill>
                <a:latin typeface="Arial"/>
              </a:rPr>
              <a:t>, </a:t>
            </a:r>
            <a:r>
              <a:rPr lang="it-IT" sz="2000" dirty="0" err="1">
                <a:solidFill>
                  <a:srgbClr val="000000"/>
                </a:solidFill>
                <a:latin typeface="Arial"/>
              </a:rPr>
              <a:t>Essper</a:t>
            </a:r>
            <a:r>
              <a:rPr lang="it-IT" sz="2000" dirty="0">
                <a:solidFill>
                  <a:srgbClr val="000000"/>
                </a:solidFill>
                <a:latin typeface="Arial"/>
              </a:rPr>
              <a:t> e il Sole 24 Ore.</a:t>
            </a:r>
            <a:endParaRPr sz="2000" dirty="0"/>
          </a:p>
        </p:txBody>
      </p:sp>
      <p:sp>
        <p:nvSpPr>
          <p:cNvPr id="6" name="Rettangolo 5"/>
          <p:cNvSpPr/>
          <p:nvPr/>
        </p:nvSpPr>
        <p:spPr>
          <a:xfrm>
            <a:off x="341526" y="1306664"/>
            <a:ext cx="8600267" cy="1384995"/>
          </a:xfrm>
          <a:prstGeom prst="rect">
            <a:avLst/>
          </a:prstGeom>
        </p:spPr>
        <p:txBody>
          <a:bodyPr wrap="square">
            <a:spAutoFit/>
          </a:bodyPr>
          <a:lstStyle/>
          <a:p>
            <a:pPr marL="457200" indent="-457200">
              <a:buFont typeface="Wingdings" panose="05000000000000000000" pitchFamily="2" charset="2"/>
              <a:buChar char="þ"/>
            </a:pPr>
            <a:r>
              <a:rPr lang="it-IT" sz="2800" dirty="0" smtClean="0">
                <a:solidFill>
                  <a:srgbClr val="000000"/>
                </a:solidFill>
              </a:rPr>
              <a:t>Ricerca bibliografica e individuazione delle fonti </a:t>
            </a:r>
          </a:p>
          <a:p>
            <a:r>
              <a:rPr lang="it-IT" sz="2800" dirty="0" smtClean="0">
                <a:solidFill>
                  <a:srgbClr val="000000"/>
                </a:solidFill>
                <a:latin typeface="Calibri"/>
              </a:rPr>
              <a:t>
</a:t>
            </a:r>
            <a:r>
              <a:rPr lang="it-IT" sz="2800" dirty="0" smtClean="0">
                <a:solidFill>
                  <a:srgbClr val="000000"/>
                </a:solidFill>
                <a:latin typeface="Wingdings"/>
              </a:rPr>
              <a:t></a:t>
            </a:r>
            <a:r>
              <a:rPr lang="it-IT" sz="2800" dirty="0" smtClean="0">
                <a:solidFill>
                  <a:srgbClr val="000000"/>
                </a:solidFill>
                <a:latin typeface="Calibri"/>
              </a:rPr>
              <a:t> </a:t>
            </a:r>
            <a:r>
              <a:rPr lang="it-IT" sz="2800" dirty="0" smtClean="0">
                <a:solidFill>
                  <a:srgbClr val="000000"/>
                </a:solidFill>
              </a:rPr>
              <a:t>Predisposizione e selezione dei materiali</a:t>
            </a:r>
            <a:endParaRPr lang="it-IT" sz="2800" dirty="0"/>
          </a:p>
        </p:txBody>
      </p:sp>
      <p:sp>
        <p:nvSpPr>
          <p:cNvPr id="2" name="Freccia in giù 1"/>
          <p:cNvSpPr/>
          <p:nvPr/>
        </p:nvSpPr>
        <p:spPr>
          <a:xfrm>
            <a:off x="3994592" y="2950747"/>
            <a:ext cx="496261" cy="7768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4337724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418" name="Picture 2"/>
          <p:cNvPicPr/>
          <p:nvPr/>
        </p:nvPicPr>
        <p:blipFill>
          <a:blip r:embed="rId4"/>
          <a:stretch>
            <a:fillRect/>
          </a:stretch>
        </p:blipFill>
        <p:spPr>
          <a:xfrm>
            <a:off x="6247800" y="2405076"/>
            <a:ext cx="2343954" cy="2350562"/>
          </a:xfrm>
          <a:prstGeom prst="rect">
            <a:avLst/>
          </a:prstGeom>
          <a:ln>
            <a:noFill/>
          </a:ln>
        </p:spPr>
      </p:pic>
      <p:sp>
        <p:nvSpPr>
          <p:cNvPr id="419" name="CustomShape 1"/>
          <p:cNvSpPr/>
          <p:nvPr/>
        </p:nvSpPr>
        <p:spPr>
          <a:xfrm>
            <a:off x="376200" y="-55325"/>
            <a:ext cx="8569080" cy="1142640"/>
          </a:xfrm>
          <a:prstGeom prst="rect">
            <a:avLst/>
          </a:prstGeom>
          <a:noFill/>
          <a:ln>
            <a:noFill/>
          </a:ln>
        </p:spPr>
        <p:txBody>
          <a:bodyPr lIns="90000" tIns="45000" rIns="90000" bIns="45000" anchor="ctr"/>
          <a:lstStyle/>
          <a:p>
            <a:pPr algn="ctr">
              <a:lnSpc>
                <a:spcPct val="100000"/>
              </a:lnSpc>
            </a:pPr>
            <a:r>
              <a:rPr lang="it-IT" sz="3200" dirty="0">
                <a:solidFill>
                  <a:srgbClr val="000000"/>
                </a:solidFill>
                <a:latin typeface="Arial"/>
                <a:ea typeface="Arial Unicode MS"/>
              </a:rPr>
              <a:t>Caratteristiche del testo. Struttura della frase</a:t>
            </a:r>
            <a:endParaRPr dirty="0"/>
          </a:p>
        </p:txBody>
      </p:sp>
      <p:sp>
        <p:nvSpPr>
          <p:cNvPr id="420" name="CustomShape 2"/>
          <p:cNvSpPr/>
          <p:nvPr/>
        </p:nvSpPr>
        <p:spPr>
          <a:xfrm>
            <a:off x="376200" y="1498878"/>
            <a:ext cx="5715507" cy="4114440"/>
          </a:xfrm>
          <a:prstGeom prst="rect">
            <a:avLst/>
          </a:prstGeom>
          <a:noFill/>
          <a:ln>
            <a:noFill/>
          </a:ln>
        </p:spPr>
        <p:txBody>
          <a:bodyPr lIns="90000" tIns="45000" rIns="90000" bIns="45000"/>
          <a:lstStyle/>
          <a:p>
            <a:pPr marL="342900" indent="-342900">
              <a:lnSpc>
                <a:spcPct val="100000"/>
              </a:lnSpc>
              <a:buSzPct val="100000"/>
              <a:buFont typeface="Arial" panose="020B0604020202020204" pitchFamily="34" charset="0"/>
              <a:buChar char="•"/>
            </a:pPr>
            <a:r>
              <a:rPr lang="it-IT" sz="2000" dirty="0">
                <a:solidFill>
                  <a:srgbClr val="000000"/>
                </a:solidFill>
                <a:ea typeface="Arial Unicode MS"/>
              </a:rPr>
              <a:t>periodi brevi, andando spesso a capo riga</a:t>
            </a:r>
            <a:endParaRPr lang="it-IT" sz="2000" dirty="0" smtClean="0"/>
          </a:p>
          <a:p>
            <a:pPr marL="342900" indent="-342900">
              <a:lnSpc>
                <a:spcPct val="100000"/>
              </a:lnSpc>
              <a:buSzPct val="100000"/>
              <a:buFont typeface="Arial" panose="020B0604020202020204" pitchFamily="34" charset="0"/>
              <a:buChar char="•"/>
            </a:pPr>
            <a:endParaRPr lang="it-IT" sz="2000" dirty="0" smtClean="0"/>
          </a:p>
          <a:p>
            <a:pPr marL="342900" indent="-342900">
              <a:lnSpc>
                <a:spcPct val="100000"/>
              </a:lnSpc>
              <a:buSzPct val="100000"/>
              <a:buFont typeface="Arial" panose="020B0604020202020204" pitchFamily="34" charset="0"/>
              <a:buChar char="•"/>
            </a:pPr>
            <a:r>
              <a:rPr lang="it-IT" sz="2000" dirty="0">
                <a:solidFill>
                  <a:srgbClr val="000000"/>
                </a:solidFill>
                <a:ea typeface="Arial Unicode MS"/>
              </a:rPr>
              <a:t>ogni periodo deve essere unitario e trattare un solo tema</a:t>
            </a:r>
            <a:endParaRPr lang="it-IT" sz="2000" dirty="0" smtClean="0"/>
          </a:p>
          <a:p>
            <a:pPr marL="342900" indent="-342900">
              <a:lnSpc>
                <a:spcPct val="100000"/>
              </a:lnSpc>
              <a:buSzPct val="100000"/>
              <a:buFont typeface="Arial" panose="020B0604020202020204" pitchFamily="34" charset="0"/>
              <a:buChar char="•"/>
            </a:pPr>
            <a:endParaRPr lang="it-IT" sz="2000" dirty="0" smtClean="0"/>
          </a:p>
          <a:p>
            <a:pPr marL="342900" indent="-342900">
              <a:lnSpc>
                <a:spcPct val="100000"/>
              </a:lnSpc>
              <a:buSzPct val="100000"/>
              <a:buFont typeface="Arial" panose="020B0604020202020204" pitchFamily="34" charset="0"/>
              <a:buChar char="•"/>
            </a:pPr>
            <a:r>
              <a:rPr lang="it-IT" sz="2000" dirty="0">
                <a:solidFill>
                  <a:srgbClr val="000000"/>
                </a:solidFill>
                <a:ea typeface="Arial Unicode MS"/>
              </a:rPr>
              <a:t>periodi a struttura lineare ( la frase principale seguita da quella subordinata)</a:t>
            </a:r>
            <a:endParaRPr lang="it-IT" sz="2000" dirty="0" smtClean="0"/>
          </a:p>
          <a:p>
            <a:pPr marL="342900" indent="-342900">
              <a:lnSpc>
                <a:spcPct val="100000"/>
              </a:lnSpc>
              <a:buSzPct val="100000"/>
              <a:buFont typeface="Arial" panose="020B0604020202020204" pitchFamily="34" charset="0"/>
              <a:buChar char="•"/>
            </a:pPr>
            <a:endParaRPr lang="it-IT" sz="2000" dirty="0" smtClean="0"/>
          </a:p>
          <a:p>
            <a:pPr marL="342900" indent="-342900">
              <a:lnSpc>
                <a:spcPct val="100000"/>
              </a:lnSpc>
              <a:buSzPct val="100000"/>
              <a:buFont typeface="Arial" panose="020B0604020202020204" pitchFamily="34" charset="0"/>
              <a:buChar char="•"/>
            </a:pPr>
            <a:r>
              <a:rPr lang="it-IT" sz="2000" dirty="0">
                <a:solidFill>
                  <a:srgbClr val="000000"/>
                </a:solidFill>
                <a:ea typeface="Arial Unicode MS"/>
              </a:rPr>
              <a:t>la relazione fra gli elementi della frase deve essere univoca</a:t>
            </a:r>
            <a:endParaRPr lang="it-IT" sz="2000" dirty="0" smtClean="0"/>
          </a:p>
          <a:p>
            <a:pPr marL="342900" indent="-342900">
              <a:lnSpc>
                <a:spcPct val="100000"/>
              </a:lnSpc>
              <a:buSzPct val="100000"/>
              <a:buFont typeface="Arial" panose="020B0604020202020204" pitchFamily="34" charset="0"/>
              <a:buChar char="•"/>
            </a:pPr>
            <a:endParaRPr lang="it-IT" sz="2000" dirty="0" smtClean="0"/>
          </a:p>
          <a:p>
            <a:pPr marL="342900" indent="-342900">
              <a:lnSpc>
                <a:spcPct val="100000"/>
              </a:lnSpc>
              <a:buSzPct val="100000"/>
              <a:buFont typeface="Arial" panose="020B0604020202020204" pitchFamily="34" charset="0"/>
              <a:buChar char="•"/>
            </a:pPr>
            <a:r>
              <a:rPr lang="it-IT" sz="2000" dirty="0">
                <a:solidFill>
                  <a:srgbClr val="000000"/>
                </a:solidFill>
                <a:ea typeface="Arial Unicode MS"/>
              </a:rPr>
              <a:t>usa i vocaboli giusti al posto giusto: il </a:t>
            </a:r>
            <a:r>
              <a:rPr lang="it-IT" sz="2000" dirty="0">
                <a:solidFill>
                  <a:srgbClr val="C00000"/>
                </a:solidFill>
                <a:ea typeface="Arial Unicode MS"/>
              </a:rPr>
              <a:t>linguaggio tecnico</a:t>
            </a:r>
            <a:r>
              <a:rPr lang="it-IT" sz="2000" dirty="0">
                <a:solidFill>
                  <a:srgbClr val="000000"/>
                </a:solidFill>
                <a:ea typeface="Arial Unicode MS"/>
              </a:rPr>
              <a:t> esprime molte idee con poche  parole</a:t>
            </a:r>
            <a:endParaRPr lang="it-IT" sz="2000" dirty="0" smtClean="0"/>
          </a:p>
          <a:p>
            <a:pPr>
              <a:lnSpc>
                <a:spcPct val="100000"/>
              </a:lnSpc>
            </a:pPr>
            <a:endParaRPr dirty="0" smtClean="0"/>
          </a:p>
          <a:p>
            <a:pPr>
              <a:lnSpc>
                <a:spcPct val="100000"/>
              </a:lnSpc>
            </a:pPr>
            <a:endParaRPr dirty="0"/>
          </a:p>
        </p:txBody>
      </p:sp>
      <p:sp>
        <p:nvSpPr>
          <p:cNvPr id="421"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2" presetClass="entr" presetSubtype="2" fill="hold" nodeType="clickEffect">
                                  <p:stCondLst>
                                    <p:cond delay="0"/>
                                  </p:stCondLst>
                                  <p:childTnLst>
                                    <p:set>
                                      <p:cBhvr>
                                        <p:cTn id="6" dur="1" fill="hold">
                                          <p:stCondLst>
                                            <p:cond delay="0"/>
                                          </p:stCondLst>
                                        </p:cTn>
                                        <p:tgtEl>
                                          <p:spTgt spid="420">
                                            <p:txEl>
                                              <p:pRg st="0" end="32"/>
                                            </p:txEl>
                                          </p:spTgt>
                                        </p:tgtEl>
                                        <p:attrNameLst>
                                          <p:attrName>style.visibility</p:attrName>
                                        </p:attrNameLst>
                                      </p:cBhvr>
                                      <p:to>
                                        <p:strVal val="visible"/>
                                      </p:to>
                                    </p:set>
                                    <p:anim calcmode="lin" valueType="num">
                                      <p:cBhvr additive="repl">
                                        <p:cTn id="7" dur="500" fill="hold"/>
                                        <p:tgtEl>
                                          <p:spTgt spid="420">
                                            <p:txEl>
                                              <p:pRg st="0" end="32"/>
                                            </p:txEl>
                                          </p:spTgt>
                                        </p:tgtEl>
                                        <p:attrNameLst>
                                          <p:attrName>ppt_x</p:attrName>
                                        </p:attrNameLst>
                                      </p:cBhvr>
                                      <p:tavLst>
                                        <p:tav tm="100000">
                                          <p:val>
                                            <p:strVal val="1+#ppt_w/2"/>
                                          </p:val>
                                        </p:tav>
                                        <p:tav tm="100000">
                                          <p:val>
                                            <p:strVal val="#ppt_x"/>
                                          </p:val>
                                        </p:tav>
                                      </p:tavLst>
                                    </p:anim>
                                    <p:anim calcmode="lin" valueType="num">
                                      <p:cBhvr additive="repl">
                                        <p:cTn id="8" dur="500" fill="hold"/>
                                        <p:tgtEl>
                                          <p:spTgt spid="420">
                                            <p:txEl>
                                              <p:pRg st="0" end="32"/>
                                            </p:txEl>
                                          </p:spTgt>
                                        </p:tgtEl>
                                        <p:attrNameLst>
                                          <p:attrName>ppt_y</p:attrName>
                                        </p:attrNameLst>
                                      </p:cBhvr>
                                      <p:tavLst>
                                        <p:tav tm="10000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20">
                                            <p:txEl>
                                              <p:pRg st="2" end="2"/>
                                            </p:txEl>
                                          </p:spTgt>
                                        </p:tgtEl>
                                        <p:attrNameLst>
                                          <p:attrName>style.visibility</p:attrName>
                                        </p:attrNameLst>
                                      </p:cBhvr>
                                      <p:to>
                                        <p:strVal val="visible"/>
                                      </p:to>
                                    </p:set>
                                    <p:anim calcmode="lin" valueType="num">
                                      <p:cBhvr additive="repl">
                                        <p:cTn id="13" dur="500" fill="hold"/>
                                        <p:tgtEl>
                                          <p:spTgt spid="420">
                                            <p:txEl>
                                              <p:pRg st="2" end="2"/>
                                            </p:txEl>
                                          </p:spTgt>
                                        </p:tgtEl>
                                        <p:attrNameLst>
                                          <p:attrName>ppt_x</p:attrName>
                                        </p:attrNameLst>
                                      </p:cBhvr>
                                      <p:tavLst>
                                        <p:tav tm="100000">
                                          <p:val>
                                            <p:strVal val="1+#ppt_w/2"/>
                                          </p:val>
                                        </p:tav>
                                        <p:tav tm="100000">
                                          <p:val>
                                            <p:strVal val="#ppt_x"/>
                                          </p:val>
                                        </p:tav>
                                      </p:tavLst>
                                    </p:anim>
                                    <p:anim calcmode="lin" valueType="num">
                                      <p:cBhvr additive="repl">
                                        <p:cTn id="14" dur="500" fill="hold"/>
                                        <p:tgtEl>
                                          <p:spTgt spid="420">
                                            <p:txEl>
                                              <p:pRg st="2" end="2"/>
                                            </p:txEl>
                                          </p:spTgt>
                                        </p:tgtEl>
                                        <p:attrNameLst>
                                          <p:attrName>ppt_y</p:attrName>
                                        </p:attrNameLst>
                                      </p:cBhvr>
                                      <p:tavLst>
                                        <p:tav tm="10000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20">
                                            <p:txEl>
                                              <p:pRg st="4" end="4"/>
                                            </p:txEl>
                                          </p:spTgt>
                                        </p:tgtEl>
                                        <p:attrNameLst>
                                          <p:attrName>style.visibility</p:attrName>
                                        </p:attrNameLst>
                                      </p:cBhvr>
                                      <p:to>
                                        <p:strVal val="visible"/>
                                      </p:to>
                                    </p:set>
                                    <p:anim calcmode="lin" valueType="num">
                                      <p:cBhvr additive="repl">
                                        <p:cTn id="19" dur="500" fill="hold"/>
                                        <p:tgtEl>
                                          <p:spTgt spid="420">
                                            <p:txEl>
                                              <p:pRg st="4" end="4"/>
                                            </p:txEl>
                                          </p:spTgt>
                                        </p:tgtEl>
                                        <p:attrNameLst>
                                          <p:attrName>ppt_x</p:attrName>
                                        </p:attrNameLst>
                                      </p:cBhvr>
                                      <p:tavLst>
                                        <p:tav tm="100000">
                                          <p:val>
                                            <p:strVal val="1+#ppt_w/2"/>
                                          </p:val>
                                        </p:tav>
                                        <p:tav tm="100000">
                                          <p:val>
                                            <p:strVal val="#ppt_x"/>
                                          </p:val>
                                        </p:tav>
                                      </p:tavLst>
                                    </p:anim>
                                    <p:anim calcmode="lin" valueType="num">
                                      <p:cBhvr additive="repl">
                                        <p:cTn id="20" dur="500" fill="hold"/>
                                        <p:tgtEl>
                                          <p:spTgt spid="420">
                                            <p:txEl>
                                              <p:pRg st="4" end="4"/>
                                            </p:txEl>
                                          </p:spTgt>
                                        </p:tgtEl>
                                        <p:attrNameLst>
                                          <p:attrName>ppt_y</p:attrName>
                                        </p:attrNameLst>
                                      </p:cBhvr>
                                      <p:tavLst>
                                        <p:tav tm="10000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420">
                                            <p:txEl>
                                              <p:pRg st="6" end="6"/>
                                            </p:txEl>
                                          </p:spTgt>
                                        </p:tgtEl>
                                        <p:attrNameLst>
                                          <p:attrName>style.visibility</p:attrName>
                                        </p:attrNameLst>
                                      </p:cBhvr>
                                      <p:to>
                                        <p:strVal val="visible"/>
                                      </p:to>
                                    </p:set>
                                    <p:anim calcmode="lin" valueType="num">
                                      <p:cBhvr additive="repl">
                                        <p:cTn id="25" dur="500" fill="hold"/>
                                        <p:tgtEl>
                                          <p:spTgt spid="420">
                                            <p:txEl>
                                              <p:pRg st="6" end="6"/>
                                            </p:txEl>
                                          </p:spTgt>
                                        </p:tgtEl>
                                        <p:attrNameLst>
                                          <p:attrName>ppt_x</p:attrName>
                                        </p:attrNameLst>
                                      </p:cBhvr>
                                      <p:tavLst>
                                        <p:tav tm="100000">
                                          <p:val>
                                            <p:strVal val="1+#ppt_w/2"/>
                                          </p:val>
                                        </p:tav>
                                        <p:tav tm="100000">
                                          <p:val>
                                            <p:strVal val="#ppt_x"/>
                                          </p:val>
                                        </p:tav>
                                      </p:tavLst>
                                    </p:anim>
                                    <p:anim calcmode="lin" valueType="num">
                                      <p:cBhvr additive="repl">
                                        <p:cTn id="26" dur="500" fill="hold"/>
                                        <p:tgtEl>
                                          <p:spTgt spid="420">
                                            <p:txEl>
                                              <p:pRg st="6" end="6"/>
                                            </p:txEl>
                                          </p:spTgt>
                                        </p:tgtEl>
                                        <p:attrNameLst>
                                          <p:attrName>ppt_y</p:attrName>
                                        </p:attrNameLst>
                                      </p:cBhvr>
                                      <p:tavLst>
                                        <p:tav tm="10000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420">
                                            <p:txEl>
                                              <p:pRg st="8" end="8"/>
                                            </p:txEl>
                                          </p:spTgt>
                                        </p:tgtEl>
                                        <p:attrNameLst>
                                          <p:attrName>style.visibility</p:attrName>
                                        </p:attrNameLst>
                                      </p:cBhvr>
                                      <p:to>
                                        <p:strVal val="visible"/>
                                      </p:to>
                                    </p:set>
                                    <p:anim calcmode="lin" valueType="num">
                                      <p:cBhvr additive="repl">
                                        <p:cTn id="31" dur="500" fill="hold"/>
                                        <p:tgtEl>
                                          <p:spTgt spid="420">
                                            <p:txEl>
                                              <p:pRg st="8" end="8"/>
                                            </p:txEl>
                                          </p:spTgt>
                                        </p:tgtEl>
                                        <p:attrNameLst>
                                          <p:attrName>ppt_x</p:attrName>
                                        </p:attrNameLst>
                                      </p:cBhvr>
                                      <p:tavLst>
                                        <p:tav tm="100000">
                                          <p:val>
                                            <p:strVal val="1+#ppt_w/2"/>
                                          </p:val>
                                        </p:tav>
                                        <p:tav tm="100000">
                                          <p:val>
                                            <p:strVal val="#ppt_x"/>
                                          </p:val>
                                        </p:tav>
                                      </p:tavLst>
                                    </p:anim>
                                    <p:anim calcmode="lin" valueType="num">
                                      <p:cBhvr additive="repl">
                                        <p:cTn id="32" dur="500" fill="hold"/>
                                        <p:tgtEl>
                                          <p:spTgt spid="420">
                                            <p:txEl>
                                              <p:pRg st="8" end="8"/>
                                            </p:txEl>
                                          </p:spTgt>
                                        </p:tgtEl>
                                        <p:attrNameLst>
                                          <p:attrName>ppt_y</p:attrName>
                                        </p:attrNameLst>
                                      </p:cBhvr>
                                      <p:tavLst>
                                        <p:tav tm="100000">
                                          <p:val>
                                            <p:strVal val="#ppt_y"/>
                                          </p:val>
                                        </p:tav>
                                        <p:tav tm="100000">
                                          <p:val>
                                            <p:strVal val="#ppt_y"/>
                                          </p:val>
                                        </p:tav>
                                      </p:tavLst>
                                    </p:anim>
                                  </p:childTnLst>
                                </p:cTn>
                              </p:par>
                            </p:childTnLst>
                          </p:cTn>
                        </p:par>
                      </p:childTnLst>
                    </p:cTn>
                  </p:par>
                  <p:par>
                    <p:cTn id="33" fill="hold" nodeType="clickEffect">
                      <p:stCondLst>
                        <p:cond delay="indefinite"/>
                      </p:stCondLst>
                      <p:childTnLst>
                        <p:par>
                          <p:cTn id="34" fill="hold" nodeType="withEffect">
                            <p:stCondLst>
                              <p:cond delay="0"/>
                            </p:stCondLst>
                            <p:childTnLst>
                              <p:par>
                                <p:cTn id="35" presetID="2" presetClass="entr" presetSubtype="2" fill="hold" nodeType="clickEffect">
                                  <p:stCondLst>
                                    <p:cond delay="0"/>
                                  </p:stCondLst>
                                  <p:childTnLst>
                                    <p:set>
                                      <p:cBhvr>
                                        <p:cTn id="36" dur="1" fill="hold">
                                          <p:stCondLst>
                                            <p:cond delay="0"/>
                                          </p:stCondLst>
                                        </p:cTn>
                                        <p:tgtEl>
                                          <p:spTgt spid="420">
                                            <p:txEl>
                                              <p:pRg st="42" end="92"/>
                                            </p:txEl>
                                          </p:spTgt>
                                        </p:tgtEl>
                                        <p:attrNameLst>
                                          <p:attrName>style.visibility</p:attrName>
                                        </p:attrNameLst>
                                      </p:cBhvr>
                                      <p:to>
                                        <p:strVal val="visible"/>
                                      </p:to>
                                    </p:set>
                                    <p:anim calcmode="lin" valueType="num">
                                      <p:cBhvr additive="repl">
                                        <p:cTn id="37" dur="500" fill="hold"/>
                                        <p:tgtEl>
                                          <p:spTgt spid="420">
                                            <p:txEl>
                                              <p:pRg st="42" end="92"/>
                                            </p:txEl>
                                          </p:spTgt>
                                        </p:tgtEl>
                                        <p:attrNameLst>
                                          <p:attrName>ppt_x</p:attrName>
                                        </p:attrNameLst>
                                      </p:cBhvr>
                                      <p:tavLst>
                                        <p:tav tm="100000">
                                          <p:val>
                                            <p:strVal val="1+#ppt_w/2"/>
                                          </p:val>
                                        </p:tav>
                                        <p:tav tm="100000">
                                          <p:val>
                                            <p:strVal val="#ppt_x"/>
                                          </p:val>
                                        </p:tav>
                                      </p:tavLst>
                                    </p:anim>
                                    <p:anim calcmode="lin" valueType="num">
                                      <p:cBhvr additive="repl">
                                        <p:cTn id="38" dur="500" fill="hold"/>
                                        <p:tgtEl>
                                          <p:spTgt spid="420">
                                            <p:txEl>
                                              <p:pRg st="42" end="92"/>
                                            </p:txEl>
                                          </p:spTgt>
                                        </p:tgtEl>
                                        <p:attrNameLst>
                                          <p:attrName>ppt_y</p:attrName>
                                        </p:attrNameLst>
                                      </p:cBhvr>
                                      <p:tavLst>
                                        <p:tav tm="100000">
                                          <p:val>
                                            <p:strVal val="#ppt_y"/>
                                          </p:val>
                                        </p:tav>
                                        <p:tav tm="100000">
                                          <p:val>
                                            <p:strVal val="#ppt_y"/>
                                          </p:val>
                                        </p:tav>
                                      </p:tavLst>
                                    </p:anim>
                                  </p:childTnLst>
                                </p:cTn>
                              </p:par>
                            </p:childTnLst>
                          </p:cTn>
                        </p:par>
                      </p:childTnLst>
                    </p:cTn>
                  </p:par>
                  <p:par>
                    <p:cTn id="39" fill="hold" nodeType="clickEffect">
                      <p:stCondLst>
                        <p:cond delay="indefinite"/>
                      </p:stCondLst>
                      <p:childTnLst>
                        <p:par>
                          <p:cTn id="40" fill="hold" nodeType="withEffect">
                            <p:stCondLst>
                              <p:cond delay="0"/>
                            </p:stCondLst>
                            <p:childTnLst>
                              <p:par>
                                <p:cTn id="41" presetID="2" presetClass="entr" presetSubtype="2" fill="hold" nodeType="clickEffect">
                                  <p:stCondLst>
                                    <p:cond delay="0"/>
                                  </p:stCondLst>
                                  <p:childTnLst>
                                    <p:set>
                                      <p:cBhvr>
                                        <p:cTn id="42" dur="1" fill="hold">
                                          <p:stCondLst>
                                            <p:cond delay="0"/>
                                          </p:stCondLst>
                                        </p:cTn>
                                        <p:tgtEl>
                                          <p:spTgt spid="420">
                                            <p:txEl>
                                              <p:pRg st="93" end="166"/>
                                            </p:txEl>
                                          </p:spTgt>
                                        </p:tgtEl>
                                        <p:attrNameLst>
                                          <p:attrName>style.visibility</p:attrName>
                                        </p:attrNameLst>
                                      </p:cBhvr>
                                      <p:to>
                                        <p:strVal val="visible"/>
                                      </p:to>
                                    </p:set>
                                    <p:anim calcmode="lin" valueType="num">
                                      <p:cBhvr additive="repl">
                                        <p:cTn id="43" dur="500" fill="hold"/>
                                        <p:tgtEl>
                                          <p:spTgt spid="420">
                                            <p:txEl>
                                              <p:pRg st="93" end="166"/>
                                            </p:txEl>
                                          </p:spTgt>
                                        </p:tgtEl>
                                        <p:attrNameLst>
                                          <p:attrName>ppt_x</p:attrName>
                                        </p:attrNameLst>
                                      </p:cBhvr>
                                      <p:tavLst>
                                        <p:tav tm="100000">
                                          <p:val>
                                            <p:strVal val="1+#ppt_w/2"/>
                                          </p:val>
                                        </p:tav>
                                        <p:tav tm="100000">
                                          <p:val>
                                            <p:strVal val="#ppt_x"/>
                                          </p:val>
                                        </p:tav>
                                      </p:tavLst>
                                    </p:anim>
                                    <p:anim calcmode="lin" valueType="num">
                                      <p:cBhvr additive="repl">
                                        <p:cTn id="44" dur="500" fill="hold"/>
                                        <p:tgtEl>
                                          <p:spTgt spid="420">
                                            <p:txEl>
                                              <p:pRg st="93" end="166"/>
                                            </p:txEl>
                                          </p:spTgt>
                                        </p:tgtEl>
                                        <p:attrNameLst>
                                          <p:attrName>ppt_y</p:attrName>
                                        </p:attrNameLst>
                                      </p:cBhvr>
                                      <p:tavLst>
                                        <p:tav tm="100000">
                                          <p:val>
                                            <p:strVal val="#ppt_y"/>
                                          </p:val>
                                        </p:tav>
                                        <p:tav tm="100000">
                                          <p:val>
                                            <p:strVal val="#ppt_y"/>
                                          </p:val>
                                        </p:tav>
                                      </p:tavLst>
                                    </p:anim>
                                  </p:childTnLst>
                                </p:cTn>
                              </p:par>
                            </p:childTnLst>
                          </p:cTn>
                        </p:par>
                      </p:childTnLst>
                    </p:cTn>
                  </p:par>
                  <p:par>
                    <p:cTn id="45" fill="hold" nodeType="clickEffect">
                      <p:stCondLst>
                        <p:cond delay="indefinite"/>
                      </p:stCondLst>
                      <p:childTnLst>
                        <p:par>
                          <p:cTn id="46" fill="hold" nodeType="withEffect">
                            <p:stCondLst>
                              <p:cond delay="0"/>
                            </p:stCondLst>
                            <p:childTnLst>
                              <p:par>
                                <p:cTn id="47" presetID="2" presetClass="entr" presetSubtype="2" fill="hold" nodeType="clickEffect">
                                  <p:stCondLst>
                                    <p:cond delay="0"/>
                                  </p:stCondLst>
                                  <p:childTnLst>
                                    <p:set>
                                      <p:cBhvr>
                                        <p:cTn id="48" dur="1" fill="hold">
                                          <p:stCondLst>
                                            <p:cond delay="0"/>
                                          </p:stCondLst>
                                        </p:cTn>
                                        <p:tgtEl>
                                          <p:spTgt spid="420">
                                            <p:txEl>
                                              <p:pRg st="167" end="221"/>
                                            </p:txEl>
                                          </p:spTgt>
                                        </p:tgtEl>
                                        <p:attrNameLst>
                                          <p:attrName>style.visibility</p:attrName>
                                        </p:attrNameLst>
                                      </p:cBhvr>
                                      <p:to>
                                        <p:strVal val="visible"/>
                                      </p:to>
                                    </p:set>
                                    <p:anim calcmode="lin" valueType="num">
                                      <p:cBhvr additive="repl">
                                        <p:cTn id="49" dur="500" fill="hold"/>
                                        <p:tgtEl>
                                          <p:spTgt spid="420">
                                            <p:txEl>
                                              <p:pRg st="167" end="221"/>
                                            </p:txEl>
                                          </p:spTgt>
                                        </p:tgtEl>
                                        <p:attrNameLst>
                                          <p:attrName>ppt_x</p:attrName>
                                        </p:attrNameLst>
                                      </p:cBhvr>
                                      <p:tavLst>
                                        <p:tav tm="100000">
                                          <p:val>
                                            <p:strVal val="1+#ppt_w/2"/>
                                          </p:val>
                                        </p:tav>
                                        <p:tav tm="100000">
                                          <p:val>
                                            <p:strVal val="#ppt_x"/>
                                          </p:val>
                                        </p:tav>
                                      </p:tavLst>
                                    </p:anim>
                                    <p:anim calcmode="lin" valueType="num">
                                      <p:cBhvr additive="repl">
                                        <p:cTn id="50" dur="500" fill="hold"/>
                                        <p:tgtEl>
                                          <p:spTgt spid="420">
                                            <p:txEl>
                                              <p:pRg st="167" end="221"/>
                                            </p:txEl>
                                          </p:spTgt>
                                        </p:tgtEl>
                                        <p:attrNameLst>
                                          <p:attrName>ppt_y</p:attrName>
                                        </p:attrNameLst>
                                      </p:cBhvr>
                                      <p:tavLst>
                                        <p:tav tm="100000">
                                          <p:val>
                                            <p:strVal val="#ppt_y"/>
                                          </p:val>
                                        </p:tav>
                                        <p:tav tm="100000">
                                          <p:val>
                                            <p:strVal val="#ppt_y"/>
                                          </p:val>
                                        </p:tav>
                                      </p:tavLst>
                                    </p:anim>
                                  </p:childTnLst>
                                </p:cTn>
                              </p:par>
                            </p:childTnLst>
                          </p:cTn>
                        </p:par>
                      </p:childTnLst>
                    </p:cTn>
                  </p:par>
                  <p:par>
                    <p:cTn id="51" fill="hold" nodeType="clickEffect">
                      <p:stCondLst>
                        <p:cond delay="indefinite"/>
                      </p:stCondLst>
                      <p:childTnLst>
                        <p:par>
                          <p:cTn id="52" fill="hold" nodeType="withEffect">
                            <p:stCondLst>
                              <p:cond delay="0"/>
                            </p:stCondLst>
                            <p:childTnLst>
                              <p:par>
                                <p:cTn id="53" presetID="2" presetClass="entr" presetSubtype="2" fill="hold" nodeType="clickEffect">
                                  <p:stCondLst>
                                    <p:cond delay="0"/>
                                  </p:stCondLst>
                                  <p:childTnLst>
                                    <p:set>
                                      <p:cBhvr>
                                        <p:cTn id="54" dur="1" fill="hold">
                                          <p:stCondLst>
                                            <p:cond delay="0"/>
                                          </p:stCondLst>
                                        </p:cTn>
                                        <p:tgtEl>
                                          <p:spTgt spid="420">
                                            <p:txEl>
                                              <p:pRg st="222" end="275"/>
                                            </p:txEl>
                                          </p:spTgt>
                                        </p:tgtEl>
                                        <p:attrNameLst>
                                          <p:attrName>style.visibility</p:attrName>
                                        </p:attrNameLst>
                                      </p:cBhvr>
                                      <p:to>
                                        <p:strVal val="visible"/>
                                      </p:to>
                                    </p:set>
                                    <p:anim calcmode="lin" valueType="num">
                                      <p:cBhvr additive="repl">
                                        <p:cTn id="55" dur="500" fill="hold"/>
                                        <p:tgtEl>
                                          <p:spTgt spid="420">
                                            <p:txEl>
                                              <p:pRg st="222" end="275"/>
                                            </p:txEl>
                                          </p:spTgt>
                                        </p:tgtEl>
                                        <p:attrNameLst>
                                          <p:attrName>ppt_x</p:attrName>
                                        </p:attrNameLst>
                                      </p:cBhvr>
                                      <p:tavLst>
                                        <p:tav tm="100000">
                                          <p:val>
                                            <p:strVal val="1+#ppt_w/2"/>
                                          </p:val>
                                        </p:tav>
                                        <p:tav tm="100000">
                                          <p:val>
                                            <p:strVal val="#ppt_x"/>
                                          </p:val>
                                        </p:tav>
                                      </p:tavLst>
                                    </p:anim>
                                    <p:anim calcmode="lin" valueType="num">
                                      <p:cBhvr additive="repl">
                                        <p:cTn id="56" dur="500" fill="hold"/>
                                        <p:tgtEl>
                                          <p:spTgt spid="420">
                                            <p:txEl>
                                              <p:pRg st="222" end="275"/>
                                            </p:txEl>
                                          </p:spTgt>
                                        </p:tgtEl>
                                        <p:attrNameLst>
                                          <p:attrName>ppt_y</p:attrName>
                                        </p:attrNameLst>
                                      </p:cBhvr>
                                      <p:tavLst>
                                        <p:tav tm="100000">
                                          <p:val>
                                            <p:strVal val="#ppt_y"/>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420">
                                            <p:txEl>
                                              <p:pRg st="276" end="311"/>
                                            </p:txEl>
                                          </p:spTgt>
                                        </p:tgtEl>
                                        <p:attrNameLst>
                                          <p:attrName>style.visibility</p:attrName>
                                        </p:attrNameLst>
                                      </p:cBhvr>
                                      <p:to>
                                        <p:strVal val="visible"/>
                                      </p:to>
                                    </p:set>
                                    <p:anim calcmode="lin" valueType="num">
                                      <p:cBhvr additive="repl">
                                        <p:cTn id="59" dur="500" fill="hold"/>
                                        <p:tgtEl>
                                          <p:spTgt spid="420">
                                            <p:txEl>
                                              <p:pRg st="276" end="311"/>
                                            </p:txEl>
                                          </p:spTgt>
                                        </p:tgtEl>
                                        <p:attrNameLst>
                                          <p:attrName>ppt_x</p:attrName>
                                        </p:attrNameLst>
                                      </p:cBhvr>
                                      <p:tavLst>
                                        <p:tav tm="100000">
                                          <p:val>
                                            <p:strVal val="1+#ppt_w/2"/>
                                          </p:val>
                                        </p:tav>
                                        <p:tav tm="100000">
                                          <p:val>
                                            <p:strVal val="#ppt_x"/>
                                          </p:val>
                                        </p:tav>
                                      </p:tavLst>
                                    </p:anim>
                                    <p:anim calcmode="lin" valueType="num">
                                      <p:cBhvr additive="repl">
                                        <p:cTn id="60" dur="500" fill="hold"/>
                                        <p:tgtEl>
                                          <p:spTgt spid="420">
                                            <p:txEl>
                                              <p:pRg st="276" end="311"/>
                                            </p:txEl>
                                          </p:spTgt>
                                        </p:tgtEl>
                                        <p:attrNameLst>
                                          <p:attrName>ppt_y</p:attrName>
                                        </p:attrNameLst>
                                      </p:cBhvr>
                                      <p:tavLst>
                                        <p:tav tm="10000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22" name="TextShape 1"/>
          <p:cNvSpPr txBox="1"/>
          <p:nvPr/>
        </p:nvSpPr>
        <p:spPr>
          <a:xfrm>
            <a:off x="-301184" y="115920"/>
            <a:ext cx="7772040" cy="533160"/>
          </a:xfrm>
          <a:prstGeom prst="rect">
            <a:avLst/>
          </a:prstGeom>
        </p:spPr>
        <p:txBody>
          <a:bodyPr/>
          <a:lstStyle/>
          <a:p>
            <a:pPr algn="ctr">
              <a:lnSpc>
                <a:spcPct val="100000"/>
              </a:lnSpc>
            </a:pPr>
            <a:r>
              <a:rPr lang="it-IT" sz="3200" dirty="0">
                <a:solidFill>
                  <a:srgbClr val="000000"/>
                </a:solidFill>
                <a:latin typeface="Arial"/>
              </a:rPr>
              <a:t>Caratteristiche del testo. </a:t>
            </a:r>
            <a:r>
              <a:rPr lang="it-IT" sz="3200" dirty="0" smtClean="0">
                <a:solidFill>
                  <a:srgbClr val="000000"/>
                </a:solidFill>
                <a:latin typeface="Arial"/>
              </a:rPr>
              <a:t>Tempi dei verbi</a:t>
            </a:r>
            <a:r>
              <a:rPr lang="it-IT" sz="3200" dirty="0">
                <a:solidFill>
                  <a:srgbClr val="000000"/>
                </a:solidFill>
                <a:latin typeface="Arial"/>
              </a:rPr>
              <a:t>.</a:t>
            </a:r>
            <a:endParaRPr dirty="0"/>
          </a:p>
        </p:txBody>
      </p:sp>
      <p:sp>
        <p:nvSpPr>
          <p:cNvPr id="423" name="CustomShape 2"/>
          <p:cNvSpPr/>
          <p:nvPr/>
        </p:nvSpPr>
        <p:spPr>
          <a:xfrm>
            <a:off x="374736" y="1390446"/>
            <a:ext cx="8165207" cy="4417925"/>
          </a:xfrm>
          <a:prstGeom prst="rect">
            <a:avLst/>
          </a:prstGeom>
          <a:noFill/>
          <a:ln>
            <a:noFill/>
          </a:ln>
        </p:spPr>
        <p:txBody>
          <a:bodyPr lIns="90000" tIns="45000" rIns="90000" bIns="45000"/>
          <a:lstStyle/>
          <a:p>
            <a:pPr algn="just">
              <a:lnSpc>
                <a:spcPct val="90000"/>
              </a:lnSpc>
            </a:pPr>
            <a:endParaRPr sz="2400" dirty="0"/>
          </a:p>
          <a:p>
            <a:pPr marL="342900" indent="-342900">
              <a:lnSpc>
                <a:spcPct val="90000"/>
              </a:lnSpc>
              <a:buFont typeface="Arial" panose="020B0604020202020204" pitchFamily="34" charset="0"/>
              <a:buChar char="•"/>
            </a:pPr>
            <a:endParaRPr sz="2400" dirty="0"/>
          </a:p>
          <a:p>
            <a:pPr marL="342900" indent="-342900">
              <a:lnSpc>
                <a:spcPct val="90000"/>
              </a:lnSpc>
              <a:buFont typeface="Arial" panose="020B0604020202020204" pitchFamily="34" charset="0"/>
              <a:buChar char="•"/>
            </a:pPr>
            <a:r>
              <a:rPr lang="it-IT" sz="2400" b="1" dirty="0">
                <a:solidFill>
                  <a:srgbClr val="000000"/>
                </a:solidFill>
                <a:ea typeface="Arial Unicode MS"/>
              </a:rPr>
              <a:t>presente</a:t>
            </a:r>
            <a:r>
              <a:rPr lang="it-IT" sz="2400" dirty="0">
                <a:solidFill>
                  <a:srgbClr val="000000"/>
                </a:solidFill>
                <a:ea typeface="Arial Unicode MS"/>
              </a:rPr>
              <a:t> per le affermazioni </a:t>
            </a:r>
            <a:r>
              <a:rPr lang="it-IT" sz="2400" dirty="0" smtClean="0">
                <a:solidFill>
                  <a:srgbClr val="000000"/>
                </a:solidFill>
                <a:ea typeface="Arial Unicode MS"/>
              </a:rPr>
              <a:t>generali</a:t>
            </a:r>
          </a:p>
          <a:p>
            <a:pPr marL="342900" indent="-342900">
              <a:lnSpc>
                <a:spcPct val="90000"/>
              </a:lnSpc>
              <a:buFont typeface="Arial" panose="020B0604020202020204" pitchFamily="34" charset="0"/>
              <a:buChar char="•"/>
            </a:pPr>
            <a:endParaRPr sz="2400" dirty="0"/>
          </a:p>
          <a:p>
            <a:pPr marL="342900" indent="-342900">
              <a:lnSpc>
                <a:spcPct val="90000"/>
              </a:lnSpc>
              <a:buFont typeface="Arial" panose="020B0604020202020204" pitchFamily="34" charset="0"/>
              <a:buChar char="•"/>
            </a:pPr>
            <a:r>
              <a:rPr lang="it-IT" sz="2400" b="1" dirty="0">
                <a:solidFill>
                  <a:srgbClr val="000000"/>
                </a:solidFill>
                <a:ea typeface="Arial Unicode MS"/>
              </a:rPr>
              <a:t>passato</a:t>
            </a:r>
            <a:r>
              <a:rPr lang="it-IT" sz="2400" dirty="0">
                <a:solidFill>
                  <a:srgbClr val="000000"/>
                </a:solidFill>
                <a:ea typeface="Arial Unicode MS"/>
              </a:rPr>
              <a:t> per le osservazioni effettuate </a:t>
            </a:r>
            <a:endParaRPr lang="it-IT" sz="2400" dirty="0" smtClean="0">
              <a:solidFill>
                <a:srgbClr val="000000"/>
              </a:solidFill>
              <a:ea typeface="Arial Unicode MS"/>
            </a:endParaRPr>
          </a:p>
          <a:p>
            <a:pPr marL="342900" indent="-342900">
              <a:lnSpc>
                <a:spcPct val="90000"/>
              </a:lnSpc>
              <a:buFont typeface="Arial" panose="020B0604020202020204" pitchFamily="34" charset="0"/>
              <a:buChar char="•"/>
            </a:pPr>
            <a:endParaRPr sz="2400" dirty="0"/>
          </a:p>
          <a:p>
            <a:pPr marL="342900" indent="-342900">
              <a:lnSpc>
                <a:spcPct val="90000"/>
              </a:lnSpc>
              <a:buFont typeface="Arial" panose="020B0604020202020204" pitchFamily="34" charset="0"/>
              <a:buChar char="•"/>
            </a:pPr>
            <a:r>
              <a:rPr lang="it-IT" sz="2400" b="1" dirty="0">
                <a:solidFill>
                  <a:srgbClr val="000000"/>
                </a:solidFill>
                <a:ea typeface="Arial Unicode MS"/>
              </a:rPr>
              <a:t>futuro</a:t>
            </a:r>
            <a:r>
              <a:rPr lang="it-IT" sz="2400" dirty="0">
                <a:solidFill>
                  <a:srgbClr val="000000"/>
                </a:solidFill>
                <a:ea typeface="Arial Unicode MS"/>
              </a:rPr>
              <a:t> per progetti e suggerimenti di ulteriori </a:t>
            </a:r>
            <a:r>
              <a:rPr lang="it-IT" sz="2400" dirty="0" smtClean="0">
                <a:solidFill>
                  <a:srgbClr val="000000"/>
                </a:solidFill>
                <a:ea typeface="Arial Unicode MS"/>
              </a:rPr>
              <a:t>ricerche</a:t>
            </a:r>
          </a:p>
          <a:p>
            <a:pPr marL="342900" indent="-342900">
              <a:lnSpc>
                <a:spcPct val="90000"/>
              </a:lnSpc>
              <a:buFont typeface="Arial" panose="020B0604020202020204" pitchFamily="34" charset="0"/>
              <a:buChar char="•"/>
            </a:pPr>
            <a:endParaRPr sz="2400" dirty="0"/>
          </a:p>
          <a:p>
            <a:pPr algn="just">
              <a:lnSpc>
                <a:spcPct val="90000"/>
              </a:lnSpc>
            </a:pPr>
            <a:endParaRPr sz="2400" dirty="0"/>
          </a:p>
          <a:p>
            <a:pPr algn="ctr">
              <a:lnSpc>
                <a:spcPct val="90000"/>
              </a:lnSpc>
            </a:pPr>
            <a:r>
              <a:rPr lang="it-IT" sz="2400" dirty="0" smtClean="0">
                <a:solidFill>
                  <a:srgbClr val="000000"/>
                </a:solidFill>
                <a:ea typeface="Arial Unicode MS"/>
              </a:rPr>
              <a:t>L’importante è </a:t>
            </a:r>
            <a:r>
              <a:rPr lang="it-IT" sz="2400" dirty="0" smtClean="0">
                <a:solidFill>
                  <a:srgbClr val="C00000"/>
                </a:solidFill>
                <a:ea typeface="Arial Unicode MS"/>
              </a:rPr>
              <a:t>uniformare i tempi</a:t>
            </a:r>
            <a:r>
              <a:rPr lang="it-IT" sz="2400" dirty="0" smtClean="0">
                <a:solidFill>
                  <a:srgbClr val="000000"/>
                </a:solidFill>
                <a:ea typeface="Arial Unicode MS"/>
              </a:rPr>
              <a:t>.</a:t>
            </a:r>
          </a:p>
          <a:p>
            <a:pPr algn="ctr">
              <a:lnSpc>
                <a:spcPct val="90000"/>
              </a:lnSpc>
            </a:pPr>
            <a:endParaRPr lang="it-IT" sz="2400" dirty="0" smtClean="0"/>
          </a:p>
          <a:p>
            <a:pPr algn="ctr">
              <a:lnSpc>
                <a:spcPct val="90000"/>
              </a:lnSpc>
            </a:pPr>
            <a:endParaRPr lang="it-IT" sz="2400" dirty="0" smtClean="0"/>
          </a:p>
          <a:p>
            <a:pPr algn="just">
              <a:lnSpc>
                <a:spcPct val="90000"/>
              </a:lnSpc>
            </a:pPr>
            <a:r>
              <a:rPr lang="it-IT" sz="2000" dirty="0">
                <a:solidFill>
                  <a:srgbClr val="000000"/>
                </a:solidFill>
                <a:ea typeface="Arial Unicode MS"/>
              </a:rPr>
              <a:t>N.B. Si scrive un documento tecnico/scientifico e non si "racconta una storia"</a:t>
            </a:r>
            <a:endParaRPr lang="it-IT" sz="2000" dirty="0"/>
          </a:p>
          <a:p>
            <a:pPr algn="ctr">
              <a:lnSpc>
                <a:spcPct val="90000"/>
              </a:lnSpc>
            </a:pPr>
            <a:endParaRPr sz="2400" dirty="0"/>
          </a:p>
          <a:p>
            <a:pPr algn="just">
              <a:lnSpc>
                <a:spcPct val="90000"/>
              </a:lnSpc>
            </a:pPr>
            <a:endParaRPr lang="it-IT" sz="2400" dirty="0"/>
          </a:p>
        </p:txBody>
      </p:sp>
      <p:sp>
        <p:nvSpPr>
          <p:cNvPr id="424"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2" presetClass="entr" presetSubtype="2" fill="hold" nodeType="clickEffect">
                                  <p:stCondLst>
                                    <p:cond delay="0"/>
                                  </p:stCondLst>
                                  <p:childTnLst>
                                    <p:set>
                                      <p:cBhvr>
                                        <p:cTn id="6" dur="1" fill="hold">
                                          <p:stCondLst>
                                            <p:cond delay="0"/>
                                          </p:stCondLst>
                                        </p:cTn>
                                        <p:tgtEl>
                                          <p:spTgt spid="423">
                                            <p:txEl>
                                              <p:pRg st="0" end="12"/>
                                            </p:txEl>
                                          </p:spTgt>
                                        </p:tgtEl>
                                        <p:attrNameLst>
                                          <p:attrName>style.visibility</p:attrName>
                                        </p:attrNameLst>
                                      </p:cBhvr>
                                      <p:to>
                                        <p:strVal val="visible"/>
                                      </p:to>
                                    </p:set>
                                    <p:anim calcmode="lin" valueType="num">
                                      <p:cBhvr additive="repl">
                                        <p:cTn id="7" dur="500" fill="hold"/>
                                        <p:tgtEl>
                                          <p:spTgt spid="423">
                                            <p:txEl>
                                              <p:pRg st="0" end="12"/>
                                            </p:txEl>
                                          </p:spTgt>
                                        </p:tgtEl>
                                        <p:attrNameLst>
                                          <p:attrName>ppt_x</p:attrName>
                                        </p:attrNameLst>
                                      </p:cBhvr>
                                      <p:tavLst>
                                        <p:tav tm="100000">
                                          <p:val>
                                            <p:strVal val="1+#ppt_w/2"/>
                                          </p:val>
                                        </p:tav>
                                        <p:tav tm="100000">
                                          <p:val>
                                            <p:strVal val="#ppt_x"/>
                                          </p:val>
                                        </p:tav>
                                      </p:tavLst>
                                    </p:anim>
                                    <p:anim calcmode="lin" valueType="num">
                                      <p:cBhvr additive="repl">
                                        <p:cTn id="8" dur="500" fill="hold"/>
                                        <p:tgtEl>
                                          <p:spTgt spid="423">
                                            <p:txEl>
                                              <p:pRg st="0" end="12"/>
                                            </p:txEl>
                                          </p:spTgt>
                                        </p:tgtEl>
                                        <p:attrNameLst>
                                          <p:attrName>ppt_y</p:attrName>
                                        </p:attrNameLst>
                                      </p:cBhvr>
                                      <p:tavLst>
                                        <p:tav tm="100000">
                                          <p:val>
                                            <p:strVal val="#ppt_y"/>
                                          </p:val>
                                        </p:tav>
                                        <p:tav tm="100000">
                                          <p:val>
                                            <p:strVal val="#ppt_y"/>
                                          </p:val>
                                        </p:tav>
                                      </p:tavLst>
                                    </p:anim>
                                  </p:childTnLst>
                                </p:cTn>
                              </p:par>
                            </p:childTnLst>
                          </p:cTn>
                        </p:par>
                      </p:childTnLst>
                    </p:cTn>
                  </p:par>
                  <p:par>
                    <p:cTn id="9" fill="hold" nodeType="clickEffect">
                      <p:stCondLst>
                        <p:cond delay="indefinite"/>
                      </p:stCondLst>
                      <p:childTnLst>
                        <p:par>
                          <p:cTn id="10" fill="hold" nodeType="withEffect">
                            <p:stCondLst>
                              <p:cond delay="0"/>
                            </p:stCondLst>
                            <p:childTnLst>
                              <p:par>
                                <p:cTn id="11" presetID="2" presetClass="entr" presetSubtype="2" fill="hold" nodeType="clickEffect">
                                  <p:stCondLst>
                                    <p:cond delay="0"/>
                                  </p:stCondLst>
                                  <p:childTnLst>
                                    <p:set>
                                      <p:cBhvr>
                                        <p:cTn id="12" dur="1" fill="hold">
                                          <p:stCondLst>
                                            <p:cond delay="0"/>
                                          </p:stCondLst>
                                        </p:cTn>
                                        <p:tgtEl>
                                          <p:spTgt spid="423">
                                            <p:txEl>
                                              <p:pRg st="35" end="46"/>
                                            </p:txEl>
                                          </p:spTgt>
                                        </p:tgtEl>
                                        <p:attrNameLst>
                                          <p:attrName>style.visibility</p:attrName>
                                        </p:attrNameLst>
                                      </p:cBhvr>
                                      <p:to>
                                        <p:strVal val="visible"/>
                                      </p:to>
                                    </p:set>
                                    <p:anim calcmode="lin" valueType="num">
                                      <p:cBhvr additive="repl">
                                        <p:cTn id="13" dur="500" fill="hold"/>
                                        <p:tgtEl>
                                          <p:spTgt spid="423">
                                            <p:txEl>
                                              <p:pRg st="35" end="46"/>
                                            </p:txEl>
                                          </p:spTgt>
                                        </p:tgtEl>
                                        <p:attrNameLst>
                                          <p:attrName>ppt_x</p:attrName>
                                        </p:attrNameLst>
                                      </p:cBhvr>
                                      <p:tavLst>
                                        <p:tav tm="100000">
                                          <p:val>
                                            <p:strVal val="1+#ppt_w/2"/>
                                          </p:val>
                                        </p:tav>
                                        <p:tav tm="100000">
                                          <p:val>
                                            <p:strVal val="#ppt_x"/>
                                          </p:val>
                                        </p:tav>
                                      </p:tavLst>
                                    </p:anim>
                                    <p:anim calcmode="lin" valueType="num">
                                      <p:cBhvr additive="repl">
                                        <p:cTn id="14" dur="500" fill="hold"/>
                                        <p:tgtEl>
                                          <p:spTgt spid="423">
                                            <p:txEl>
                                              <p:pRg st="35" end="46"/>
                                            </p:txEl>
                                          </p:spTgt>
                                        </p:tgtEl>
                                        <p:attrNameLst>
                                          <p:attrName>ppt_y</p:attrName>
                                        </p:attrNameLst>
                                      </p:cBhvr>
                                      <p:tavLst>
                                        <p:tav tm="100000">
                                          <p:val>
                                            <p:strVal val="#ppt_y"/>
                                          </p:val>
                                        </p:tav>
                                        <p:tav tm="100000">
                                          <p:val>
                                            <p:strVal val="#ppt_y"/>
                                          </p:val>
                                        </p:tav>
                                      </p:tavLst>
                                    </p:anim>
                                  </p:childTnLst>
                                </p:cTn>
                              </p:par>
                            </p:childTnLst>
                          </p:cTn>
                        </p:par>
                      </p:childTnLst>
                    </p:cTn>
                  </p:par>
                  <p:par>
                    <p:cTn id="15" fill="hold" nodeType="clickEffect">
                      <p:stCondLst>
                        <p:cond delay="indefinite"/>
                      </p:stCondLst>
                      <p:childTnLst>
                        <p:par>
                          <p:cTn id="16" fill="hold" nodeType="withEffect">
                            <p:stCondLst>
                              <p:cond delay="0"/>
                            </p:stCondLst>
                            <p:childTnLst>
                              <p:par>
                                <p:cTn id="17" presetID="2" presetClass="entr" presetSubtype="2" fill="hold" nodeType="clickEffect">
                                  <p:stCondLst>
                                    <p:cond delay="0"/>
                                  </p:stCondLst>
                                  <p:childTnLst>
                                    <p:set>
                                      <p:cBhvr>
                                        <p:cTn id="18" dur="1" fill="hold">
                                          <p:stCondLst>
                                            <p:cond delay="0"/>
                                          </p:stCondLst>
                                        </p:cTn>
                                        <p:tgtEl>
                                          <p:spTgt spid="423">
                                            <p:txEl>
                                              <p:pRg st="47" end="60"/>
                                            </p:txEl>
                                          </p:spTgt>
                                        </p:tgtEl>
                                        <p:attrNameLst>
                                          <p:attrName>style.visibility</p:attrName>
                                        </p:attrNameLst>
                                      </p:cBhvr>
                                      <p:to>
                                        <p:strVal val="visible"/>
                                      </p:to>
                                    </p:set>
                                    <p:anim calcmode="lin" valueType="num">
                                      <p:cBhvr additive="repl">
                                        <p:cTn id="19" dur="500" fill="hold"/>
                                        <p:tgtEl>
                                          <p:spTgt spid="423">
                                            <p:txEl>
                                              <p:pRg st="47" end="60"/>
                                            </p:txEl>
                                          </p:spTgt>
                                        </p:tgtEl>
                                        <p:attrNameLst>
                                          <p:attrName>ppt_x</p:attrName>
                                        </p:attrNameLst>
                                      </p:cBhvr>
                                      <p:tavLst>
                                        <p:tav tm="100000">
                                          <p:val>
                                            <p:strVal val="1+#ppt_w/2"/>
                                          </p:val>
                                        </p:tav>
                                        <p:tav tm="100000">
                                          <p:val>
                                            <p:strVal val="#ppt_x"/>
                                          </p:val>
                                        </p:tav>
                                      </p:tavLst>
                                    </p:anim>
                                    <p:anim calcmode="lin" valueType="num">
                                      <p:cBhvr additive="repl">
                                        <p:cTn id="20" dur="500" fill="hold"/>
                                        <p:tgtEl>
                                          <p:spTgt spid="423">
                                            <p:txEl>
                                              <p:pRg st="47" end="60"/>
                                            </p:txEl>
                                          </p:spTgt>
                                        </p:tgtEl>
                                        <p:attrNameLst>
                                          <p:attrName>ppt_y</p:attrName>
                                        </p:attrNameLst>
                                      </p:cBhvr>
                                      <p:tavLst>
                                        <p:tav tm="100000">
                                          <p:val>
                                            <p:strVal val="#ppt_y"/>
                                          </p:val>
                                        </p:tav>
                                        <p:tav tm="100000">
                                          <p:val>
                                            <p:strVal val="#ppt_y"/>
                                          </p:val>
                                        </p:tav>
                                      </p:tavLst>
                                    </p:anim>
                                  </p:childTnLst>
                                </p:cTn>
                              </p:par>
                            </p:childTnLst>
                          </p:cTn>
                        </p:par>
                      </p:childTnLst>
                    </p:cTn>
                  </p:par>
                  <p:par>
                    <p:cTn id="21" fill="hold" nodeType="clickEffect">
                      <p:stCondLst>
                        <p:cond delay="indefinite"/>
                      </p:stCondLst>
                      <p:childTnLst>
                        <p:par>
                          <p:cTn id="22" fill="hold" nodeType="withEffect">
                            <p:stCondLst>
                              <p:cond delay="0"/>
                            </p:stCondLst>
                            <p:childTnLst>
                              <p:par>
                                <p:cTn id="23" presetID="2" presetClass="entr" presetSubtype="2" fill="hold" nodeType="clickEffect">
                                  <p:stCondLst>
                                    <p:cond delay="0"/>
                                  </p:stCondLst>
                                  <p:childTnLst>
                                    <p:set>
                                      <p:cBhvr>
                                        <p:cTn id="24" dur="1" fill="hold">
                                          <p:stCondLst>
                                            <p:cond delay="0"/>
                                          </p:stCondLst>
                                        </p:cTn>
                                        <p:tgtEl>
                                          <p:spTgt spid="423">
                                            <p:txEl>
                                              <p:pRg st="61" end="92"/>
                                            </p:txEl>
                                          </p:spTgt>
                                        </p:tgtEl>
                                        <p:attrNameLst>
                                          <p:attrName>style.visibility</p:attrName>
                                        </p:attrNameLst>
                                      </p:cBhvr>
                                      <p:to>
                                        <p:strVal val="visible"/>
                                      </p:to>
                                    </p:set>
                                    <p:anim calcmode="lin" valueType="num">
                                      <p:cBhvr additive="repl">
                                        <p:cTn id="25" dur="500" fill="hold"/>
                                        <p:tgtEl>
                                          <p:spTgt spid="423">
                                            <p:txEl>
                                              <p:pRg st="61" end="92"/>
                                            </p:txEl>
                                          </p:spTgt>
                                        </p:tgtEl>
                                        <p:attrNameLst>
                                          <p:attrName>ppt_x</p:attrName>
                                        </p:attrNameLst>
                                      </p:cBhvr>
                                      <p:tavLst>
                                        <p:tav tm="100000">
                                          <p:val>
                                            <p:strVal val="1+#ppt_w/2"/>
                                          </p:val>
                                        </p:tav>
                                        <p:tav tm="100000">
                                          <p:val>
                                            <p:strVal val="#ppt_x"/>
                                          </p:val>
                                        </p:tav>
                                      </p:tavLst>
                                    </p:anim>
                                    <p:anim calcmode="lin" valueType="num">
                                      <p:cBhvr additive="repl">
                                        <p:cTn id="26" dur="500" fill="hold"/>
                                        <p:tgtEl>
                                          <p:spTgt spid="423">
                                            <p:txEl>
                                              <p:pRg st="61" end="92"/>
                                            </p:txEl>
                                          </p:spTgt>
                                        </p:tgtEl>
                                        <p:attrNameLst>
                                          <p:attrName>ppt_y</p:attrName>
                                        </p:attrNameLst>
                                      </p:cBhvr>
                                      <p:tavLst>
                                        <p:tav tm="100000">
                                          <p:val>
                                            <p:strVal val="#ppt_y"/>
                                          </p:val>
                                        </p:tav>
                                        <p:tav tm="100000">
                                          <p:val>
                                            <p:strVal val="#ppt_y"/>
                                          </p:val>
                                        </p:tav>
                                      </p:tavLst>
                                    </p:anim>
                                  </p:childTnLst>
                                </p:cTn>
                              </p:par>
                            </p:childTnLst>
                          </p:cTn>
                        </p:par>
                      </p:childTnLst>
                    </p:cTn>
                  </p:par>
                  <p:par>
                    <p:cTn id="27" fill="hold" nodeType="clickEffect">
                      <p:stCondLst>
                        <p:cond delay="indefinite"/>
                      </p:stCondLst>
                      <p:childTnLst>
                        <p:par>
                          <p:cTn id="28" fill="hold" nodeType="withEffect">
                            <p:stCondLst>
                              <p:cond delay="0"/>
                            </p:stCondLst>
                            <p:childTnLst>
                              <p:par>
                                <p:cTn id="29" presetID="2" presetClass="entr" presetSubtype="2" fill="hold" nodeType="clickEffect">
                                  <p:stCondLst>
                                    <p:cond delay="0"/>
                                  </p:stCondLst>
                                  <p:childTnLst>
                                    <p:set>
                                      <p:cBhvr>
                                        <p:cTn id="30" dur="1" fill="hold">
                                          <p:stCondLst>
                                            <p:cond delay="0"/>
                                          </p:stCondLst>
                                        </p:cTn>
                                        <p:tgtEl>
                                          <p:spTgt spid="423">
                                            <p:txEl>
                                              <p:pRg st="93" end="105"/>
                                            </p:txEl>
                                          </p:spTgt>
                                        </p:tgtEl>
                                        <p:attrNameLst>
                                          <p:attrName>style.visibility</p:attrName>
                                        </p:attrNameLst>
                                      </p:cBhvr>
                                      <p:to>
                                        <p:strVal val="visible"/>
                                      </p:to>
                                    </p:set>
                                    <p:anim calcmode="lin" valueType="num">
                                      <p:cBhvr additive="repl">
                                        <p:cTn id="31" dur="500" fill="hold"/>
                                        <p:tgtEl>
                                          <p:spTgt spid="423">
                                            <p:txEl>
                                              <p:pRg st="93" end="105"/>
                                            </p:txEl>
                                          </p:spTgt>
                                        </p:tgtEl>
                                        <p:attrNameLst>
                                          <p:attrName>ppt_x</p:attrName>
                                        </p:attrNameLst>
                                      </p:cBhvr>
                                      <p:tavLst>
                                        <p:tav tm="100000">
                                          <p:val>
                                            <p:strVal val="1+#ppt_w/2"/>
                                          </p:val>
                                        </p:tav>
                                        <p:tav tm="100000">
                                          <p:val>
                                            <p:strVal val="#ppt_x"/>
                                          </p:val>
                                        </p:tav>
                                      </p:tavLst>
                                    </p:anim>
                                    <p:anim calcmode="lin" valueType="num">
                                      <p:cBhvr additive="repl">
                                        <p:cTn id="32" dur="500" fill="hold"/>
                                        <p:tgtEl>
                                          <p:spTgt spid="423">
                                            <p:txEl>
                                              <p:pRg st="93" end="105"/>
                                            </p:txEl>
                                          </p:spTgt>
                                        </p:tgtEl>
                                        <p:attrNameLst>
                                          <p:attrName>ppt_y</p:attrName>
                                        </p:attrNameLst>
                                      </p:cBhvr>
                                      <p:tavLst>
                                        <p:tav tm="10000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423">
                                            <p:txEl>
                                              <p:pRg st="106" end="111"/>
                                            </p:txEl>
                                          </p:spTgt>
                                        </p:tgtEl>
                                        <p:attrNameLst>
                                          <p:attrName>style.visibility</p:attrName>
                                        </p:attrNameLst>
                                      </p:cBhvr>
                                      <p:to>
                                        <p:strVal val="visible"/>
                                      </p:to>
                                    </p:set>
                                    <p:anim calcmode="lin" valueType="num">
                                      <p:cBhvr additive="repl">
                                        <p:cTn id="35" dur="500" fill="hold"/>
                                        <p:tgtEl>
                                          <p:spTgt spid="423">
                                            <p:txEl>
                                              <p:pRg st="106" end="111"/>
                                            </p:txEl>
                                          </p:spTgt>
                                        </p:tgtEl>
                                        <p:attrNameLst>
                                          <p:attrName>ppt_x</p:attrName>
                                        </p:attrNameLst>
                                      </p:cBhvr>
                                      <p:tavLst>
                                        <p:tav tm="100000">
                                          <p:val>
                                            <p:strVal val="1+#ppt_w/2"/>
                                          </p:val>
                                        </p:tav>
                                        <p:tav tm="100000">
                                          <p:val>
                                            <p:strVal val="#ppt_x"/>
                                          </p:val>
                                        </p:tav>
                                      </p:tavLst>
                                    </p:anim>
                                    <p:anim calcmode="lin" valueType="num">
                                      <p:cBhvr additive="repl">
                                        <p:cTn id="36" dur="500" fill="hold"/>
                                        <p:tgtEl>
                                          <p:spTgt spid="423">
                                            <p:txEl>
                                              <p:pRg st="106" end="111"/>
                                            </p:txEl>
                                          </p:spTgt>
                                        </p:tgtEl>
                                        <p:attrNameLst>
                                          <p:attrName>ppt_y</p:attrName>
                                        </p:attrNameLst>
                                      </p:cBhvr>
                                      <p:tavLst>
                                        <p:tav tm="10000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423">
                                            <p:txEl>
                                              <p:pRg st="112" end="165"/>
                                            </p:txEl>
                                          </p:spTgt>
                                        </p:tgtEl>
                                        <p:attrNameLst>
                                          <p:attrName>style.visibility</p:attrName>
                                        </p:attrNameLst>
                                      </p:cBhvr>
                                      <p:to>
                                        <p:strVal val="visible"/>
                                      </p:to>
                                    </p:set>
                                    <p:anim calcmode="lin" valueType="num">
                                      <p:cBhvr additive="repl">
                                        <p:cTn id="39" dur="500" fill="hold"/>
                                        <p:tgtEl>
                                          <p:spTgt spid="423">
                                            <p:txEl>
                                              <p:pRg st="112" end="165"/>
                                            </p:txEl>
                                          </p:spTgt>
                                        </p:tgtEl>
                                        <p:attrNameLst>
                                          <p:attrName>ppt_x</p:attrName>
                                        </p:attrNameLst>
                                      </p:cBhvr>
                                      <p:tavLst>
                                        <p:tav tm="100000">
                                          <p:val>
                                            <p:strVal val="1+#ppt_w/2"/>
                                          </p:val>
                                        </p:tav>
                                        <p:tav tm="100000">
                                          <p:val>
                                            <p:strVal val="#ppt_x"/>
                                          </p:val>
                                        </p:tav>
                                      </p:tavLst>
                                    </p:anim>
                                    <p:anim calcmode="lin" valueType="num">
                                      <p:cBhvr additive="repl">
                                        <p:cTn id="40" dur="500" fill="hold"/>
                                        <p:tgtEl>
                                          <p:spTgt spid="423">
                                            <p:txEl>
                                              <p:pRg st="112" end="165"/>
                                            </p:txEl>
                                          </p:spTgt>
                                        </p:tgtEl>
                                        <p:attrNameLst>
                                          <p:attrName>ppt_y</p:attrName>
                                        </p:attrNameLst>
                                      </p:cBhvr>
                                      <p:tavLst>
                                        <p:tav tm="10000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25" name="TextShape 1"/>
          <p:cNvSpPr txBox="1"/>
          <p:nvPr/>
        </p:nvSpPr>
        <p:spPr>
          <a:xfrm>
            <a:off x="755640" y="189000"/>
            <a:ext cx="7770600" cy="1141200"/>
          </a:xfrm>
          <a:prstGeom prst="rect">
            <a:avLst/>
          </a:prstGeom>
        </p:spPr>
        <p:txBody>
          <a:bodyPr/>
          <a:lstStyle/>
          <a:p>
            <a:pPr>
              <a:lnSpc>
                <a:spcPct val="100000"/>
              </a:lnSpc>
            </a:pPr>
            <a:r>
              <a:rPr lang="it-IT" sz="3200" dirty="0">
                <a:solidFill>
                  <a:srgbClr val="000000"/>
                </a:solidFill>
                <a:latin typeface="Arial"/>
              </a:rPr>
              <a:t>Caratteristiche del testo. </a:t>
            </a:r>
            <a:endParaRPr sz="3200" dirty="0"/>
          </a:p>
        </p:txBody>
      </p:sp>
      <p:sp>
        <p:nvSpPr>
          <p:cNvPr id="426" name="TextShape 2"/>
          <p:cNvSpPr txBox="1"/>
          <p:nvPr/>
        </p:nvSpPr>
        <p:spPr>
          <a:xfrm>
            <a:off x="755640" y="1457640"/>
            <a:ext cx="7770600" cy="5400360"/>
          </a:xfrm>
          <a:prstGeom prst="rect">
            <a:avLst/>
          </a:prstGeom>
        </p:spPr>
        <p:txBody>
          <a:bodyPr/>
          <a:lstStyle/>
          <a:p>
            <a:pPr algn="ctr"/>
            <a:r>
              <a:rPr lang="it-IT" sz="2400" dirty="0" smtClean="0">
                <a:solidFill>
                  <a:srgbClr val="C00000"/>
                </a:solidFill>
              </a:rPr>
              <a:t>Forma personale o impersonale?</a:t>
            </a:r>
            <a:endParaRPr sz="2400" dirty="0">
              <a:solidFill>
                <a:srgbClr val="C00000"/>
              </a:solidFill>
            </a:endParaRPr>
          </a:p>
          <a:p>
            <a:endParaRPr sz="2000" dirty="0"/>
          </a:p>
          <a:p>
            <a:r>
              <a:rPr lang="it-IT" sz="2400" dirty="0" smtClean="0">
                <a:solidFill>
                  <a:srgbClr val="000000"/>
                </a:solidFill>
              </a:rPr>
              <a:t>Negli scritti scientifici viene usata maggiormente la </a:t>
            </a:r>
            <a:r>
              <a:rPr lang="it-IT" sz="2400" b="1" dirty="0" smtClean="0">
                <a:solidFill>
                  <a:srgbClr val="000000"/>
                </a:solidFill>
              </a:rPr>
              <a:t>forma impersonale</a:t>
            </a:r>
            <a:r>
              <a:rPr lang="it-IT" sz="2400" dirty="0" smtClean="0">
                <a:solidFill>
                  <a:srgbClr val="000000"/>
                </a:solidFill>
              </a:rPr>
              <a:t>. (Si sostiene…si evince che…)
Possibile l’uso della prima persona plurale</a:t>
            </a:r>
            <a:r>
              <a:rPr lang="it-IT" sz="2400" b="1" dirty="0" smtClean="0">
                <a:solidFill>
                  <a:srgbClr val="000000"/>
                </a:solidFill>
              </a:rPr>
              <a:t>. </a:t>
            </a:r>
            <a:r>
              <a:rPr lang="it-IT" sz="2400" dirty="0" smtClean="0">
                <a:solidFill>
                  <a:srgbClr val="000000"/>
                </a:solidFill>
              </a:rPr>
              <a:t>(Noi </a:t>
            </a:r>
            <a:r>
              <a:rPr lang="it-IT" sz="2400" dirty="0" err="1" smtClean="0">
                <a:solidFill>
                  <a:srgbClr val="000000"/>
                </a:solidFill>
              </a:rPr>
              <a:t>ritieniamo</a:t>
            </a:r>
            <a:r>
              <a:rPr lang="it-IT" sz="2400" dirty="0" smtClean="0">
                <a:solidFill>
                  <a:srgbClr val="000000"/>
                </a:solidFill>
              </a:rPr>
              <a:t>…, noi pensiamo che…)</a:t>
            </a:r>
            <a:endParaRPr lang="it-IT" sz="2400" dirty="0" smtClean="0"/>
          </a:p>
          <a:p>
            <a:endParaRPr lang="it-IT" sz="2000" dirty="0" smtClean="0"/>
          </a:p>
          <a:p>
            <a:endParaRPr lang="it-IT" sz="2000" dirty="0" smtClean="0"/>
          </a:p>
          <a:p>
            <a:endParaRPr lang="it-IT" sz="2000" dirty="0" smtClean="0">
              <a:solidFill>
                <a:srgbClr val="000000"/>
              </a:solidFill>
            </a:endParaRPr>
          </a:p>
          <a:p>
            <a:endParaRPr lang="it-IT" sz="2000" dirty="0">
              <a:solidFill>
                <a:srgbClr val="000000"/>
              </a:solidFill>
            </a:endParaRPr>
          </a:p>
          <a:p>
            <a:pPr algn="ctr"/>
            <a:r>
              <a:rPr lang="it-IT" sz="2000" dirty="0" smtClean="0">
                <a:solidFill>
                  <a:srgbClr val="000000"/>
                </a:solidFill>
              </a:rPr>
              <a:t>
</a:t>
            </a:r>
            <a:r>
              <a:rPr lang="it-IT" sz="2400" dirty="0" smtClean="0">
                <a:solidFill>
                  <a:srgbClr val="000000"/>
                </a:solidFill>
              </a:rPr>
              <a:t>L’importante è </a:t>
            </a:r>
            <a:r>
              <a:rPr lang="it-IT" sz="2400" b="1" dirty="0" smtClean="0">
                <a:solidFill>
                  <a:srgbClr val="000000"/>
                </a:solidFill>
              </a:rPr>
              <a:t>usare sempre la stessa persona</a:t>
            </a:r>
            <a:endParaRPr lang="it-IT" sz="2400" dirty="0" smtClean="0"/>
          </a:p>
          <a:p>
            <a:endParaRPr dirty="0"/>
          </a:p>
        </p:txBody>
      </p:sp>
      <p:sp>
        <p:nvSpPr>
          <p:cNvPr id="428" name="CustomShape 3"/>
          <p:cNvSpPr/>
          <p:nvPr/>
        </p:nvSpPr>
        <p:spPr>
          <a:xfrm>
            <a:off x="4215420" y="4157820"/>
            <a:ext cx="483840" cy="977400"/>
          </a:xfrm>
          <a:prstGeom prst="downArrow">
            <a:avLst>
              <a:gd name="adj1" fmla="val 50000"/>
              <a:gd name="adj2" fmla="val 50024"/>
            </a:avLst>
          </a:prstGeom>
          <a:solidFill>
            <a:srgbClr val="A50021"/>
          </a:solidFill>
          <a:ln w="9360">
            <a:solidFill>
              <a:srgbClr val="000000"/>
            </a:solidFill>
            <a:round/>
          </a:ln>
        </p:spPr>
      </p:sp>
      <p:sp>
        <p:nvSpPr>
          <p:cNvPr id="429" name="TextShape 4"/>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30" name="TextShape 1"/>
          <p:cNvSpPr txBox="1"/>
          <p:nvPr/>
        </p:nvSpPr>
        <p:spPr>
          <a:xfrm>
            <a:off x="611280" y="115920"/>
            <a:ext cx="7770600" cy="1141200"/>
          </a:xfrm>
          <a:prstGeom prst="rect">
            <a:avLst/>
          </a:prstGeom>
        </p:spPr>
        <p:txBody>
          <a:bodyPr/>
          <a:lstStyle/>
          <a:p>
            <a:pPr>
              <a:lnSpc>
                <a:spcPct val="100000"/>
              </a:lnSpc>
            </a:pPr>
            <a:r>
              <a:rPr lang="it-IT" sz="3200" dirty="0" smtClean="0">
                <a:solidFill>
                  <a:srgbClr val="000000"/>
                </a:solidFill>
                <a:latin typeface="Arial"/>
              </a:rPr>
              <a:t>Ragionevoli dubbi</a:t>
            </a:r>
            <a:endParaRPr dirty="0"/>
          </a:p>
        </p:txBody>
      </p:sp>
      <p:sp>
        <p:nvSpPr>
          <p:cNvPr id="431" name="TextShape 2"/>
          <p:cNvSpPr txBox="1"/>
          <p:nvPr/>
        </p:nvSpPr>
        <p:spPr>
          <a:xfrm>
            <a:off x="765783" y="1666311"/>
            <a:ext cx="3808080" cy="4113000"/>
          </a:xfrm>
          <a:prstGeom prst="rect">
            <a:avLst/>
          </a:prstGeom>
        </p:spPr>
        <p:txBody>
          <a:bodyPr/>
          <a:lstStyle/>
          <a:p>
            <a:pPr>
              <a:lnSpc>
                <a:spcPct val="100000"/>
              </a:lnSpc>
            </a:pPr>
            <a:r>
              <a:rPr lang="it-IT" sz="2000" dirty="0" smtClean="0">
                <a:solidFill>
                  <a:srgbClr val="000000"/>
                </a:solidFill>
                <a:latin typeface="Arial"/>
                <a:hlinkClick r:id="rId4" action="ppaction://hlinksldjump"/>
              </a:rPr>
              <a:t>Numerazione delle pagine</a:t>
            </a:r>
            <a:endParaRPr lang="it-IT" sz="2000" dirty="0" smtClean="0">
              <a:solidFill>
                <a:srgbClr val="000000"/>
              </a:solidFill>
              <a:latin typeface="Arial"/>
            </a:endParaRPr>
          </a:p>
          <a:p>
            <a:pPr>
              <a:lnSpc>
                <a:spcPct val="100000"/>
              </a:lnSpc>
            </a:pPr>
            <a:r>
              <a:rPr lang="it-IT" sz="2000" dirty="0" smtClean="0">
                <a:solidFill>
                  <a:srgbClr val="000000"/>
                </a:solidFill>
                <a:latin typeface="Arial"/>
                <a:hlinkClick r:id="rId5" action="ppaction://hlinksldjump"/>
              </a:rPr>
              <a:t>Maiuscole </a:t>
            </a:r>
            <a:r>
              <a:rPr lang="it-IT" sz="2000" dirty="0">
                <a:solidFill>
                  <a:srgbClr val="000000"/>
                </a:solidFill>
                <a:latin typeface="Arial"/>
                <a:hlinkClick r:id="rId5" action="ppaction://hlinksldjump"/>
              </a:rPr>
              <a:t>e minuscole</a:t>
            </a:r>
            <a:endParaRPr dirty="0"/>
          </a:p>
          <a:p>
            <a:pPr>
              <a:lnSpc>
                <a:spcPct val="100000"/>
              </a:lnSpc>
            </a:pPr>
            <a:r>
              <a:rPr lang="it-IT" sz="2000" dirty="0">
                <a:solidFill>
                  <a:srgbClr val="000000"/>
                </a:solidFill>
                <a:latin typeface="Arial"/>
                <a:hlinkClick r:id="rId6" action="ppaction://hlinksldjump"/>
              </a:rPr>
              <a:t>Corsivo, grassetto, sottolineato</a:t>
            </a:r>
            <a:endParaRPr dirty="0"/>
          </a:p>
          <a:p>
            <a:pPr>
              <a:lnSpc>
                <a:spcPct val="100000"/>
              </a:lnSpc>
            </a:pPr>
            <a:r>
              <a:rPr lang="it-IT" sz="2000" dirty="0">
                <a:solidFill>
                  <a:srgbClr val="000000"/>
                </a:solidFill>
                <a:latin typeface="Arial"/>
                <a:hlinkClick r:id="rId7" action="ppaction://hlinksldjump"/>
              </a:rPr>
              <a:t>Accenti</a:t>
            </a:r>
            <a:endParaRPr dirty="0"/>
          </a:p>
          <a:p>
            <a:pPr>
              <a:lnSpc>
                <a:spcPct val="100000"/>
              </a:lnSpc>
            </a:pPr>
            <a:r>
              <a:rPr lang="it-IT" sz="2000" dirty="0">
                <a:solidFill>
                  <a:srgbClr val="000000"/>
                </a:solidFill>
                <a:latin typeface="Arial"/>
                <a:hlinkClick r:id="rId8" action="ppaction://hlinksldjump"/>
              </a:rPr>
              <a:t>Punteggiatura</a:t>
            </a:r>
            <a:endParaRPr dirty="0"/>
          </a:p>
          <a:p>
            <a:pPr>
              <a:lnSpc>
                <a:spcPct val="100000"/>
              </a:lnSpc>
            </a:pPr>
            <a:r>
              <a:rPr lang="it-IT" sz="2000" dirty="0">
                <a:solidFill>
                  <a:srgbClr val="000000"/>
                </a:solidFill>
                <a:latin typeface="Arial"/>
                <a:hlinkClick r:id="rId9" action="ppaction://hlinksldjump"/>
              </a:rPr>
              <a:t>Parole straniere</a:t>
            </a:r>
            <a:endParaRPr dirty="0"/>
          </a:p>
          <a:p>
            <a:pPr>
              <a:lnSpc>
                <a:spcPct val="100000"/>
              </a:lnSpc>
            </a:pPr>
            <a:r>
              <a:rPr lang="it-IT" sz="2000" dirty="0">
                <a:solidFill>
                  <a:srgbClr val="000000"/>
                </a:solidFill>
                <a:latin typeface="Arial"/>
                <a:hlinkClick r:id="rId10" action="ppaction://hlinksldjump"/>
              </a:rPr>
              <a:t>Liste e elenchi</a:t>
            </a:r>
            <a:endParaRPr dirty="0"/>
          </a:p>
          <a:p>
            <a:pPr>
              <a:lnSpc>
                <a:spcPct val="100000"/>
              </a:lnSpc>
            </a:pPr>
            <a:r>
              <a:rPr lang="it-IT" sz="2000" dirty="0">
                <a:solidFill>
                  <a:srgbClr val="000000"/>
                </a:solidFill>
                <a:latin typeface="Arial"/>
                <a:hlinkClick r:id="rId11" action="ppaction://hlinksldjump"/>
              </a:rPr>
              <a:t>Numeri e quantità </a:t>
            </a:r>
            <a:endParaRPr dirty="0"/>
          </a:p>
          <a:p>
            <a:pPr>
              <a:lnSpc>
                <a:spcPct val="100000"/>
              </a:lnSpc>
            </a:pPr>
            <a:r>
              <a:rPr lang="it-IT" sz="2000" dirty="0">
                <a:solidFill>
                  <a:srgbClr val="000000"/>
                </a:solidFill>
                <a:latin typeface="Arial"/>
                <a:hlinkClick r:id="rId12" action="ppaction://hlinksldjump"/>
              </a:rPr>
              <a:t>Unità di misura</a:t>
            </a:r>
            <a:endParaRPr dirty="0"/>
          </a:p>
          <a:p>
            <a:pPr>
              <a:lnSpc>
                <a:spcPct val="100000"/>
              </a:lnSpc>
            </a:pPr>
            <a:r>
              <a:rPr lang="it-IT" sz="2000" dirty="0">
                <a:solidFill>
                  <a:srgbClr val="000000"/>
                </a:solidFill>
                <a:latin typeface="Arial"/>
                <a:hlinkClick r:id="rId13" action="ppaction://hlinksldjump"/>
              </a:rPr>
              <a:t>Formule matematiche </a:t>
            </a:r>
            <a:endParaRPr dirty="0"/>
          </a:p>
          <a:p>
            <a:pPr>
              <a:lnSpc>
                <a:spcPct val="100000"/>
              </a:lnSpc>
            </a:pPr>
            <a:r>
              <a:rPr lang="it-IT" sz="2000" dirty="0">
                <a:solidFill>
                  <a:srgbClr val="000000"/>
                </a:solidFill>
                <a:latin typeface="Arial"/>
                <a:hlinkClick r:id="rId14" action="ppaction://hlinksldjump"/>
              </a:rPr>
              <a:t>Acronimi e abbreviazioni</a:t>
            </a:r>
            <a:endParaRPr dirty="0"/>
          </a:p>
          <a:p>
            <a:pPr>
              <a:lnSpc>
                <a:spcPct val="100000"/>
              </a:lnSpc>
            </a:pPr>
            <a:r>
              <a:rPr lang="it-IT" sz="2000" dirty="0">
                <a:solidFill>
                  <a:srgbClr val="000000"/>
                </a:solidFill>
                <a:latin typeface="Arial"/>
                <a:hlinkClick r:id="rId15" action="ppaction://hlinksldjump"/>
              </a:rPr>
              <a:t>Note</a:t>
            </a:r>
            <a:endParaRPr dirty="0"/>
          </a:p>
          <a:p>
            <a:pPr>
              <a:lnSpc>
                <a:spcPct val="100000"/>
              </a:lnSpc>
            </a:pPr>
            <a:r>
              <a:rPr lang="it-IT" sz="2000" dirty="0">
                <a:solidFill>
                  <a:srgbClr val="000000"/>
                </a:solidFill>
                <a:latin typeface="Arial"/>
                <a:hlinkClick r:id="rId16" action="ppaction://hlinksldjump"/>
              </a:rPr>
              <a:t>Figure e tabelle</a:t>
            </a:r>
            <a:endParaRPr dirty="0"/>
          </a:p>
        </p:txBody>
      </p:sp>
      <p:pic>
        <p:nvPicPr>
          <p:cNvPr id="433" name="Picture 2"/>
          <p:cNvPicPr/>
          <p:nvPr/>
        </p:nvPicPr>
        <p:blipFill>
          <a:blip r:embed="rId17"/>
          <a:srcRect l="731414" r="342206"/>
          <a:stretch>
            <a:fillRect/>
          </a:stretch>
        </p:blipFill>
        <p:spPr>
          <a:xfrm>
            <a:off x="5854680" y="333360"/>
            <a:ext cx="2172960" cy="2366640"/>
          </a:xfrm>
          <a:prstGeom prst="rect">
            <a:avLst/>
          </a:prstGeom>
          <a:ln>
            <a:noFill/>
          </a:ln>
        </p:spPr>
      </p:pic>
      <p:sp>
        <p:nvSpPr>
          <p:cNvPr id="435" name="TextShape 5"/>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pic>
        <p:nvPicPr>
          <p:cNvPr id="2" name="Immagine 1"/>
          <p:cNvPicPr>
            <a:picLocks noChangeAspect="1"/>
          </p:cNvPicPr>
          <p:nvPr/>
        </p:nvPicPr>
        <p:blipFill>
          <a:blip r:embed="rId18"/>
          <a:stretch>
            <a:fillRect/>
          </a:stretch>
        </p:blipFill>
        <p:spPr>
          <a:xfrm>
            <a:off x="5500440" y="1666311"/>
            <a:ext cx="2527200" cy="3655698"/>
          </a:xfrm>
          <a:prstGeom prst="rect">
            <a:avLst/>
          </a:prstGeom>
        </p:spPr>
      </p:pic>
    </p:spTree>
  </p:cSld>
  <p:clrMapOvr>
    <a:masterClrMapping/>
  </p:clrMapOvr>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6" presetClass="entr" presetSubtype="16" fill="hold" nodeType="clickEffect">
                                  <p:stCondLst>
                                    <p:cond delay="0"/>
                                  </p:stCondLst>
                                  <p:childTnLst>
                                    <p:set>
                                      <p:cBhvr>
                                        <p:cTn id="6" dur="1" fill="hold">
                                          <p:stCondLst>
                                            <p:cond delay="0"/>
                                          </p:stCondLst>
                                        </p:cTn>
                                        <p:tgtEl>
                                          <p:spTgt spid="433"/>
                                        </p:tgtEl>
                                        <p:attrNameLst>
                                          <p:attrName>style.visibility</p:attrName>
                                        </p:attrNameLst>
                                      </p:cBhvr>
                                      <p:to>
                                        <p:strVal val="visible"/>
                                      </p:to>
                                    </p:set>
                                    <p:animEffect transition="out" filter="circle(in)">
                                      <p:cBhvr additive="repl">
                                        <p:cTn id="7" dur="2000"/>
                                        <p:tgtEl>
                                          <p:spTgt spid="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p:nvPr/>
        </p:nvPicPr>
        <p:blipFill>
          <a:blip r:embed="rId2"/>
          <a:stretch>
            <a:fillRect/>
          </a:stretch>
        </p:blipFill>
        <p:spPr>
          <a:xfrm>
            <a:off x="6200207" y="2700000"/>
            <a:ext cx="2376000" cy="3403080"/>
          </a:xfrm>
          <a:prstGeom prst="rect">
            <a:avLst/>
          </a:prstGeom>
          <a:ln w="9360">
            <a:solidFill>
              <a:schemeClr val="tx1"/>
            </a:solidFill>
            <a:miter/>
          </a:ln>
        </p:spPr>
      </p:pic>
      <p:sp>
        <p:nvSpPr>
          <p:cNvPr id="18" name="TextShape 1"/>
          <p:cNvSpPr txBox="1"/>
          <p:nvPr/>
        </p:nvSpPr>
        <p:spPr>
          <a:xfrm>
            <a:off x="611280" y="189000"/>
            <a:ext cx="8381520" cy="407520"/>
          </a:xfrm>
          <a:prstGeom prst="rect">
            <a:avLst/>
          </a:prstGeom>
        </p:spPr>
        <p:txBody>
          <a:bodyPr anchor="ctr"/>
          <a:lstStyle/>
          <a:p>
            <a:pPr>
              <a:lnSpc>
                <a:spcPct val="100000"/>
              </a:lnSpc>
            </a:pPr>
            <a:r>
              <a:rPr lang="it-IT" sz="2800" dirty="0" smtClean="0">
                <a:solidFill>
                  <a:srgbClr val="000000"/>
                </a:solidFill>
              </a:rPr>
              <a:t>Numerazione </a:t>
            </a:r>
            <a:r>
              <a:rPr lang="it-IT" sz="2800" dirty="0">
                <a:solidFill>
                  <a:srgbClr val="000000"/>
                </a:solidFill>
              </a:rPr>
              <a:t>delle  pagine</a:t>
            </a:r>
            <a:endParaRPr dirty="0"/>
          </a:p>
        </p:txBody>
      </p:sp>
      <p:sp>
        <p:nvSpPr>
          <p:cNvPr id="19" name="TextShape 2"/>
          <p:cNvSpPr txBox="1"/>
          <p:nvPr/>
        </p:nvSpPr>
        <p:spPr>
          <a:xfrm>
            <a:off x="394333" y="1236960"/>
            <a:ext cx="4934579" cy="4641480"/>
          </a:xfrm>
          <a:prstGeom prst="rect">
            <a:avLst/>
          </a:prstGeom>
        </p:spPr>
        <p:txBody>
          <a:bodyPr/>
          <a:lstStyle/>
          <a:p>
            <a:pPr algn="just">
              <a:lnSpc>
                <a:spcPct val="90000"/>
              </a:lnSpc>
            </a:pPr>
            <a:r>
              <a:rPr lang="it-IT" dirty="0">
                <a:solidFill>
                  <a:srgbClr val="000000"/>
                </a:solidFill>
              </a:rPr>
              <a:t>Le pagine vanno di norma numerate in basso e al centro con </a:t>
            </a:r>
            <a:r>
              <a:rPr lang="it-IT" b="1" dirty="0">
                <a:solidFill>
                  <a:srgbClr val="000000"/>
                </a:solidFill>
              </a:rPr>
              <a:t>cifre arabe: </a:t>
            </a:r>
            <a:r>
              <a:rPr lang="it-IT" dirty="0">
                <a:solidFill>
                  <a:srgbClr val="000000"/>
                </a:solidFill>
              </a:rPr>
              <a:t>solo le componenti preliminari </a:t>
            </a:r>
            <a:r>
              <a:rPr lang="it-IT" dirty="0" smtClean="0">
                <a:solidFill>
                  <a:srgbClr val="000000"/>
                </a:solidFill>
              </a:rPr>
              <a:t>possono </a:t>
            </a:r>
            <a:r>
              <a:rPr lang="it-IT" dirty="0">
                <a:solidFill>
                  <a:srgbClr val="000000"/>
                </a:solidFill>
              </a:rPr>
              <a:t>essere numerate con cifre romane.</a:t>
            </a:r>
            <a:endParaRPr dirty="0"/>
          </a:p>
          <a:p>
            <a:pPr algn="just">
              <a:lnSpc>
                <a:spcPct val="90000"/>
              </a:lnSpc>
            </a:pPr>
            <a:endParaRPr dirty="0"/>
          </a:p>
          <a:p>
            <a:pPr algn="just">
              <a:lnSpc>
                <a:spcPct val="90000"/>
              </a:lnSpc>
            </a:pPr>
            <a:r>
              <a:rPr lang="it-IT" dirty="0">
                <a:solidFill>
                  <a:srgbClr val="000000"/>
                </a:solidFill>
              </a:rPr>
              <a:t>Indice, Introduzione, Testo della tesi (suddiviso in capitoli), Conclusioni, eventuali Appendici contenenti allegati (documenti, grafici, tabelle, illustrazioni), Bibliografia e ogni capitolo devono iniziare in una </a:t>
            </a:r>
            <a:r>
              <a:rPr lang="it-IT" b="1" dirty="0">
                <a:solidFill>
                  <a:srgbClr val="000000"/>
                </a:solidFill>
              </a:rPr>
              <a:t>pagina dispari</a:t>
            </a:r>
            <a:r>
              <a:rPr lang="it-IT" dirty="0">
                <a:solidFill>
                  <a:srgbClr val="000000"/>
                </a:solidFill>
              </a:rPr>
              <a:t>. </a:t>
            </a:r>
            <a:endParaRPr dirty="0"/>
          </a:p>
          <a:p>
            <a:pPr algn="just">
              <a:lnSpc>
                <a:spcPct val="90000"/>
              </a:lnSpc>
            </a:pPr>
            <a:endParaRPr dirty="0"/>
          </a:p>
          <a:p>
            <a:pPr algn="just">
              <a:lnSpc>
                <a:spcPct val="90000"/>
              </a:lnSpc>
            </a:pPr>
            <a:r>
              <a:rPr lang="it-IT" dirty="0">
                <a:solidFill>
                  <a:srgbClr val="000000"/>
                </a:solidFill>
              </a:rPr>
              <a:t>Qualora una parte o un capitolo finiscano in una pagina dispari, è necessario lasciare bianca la successiva pagina pari</a:t>
            </a:r>
            <a:r>
              <a:rPr lang="it-IT" dirty="0" smtClean="0">
                <a:solidFill>
                  <a:srgbClr val="000000"/>
                </a:solidFill>
              </a:rPr>
              <a:t>.</a:t>
            </a:r>
          </a:p>
          <a:p>
            <a:pPr algn="just">
              <a:lnSpc>
                <a:spcPct val="90000"/>
              </a:lnSpc>
            </a:pPr>
            <a:endParaRPr dirty="0"/>
          </a:p>
          <a:p>
            <a:pPr algn="just">
              <a:lnSpc>
                <a:spcPct val="90000"/>
              </a:lnSpc>
            </a:pPr>
            <a:r>
              <a:rPr lang="it-IT" dirty="0">
                <a:solidFill>
                  <a:srgbClr val="000000"/>
                </a:solidFill>
              </a:rPr>
              <a:t>Non va messo, anche se va considerato nella sequenza, il numero sul frontespizio, sulle pagine che contengono un titolo, sulle pagine bianche interposte.</a:t>
            </a:r>
            <a:endParaRPr dirty="0"/>
          </a:p>
          <a:p>
            <a:pPr>
              <a:lnSpc>
                <a:spcPct val="90000"/>
              </a:lnSpc>
            </a:pPr>
            <a:endParaRPr dirty="0"/>
          </a:p>
        </p:txBody>
      </p:sp>
      <p:pic>
        <p:nvPicPr>
          <p:cNvPr id="20" name="Picture 3"/>
          <p:cNvPicPr/>
          <p:nvPr/>
        </p:nvPicPr>
        <p:blipFill>
          <a:blip r:embed="rId3"/>
          <a:srcRect l="28068" t="12452" r="26261" b="56730"/>
          <a:stretch>
            <a:fillRect/>
          </a:stretch>
        </p:blipFill>
        <p:spPr>
          <a:xfrm>
            <a:off x="5588759" y="1236960"/>
            <a:ext cx="3064936" cy="1463040"/>
          </a:xfrm>
          <a:prstGeom prst="rect">
            <a:avLst/>
          </a:prstGeom>
          <a:ln>
            <a:solidFill>
              <a:schemeClr val="tx1"/>
            </a:solidFill>
          </a:ln>
        </p:spPr>
      </p:pic>
      <p:pic>
        <p:nvPicPr>
          <p:cNvPr id="21" name="Picture 4"/>
          <p:cNvPicPr/>
          <p:nvPr/>
        </p:nvPicPr>
        <p:blipFill>
          <a:blip r:embed="rId4"/>
          <a:stretch>
            <a:fillRect/>
          </a:stretch>
        </p:blipFill>
        <p:spPr>
          <a:xfrm>
            <a:off x="7576134" y="5789340"/>
            <a:ext cx="225000" cy="225000"/>
          </a:xfrm>
          <a:prstGeom prst="rect">
            <a:avLst/>
          </a:prstGeom>
          <a:ln>
            <a:noFill/>
          </a:ln>
        </p:spPr>
      </p:pic>
      <p:sp>
        <p:nvSpPr>
          <p:cNvPr id="23" name="CustomShape 4"/>
          <p:cNvSpPr/>
          <p:nvPr/>
        </p:nvSpPr>
        <p:spPr>
          <a:xfrm>
            <a:off x="8172360" y="1260360"/>
            <a:ext cx="498240" cy="649080"/>
          </a:xfrm>
          <a:prstGeom prst="ellipse">
            <a:avLst/>
          </a:prstGeom>
          <a:noFill/>
          <a:ln w="25560">
            <a:solidFill>
              <a:srgbClr val="3A5F8B"/>
            </a:solidFill>
            <a:round/>
          </a:ln>
        </p:spPr>
      </p:sp>
      <p:sp>
        <p:nvSpPr>
          <p:cNvPr id="24" name="CustomShape 5"/>
          <p:cNvSpPr/>
          <p:nvPr/>
        </p:nvSpPr>
        <p:spPr>
          <a:xfrm rot="1186800" flipH="1" flipV="1">
            <a:off x="6065908" y="5550219"/>
            <a:ext cx="1199880" cy="264600"/>
          </a:xfrm>
          <a:prstGeom prst="leftArrow">
            <a:avLst>
              <a:gd name="adj1" fmla="val 50000"/>
              <a:gd name="adj2" fmla="val 50000"/>
            </a:avLst>
          </a:prstGeom>
          <a:solidFill>
            <a:srgbClr val="4F81BD"/>
          </a:solidFill>
          <a:ln w="25560">
            <a:solidFill>
              <a:srgbClr val="3A5F8B"/>
            </a:solidFill>
            <a:round/>
          </a:ln>
        </p:spPr>
      </p:sp>
      <p:sp>
        <p:nvSpPr>
          <p:cNvPr id="25" name="CustomShape 6"/>
          <p:cNvSpPr/>
          <p:nvPr/>
        </p:nvSpPr>
        <p:spPr>
          <a:xfrm>
            <a:off x="7493040" y="5157360"/>
            <a:ext cx="1074240" cy="289080"/>
          </a:xfrm>
          <a:prstGeom prst="rect">
            <a:avLst/>
          </a:prstGeom>
          <a:solidFill>
            <a:srgbClr val="FFFFFF"/>
          </a:solidFill>
          <a:ln w="25560">
            <a:noFill/>
          </a:ln>
        </p:spPr>
      </p:sp>
      <p:sp>
        <p:nvSpPr>
          <p:cNvPr id="26" name="CustomShape 7"/>
          <p:cNvSpPr/>
          <p:nvPr/>
        </p:nvSpPr>
        <p:spPr>
          <a:xfrm>
            <a:off x="6660360" y="4221000"/>
            <a:ext cx="1583640" cy="215640"/>
          </a:xfrm>
          <a:prstGeom prst="rect">
            <a:avLst/>
          </a:prstGeom>
          <a:solidFill>
            <a:srgbClr val="FFFFFF"/>
          </a:solidFill>
          <a:ln w="25560">
            <a:noFill/>
          </a:ln>
        </p:spPr>
      </p:sp>
      <p:sp>
        <p:nvSpPr>
          <p:cNvPr id="27" name="CustomShape 8"/>
          <p:cNvSpPr/>
          <p:nvPr/>
        </p:nvSpPr>
        <p:spPr>
          <a:xfrm>
            <a:off x="6660360" y="4365000"/>
            <a:ext cx="1656000" cy="359640"/>
          </a:xfrm>
          <a:prstGeom prst="rect">
            <a:avLst/>
          </a:prstGeom>
          <a:solidFill>
            <a:srgbClr val="FFFFFF"/>
          </a:solidFill>
          <a:ln w="25560">
            <a:noFill/>
          </a:ln>
        </p:spPr>
      </p:sp>
      <p:sp>
        <p:nvSpPr>
          <p:cNvPr id="28" name="CustomShape 9"/>
          <p:cNvSpPr/>
          <p:nvPr/>
        </p:nvSpPr>
        <p:spPr>
          <a:xfrm>
            <a:off x="6732360" y="4797000"/>
            <a:ext cx="1151640" cy="287640"/>
          </a:xfrm>
          <a:prstGeom prst="rect">
            <a:avLst/>
          </a:prstGeom>
          <a:solidFill>
            <a:srgbClr val="FFFFFF"/>
          </a:solidFill>
          <a:ln w="25560">
            <a:noFill/>
          </a:ln>
        </p:spPr>
      </p:sp>
      <p:sp>
        <p:nvSpPr>
          <p:cNvPr id="22" name="CustomShape 3"/>
          <p:cNvSpPr/>
          <p:nvPr/>
        </p:nvSpPr>
        <p:spPr>
          <a:xfrm>
            <a:off x="6885057" y="5227740"/>
            <a:ext cx="857880" cy="364680"/>
          </a:xfrm>
          <a:prstGeom prst="rect">
            <a:avLst/>
          </a:prstGeom>
          <a:solidFill>
            <a:srgbClr val="FFFFFF"/>
          </a:solidFill>
          <a:ln>
            <a:noFill/>
          </a:ln>
        </p:spPr>
        <p:txBody>
          <a:bodyPr wrap="none" lIns="90000" tIns="45000" rIns="90000" bIns="45000"/>
          <a:lstStyle/>
          <a:p>
            <a:pPr>
              <a:lnSpc>
                <a:spcPct val="100000"/>
              </a:lnSpc>
            </a:pPr>
            <a:r>
              <a:rPr lang="it-IT" dirty="0">
                <a:solidFill>
                  <a:srgbClr val="C00000"/>
                </a:solidFill>
                <a:latin typeface="Arial"/>
              </a:rPr>
              <a:t>Sbagliato!!!</a:t>
            </a:r>
            <a:endParaRPr dirty="0"/>
          </a:p>
        </p:txBody>
      </p:sp>
    </p:spTree>
    <p:extLst>
      <p:ext uri="{BB962C8B-B14F-4D97-AF65-F5344CB8AC3E}">
        <p14:creationId xmlns:p14="http://schemas.microsoft.com/office/powerpoint/2010/main" val="9612528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bg>
      <p:bgPr>
        <a:blipFill>
          <a:blip r:embed="rId2"/>
          <a:stretch>
            <a:fillRect/>
          </a:stretch>
        </a:blipFill>
        <a:effectLst/>
      </p:bgPr>
    </p:bg>
    <p:spTree>
      <p:nvGrpSpPr>
        <p:cNvPr id="1" name=""/>
        <p:cNvGrpSpPr/>
        <p:nvPr/>
      </p:nvGrpSpPr>
      <p:grpSpPr>
        <a:xfrm>
          <a:off x="0" y="0"/>
          <a:ext cx="0" cy="0"/>
          <a:chOff x="0" y="0"/>
          <a:chExt cx="0" cy="0"/>
        </a:xfrm>
      </p:grpSpPr>
      <p:sp>
        <p:nvSpPr>
          <p:cNvPr id="436" name="TextShape 1"/>
          <p:cNvSpPr txBox="1"/>
          <p:nvPr/>
        </p:nvSpPr>
        <p:spPr>
          <a:xfrm>
            <a:off x="762120" y="152280"/>
            <a:ext cx="7924320" cy="407520"/>
          </a:xfrm>
          <a:prstGeom prst="rect">
            <a:avLst/>
          </a:prstGeom>
        </p:spPr>
        <p:txBody>
          <a:bodyPr/>
          <a:lstStyle/>
          <a:p>
            <a:pPr>
              <a:lnSpc>
                <a:spcPct val="100000"/>
              </a:lnSpc>
            </a:pPr>
            <a:r>
              <a:rPr lang="it-IT" sz="2800" dirty="0" smtClean="0">
                <a:solidFill>
                  <a:srgbClr val="000000"/>
                </a:solidFill>
                <a:latin typeface="Arial"/>
              </a:rPr>
              <a:t>Maiuscole </a:t>
            </a:r>
            <a:r>
              <a:rPr lang="it-IT" sz="2800" dirty="0">
                <a:solidFill>
                  <a:srgbClr val="000000"/>
                </a:solidFill>
                <a:latin typeface="Arial"/>
              </a:rPr>
              <a:t>e minuscole</a:t>
            </a:r>
            <a:endParaRPr dirty="0"/>
          </a:p>
        </p:txBody>
      </p:sp>
      <p:sp>
        <p:nvSpPr>
          <p:cNvPr id="437" name="TextShape 2"/>
          <p:cNvSpPr txBox="1"/>
          <p:nvPr/>
        </p:nvSpPr>
        <p:spPr>
          <a:xfrm>
            <a:off x="457200" y="1055520"/>
            <a:ext cx="8291160" cy="820440"/>
          </a:xfrm>
          <a:prstGeom prst="rect">
            <a:avLst/>
          </a:prstGeom>
        </p:spPr>
        <p:txBody>
          <a:bodyPr/>
          <a:lstStyle/>
          <a:p>
            <a:pPr>
              <a:lnSpc>
                <a:spcPct val="100000"/>
              </a:lnSpc>
            </a:pPr>
            <a:r>
              <a:rPr lang="it-IT" dirty="0">
                <a:solidFill>
                  <a:srgbClr val="000000"/>
                </a:solidFill>
                <a:latin typeface="Zurich Ex BT"/>
              </a:rPr>
              <a:t>Si seguono le </a:t>
            </a:r>
            <a:r>
              <a:rPr lang="it-IT" dirty="0">
                <a:solidFill>
                  <a:srgbClr val="C00000"/>
                </a:solidFill>
                <a:latin typeface="Zurich Ex BT"/>
              </a:rPr>
              <a:t>regole grammaticali </a:t>
            </a:r>
            <a:r>
              <a:rPr lang="it-IT" dirty="0">
                <a:solidFill>
                  <a:srgbClr val="000000"/>
                </a:solidFill>
                <a:latin typeface="Zurich Ex BT"/>
              </a:rPr>
              <a:t>(nomi propri, prima lettera di una frase, ecc.)</a:t>
            </a:r>
            <a:endParaRPr dirty="0"/>
          </a:p>
          <a:p>
            <a:pPr>
              <a:lnSpc>
                <a:spcPct val="100000"/>
              </a:lnSpc>
            </a:pPr>
            <a:r>
              <a:rPr lang="it-IT" dirty="0">
                <a:solidFill>
                  <a:srgbClr val="000000"/>
                </a:solidFill>
                <a:latin typeface="Arial"/>
              </a:rPr>
              <a:t>Di massima per le iniziali valgono i seguenti criteri:</a:t>
            </a:r>
            <a:endParaRPr dirty="0"/>
          </a:p>
        </p:txBody>
      </p:sp>
      <p:sp>
        <p:nvSpPr>
          <p:cNvPr id="438"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
        <p:nvSpPr>
          <p:cNvPr id="439" name="CustomShape 4"/>
          <p:cNvSpPr/>
          <p:nvPr/>
        </p:nvSpPr>
        <p:spPr>
          <a:xfrm>
            <a:off x="491872" y="1708964"/>
            <a:ext cx="8194568" cy="4112285"/>
          </a:xfrm>
          <a:prstGeom prst="rect">
            <a:avLst/>
          </a:prstGeom>
          <a:solidFill>
            <a:srgbClr val="FFFFFF"/>
          </a:solidFill>
          <a:ln w="25560">
            <a:solidFill>
              <a:srgbClr val="000000"/>
            </a:solidFill>
            <a:round/>
          </a:ln>
        </p:spPr>
        <p:txBody>
          <a:bodyPr lIns="90000" tIns="45000" rIns="90000" bIns="45000"/>
          <a:lstStyle/>
          <a:p>
            <a:pPr>
              <a:lnSpc>
                <a:spcPct val="100000"/>
              </a:lnSpc>
            </a:pPr>
            <a:r>
              <a:rPr lang="it-IT" sz="1400" b="1" dirty="0">
                <a:solidFill>
                  <a:srgbClr val="C00000"/>
                </a:solidFill>
                <a:latin typeface="Arial"/>
              </a:rPr>
              <a:t>MAIUSCOLA</a:t>
            </a:r>
            <a:r>
              <a:rPr lang="it-IT" sz="1400" dirty="0">
                <a:solidFill>
                  <a:srgbClr val="000000"/>
                </a:solidFill>
                <a:latin typeface="Arial"/>
              </a:rPr>
              <a:t>:</a:t>
            </a:r>
            <a:endParaRPr dirty="0"/>
          </a:p>
          <a:p>
            <a:pPr>
              <a:lnSpc>
                <a:spcPct val="100000"/>
              </a:lnSpc>
            </a:pPr>
            <a:endParaRPr dirty="0"/>
          </a:p>
          <a:p>
            <a:pPr>
              <a:lnSpc>
                <a:spcPct val="100000"/>
              </a:lnSpc>
              <a:buFont typeface="Arial"/>
              <a:buChar char="•"/>
            </a:pPr>
            <a:r>
              <a:rPr lang="it-IT" sz="1400" dirty="0">
                <a:solidFill>
                  <a:srgbClr val="000000"/>
                </a:solidFill>
                <a:latin typeface="Arial"/>
              </a:rPr>
              <a:t>magistrature, enti, uffici, istituzioni (es.: il Ministero degli Esteri, la Camera dei deputati, il Senato)</a:t>
            </a:r>
            <a:endParaRPr dirty="0"/>
          </a:p>
          <a:p>
            <a:pPr>
              <a:lnSpc>
                <a:spcPct val="100000"/>
              </a:lnSpc>
            </a:pPr>
            <a:endParaRPr dirty="0"/>
          </a:p>
          <a:p>
            <a:pPr>
              <a:lnSpc>
                <a:spcPct val="100000"/>
              </a:lnSpc>
              <a:buFont typeface="Arial"/>
              <a:buChar char="•"/>
            </a:pPr>
            <a:r>
              <a:rPr lang="it-IT" sz="1400" dirty="0">
                <a:solidFill>
                  <a:srgbClr val="000000"/>
                </a:solidFill>
                <a:latin typeface="Arial"/>
              </a:rPr>
              <a:t>nomi o aggettivi sostantivati indicanti uno Stato, una magistratura o un’istituzione (es.: gli Esteri)</a:t>
            </a:r>
            <a:endParaRPr dirty="0"/>
          </a:p>
          <a:p>
            <a:pPr>
              <a:lnSpc>
                <a:spcPct val="100000"/>
              </a:lnSpc>
            </a:pPr>
            <a:endParaRPr dirty="0"/>
          </a:p>
          <a:p>
            <a:pPr>
              <a:lnSpc>
                <a:spcPct val="100000"/>
              </a:lnSpc>
              <a:buFont typeface="Arial"/>
              <a:buChar char="•"/>
            </a:pPr>
            <a:r>
              <a:rPr lang="it-IT" sz="1400" dirty="0">
                <a:solidFill>
                  <a:srgbClr val="000000"/>
                </a:solidFill>
                <a:latin typeface="Arial"/>
              </a:rPr>
              <a:t> i sostantivi derivati da nomi geografici usati per designare un’area territoriale (es.: il Vicentino)</a:t>
            </a:r>
            <a:endParaRPr dirty="0"/>
          </a:p>
          <a:p>
            <a:pPr>
              <a:lnSpc>
                <a:spcPct val="100000"/>
              </a:lnSpc>
            </a:pPr>
            <a:endParaRPr dirty="0"/>
          </a:p>
          <a:p>
            <a:pPr>
              <a:lnSpc>
                <a:spcPct val="100000"/>
              </a:lnSpc>
              <a:buFont typeface="Arial"/>
              <a:buChar char="•"/>
            </a:pPr>
            <a:r>
              <a:rPr lang="it-IT" sz="1400" dirty="0">
                <a:solidFill>
                  <a:srgbClr val="000000"/>
                </a:solidFill>
                <a:latin typeface="Arial"/>
              </a:rPr>
              <a:t>termini che indicano epoche o periodi storici (es.: il Trecento, il Rinascimento, ecc.)</a:t>
            </a:r>
            <a:endParaRPr dirty="0"/>
          </a:p>
          <a:p>
            <a:pPr>
              <a:lnSpc>
                <a:spcPct val="100000"/>
              </a:lnSpc>
            </a:pPr>
            <a:endParaRPr dirty="0"/>
          </a:p>
          <a:p>
            <a:pPr>
              <a:lnSpc>
                <a:spcPct val="100000"/>
              </a:lnSpc>
              <a:buFont typeface="Arial"/>
              <a:buChar char="•"/>
            </a:pPr>
            <a:r>
              <a:rPr lang="it-IT" sz="1400" dirty="0">
                <a:solidFill>
                  <a:srgbClr val="000000"/>
                </a:solidFill>
                <a:latin typeface="Arial"/>
              </a:rPr>
              <a:t>Stato e Chiesa, nel senso di istituzione (es.: i rapporti tra Stato e Chiesa, ma : la chiesa di S. Maria degli Angeli)</a:t>
            </a:r>
            <a:endParaRPr dirty="0"/>
          </a:p>
          <a:p>
            <a:pPr>
              <a:lnSpc>
                <a:spcPct val="100000"/>
              </a:lnSpc>
            </a:pPr>
            <a:endParaRPr dirty="0"/>
          </a:p>
          <a:p>
            <a:pPr>
              <a:lnSpc>
                <a:spcPct val="100000"/>
              </a:lnSpc>
              <a:buFont typeface="Arial"/>
              <a:buChar char="•"/>
            </a:pPr>
            <a:r>
              <a:rPr lang="it-IT" sz="1400" dirty="0">
                <a:solidFill>
                  <a:srgbClr val="000000"/>
                </a:solidFill>
                <a:latin typeface="Arial"/>
              </a:rPr>
              <a:t>nomi dei mesi dell’anno </a:t>
            </a:r>
            <a:endParaRPr dirty="0"/>
          </a:p>
          <a:p>
            <a:pPr>
              <a:lnSpc>
                <a:spcPct val="100000"/>
              </a:lnSpc>
            </a:pPr>
            <a:endParaRPr dirty="0"/>
          </a:p>
          <a:p>
            <a:pPr>
              <a:lnSpc>
                <a:spcPct val="100000"/>
              </a:lnSpc>
              <a:buFont typeface="Arial"/>
              <a:buChar char="•"/>
            </a:pPr>
            <a:r>
              <a:rPr lang="it-IT" sz="1400" dirty="0">
                <a:solidFill>
                  <a:srgbClr val="000000"/>
                </a:solidFill>
                <a:latin typeface="Arial"/>
              </a:rPr>
              <a:t>nomi commerciali ma non aggettivi da essi derivati</a:t>
            </a:r>
            <a:endParaRPr dirty="0"/>
          </a:p>
          <a:p>
            <a:pPr>
              <a:lnSpc>
                <a:spcPct val="100000"/>
              </a:lnSpc>
            </a:pPr>
            <a:endParaRPr dirty="0"/>
          </a:p>
          <a:p>
            <a:pPr>
              <a:lnSpc>
                <a:spcPct val="100000"/>
              </a:lnSpc>
            </a:pPr>
            <a:endParaRPr dirty="0"/>
          </a:p>
        </p:txBody>
      </p:sp>
      <p:sp>
        <p:nvSpPr>
          <p:cNvPr id="440" name="CustomShape 5"/>
          <p:cNvSpPr/>
          <p:nvPr/>
        </p:nvSpPr>
        <p:spPr>
          <a:xfrm>
            <a:off x="5003640" y="4454739"/>
            <a:ext cx="3744720" cy="2022201"/>
          </a:xfrm>
          <a:prstGeom prst="rect">
            <a:avLst/>
          </a:prstGeom>
          <a:solidFill>
            <a:srgbClr val="FFFFFF"/>
          </a:solidFill>
          <a:ln w="25560">
            <a:solidFill>
              <a:srgbClr val="A50021"/>
            </a:solidFill>
            <a:round/>
          </a:ln>
        </p:spPr>
        <p:txBody>
          <a:bodyPr lIns="90000" tIns="45000" rIns="90000" bIns="45000"/>
          <a:lstStyle/>
          <a:p>
            <a:pPr>
              <a:lnSpc>
                <a:spcPct val="100000"/>
              </a:lnSpc>
            </a:pPr>
            <a:r>
              <a:rPr lang="it-IT" sz="1400" b="1" dirty="0">
                <a:solidFill>
                  <a:srgbClr val="C00000"/>
                </a:solidFill>
                <a:latin typeface="Arial"/>
              </a:rPr>
              <a:t>MINUSCOLA</a:t>
            </a:r>
            <a:r>
              <a:rPr lang="it-IT" sz="1400" dirty="0">
                <a:solidFill>
                  <a:srgbClr val="000000"/>
                </a:solidFill>
                <a:latin typeface="Arial"/>
              </a:rPr>
              <a:t>:</a:t>
            </a:r>
            <a:endParaRPr dirty="0"/>
          </a:p>
          <a:p>
            <a:pPr>
              <a:lnSpc>
                <a:spcPct val="100000"/>
              </a:lnSpc>
            </a:pPr>
            <a:r>
              <a:rPr lang="it-IT" sz="1400" dirty="0">
                <a:solidFill>
                  <a:srgbClr val="000000"/>
                </a:solidFill>
                <a:latin typeface="Arial"/>
              </a:rPr>
              <a:t>a) cariche e qualifiche (es.: re, sindaco, prof., dott., on.)</a:t>
            </a:r>
            <a:endParaRPr dirty="0"/>
          </a:p>
          <a:p>
            <a:pPr>
              <a:lnSpc>
                <a:spcPct val="100000"/>
              </a:lnSpc>
            </a:pPr>
            <a:r>
              <a:rPr lang="it-IT" sz="1400" dirty="0">
                <a:solidFill>
                  <a:srgbClr val="000000"/>
                </a:solidFill>
                <a:latin typeface="Arial"/>
              </a:rPr>
              <a:t>b) aggettivi sostantivati che indicano un popolo o gli abitanti del territorio di uno stato (es.: i francesi, gli ebrei, i veneziani)</a:t>
            </a:r>
            <a:endParaRPr dirty="0"/>
          </a:p>
          <a:p>
            <a:pPr>
              <a:lnSpc>
                <a:spcPct val="100000"/>
              </a:lnSpc>
            </a:pPr>
            <a:r>
              <a:rPr lang="it-IT" sz="1400" dirty="0">
                <a:solidFill>
                  <a:srgbClr val="000000"/>
                </a:solidFill>
                <a:latin typeface="Arial"/>
              </a:rPr>
              <a:t>c) nomi di circoscrizioni territoriali e forme di governo, qualora non indichino  un’istituzione specifica (es.: regno, provincia, regione)</a:t>
            </a:r>
            <a:endParaRPr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bg>
      <p:bgPr>
        <a:blipFill>
          <a:blip r:embed="rId2"/>
          <a:stretch>
            <a:fillRect/>
          </a:stretch>
        </a:blipFill>
        <a:effectLst/>
      </p:bgPr>
    </p:bg>
    <p:spTree>
      <p:nvGrpSpPr>
        <p:cNvPr id="1" name=""/>
        <p:cNvGrpSpPr/>
        <p:nvPr/>
      </p:nvGrpSpPr>
      <p:grpSpPr>
        <a:xfrm>
          <a:off x="0" y="0"/>
          <a:ext cx="0" cy="0"/>
          <a:chOff x="0" y="0"/>
          <a:chExt cx="0" cy="0"/>
        </a:xfrm>
      </p:grpSpPr>
      <p:sp>
        <p:nvSpPr>
          <p:cNvPr id="441" name="TextShape 1"/>
          <p:cNvSpPr txBox="1"/>
          <p:nvPr/>
        </p:nvSpPr>
        <p:spPr>
          <a:xfrm>
            <a:off x="762120" y="152280"/>
            <a:ext cx="7924320" cy="407520"/>
          </a:xfrm>
          <a:prstGeom prst="rect">
            <a:avLst/>
          </a:prstGeom>
        </p:spPr>
        <p:txBody>
          <a:bodyPr/>
          <a:lstStyle/>
          <a:p>
            <a:pPr>
              <a:lnSpc>
                <a:spcPct val="100000"/>
              </a:lnSpc>
            </a:pPr>
            <a:r>
              <a:rPr lang="it-IT" sz="2800" dirty="0" smtClean="0">
                <a:solidFill>
                  <a:srgbClr val="000000"/>
                </a:solidFill>
                <a:latin typeface="Arial"/>
              </a:rPr>
              <a:t>Corsivo</a:t>
            </a:r>
            <a:r>
              <a:rPr lang="it-IT" sz="2800" dirty="0">
                <a:solidFill>
                  <a:srgbClr val="000000"/>
                </a:solidFill>
                <a:latin typeface="Arial"/>
              </a:rPr>
              <a:t>, grassetto, sottolineato</a:t>
            </a:r>
            <a:r>
              <a:rPr lang="it-IT" sz="3200" dirty="0">
                <a:solidFill>
                  <a:srgbClr val="000000"/>
                </a:solidFill>
                <a:latin typeface="Arial"/>
              </a:rPr>
              <a:t>
</a:t>
            </a:r>
            <a:endParaRPr dirty="0"/>
          </a:p>
        </p:txBody>
      </p:sp>
      <p:sp>
        <p:nvSpPr>
          <p:cNvPr id="442" name="TextShape 2"/>
          <p:cNvSpPr txBox="1"/>
          <p:nvPr/>
        </p:nvSpPr>
        <p:spPr>
          <a:xfrm>
            <a:off x="489397" y="1329743"/>
            <a:ext cx="8197043" cy="4530240"/>
          </a:xfrm>
          <a:prstGeom prst="rect">
            <a:avLst/>
          </a:prstGeom>
        </p:spPr>
        <p:txBody>
          <a:bodyPr/>
          <a:lstStyle/>
          <a:p>
            <a:pPr algn="just">
              <a:lnSpc>
                <a:spcPct val="100000"/>
              </a:lnSpc>
            </a:pPr>
            <a:r>
              <a:rPr lang="it-IT" sz="2000" dirty="0">
                <a:solidFill>
                  <a:srgbClr val="000000"/>
                </a:solidFill>
                <a:latin typeface="Arial"/>
              </a:rPr>
              <a:t>Il </a:t>
            </a:r>
            <a:r>
              <a:rPr lang="it-IT" sz="2000" i="1" dirty="0">
                <a:solidFill>
                  <a:srgbClr val="000000"/>
                </a:solidFill>
                <a:latin typeface="Arial"/>
              </a:rPr>
              <a:t>corsivo</a:t>
            </a:r>
            <a:r>
              <a:rPr lang="it-IT" sz="2000" dirty="0">
                <a:solidFill>
                  <a:srgbClr val="000000"/>
                </a:solidFill>
                <a:latin typeface="Arial"/>
              </a:rPr>
              <a:t> si usa per </a:t>
            </a:r>
            <a:r>
              <a:rPr lang="it-IT" sz="2000" b="1" dirty="0">
                <a:solidFill>
                  <a:srgbClr val="000000"/>
                </a:solidFill>
                <a:latin typeface="Arial"/>
              </a:rPr>
              <a:t>evidenziare</a:t>
            </a:r>
            <a:r>
              <a:rPr lang="it-IT" sz="2000" dirty="0">
                <a:solidFill>
                  <a:srgbClr val="000000"/>
                </a:solidFill>
                <a:latin typeface="Arial"/>
              </a:rPr>
              <a:t> particolari parole o frasi e cioè:</a:t>
            </a:r>
            <a:endParaRPr sz="2000" dirty="0"/>
          </a:p>
          <a:p>
            <a:pPr algn="just">
              <a:lnSpc>
                <a:spcPct val="100000"/>
              </a:lnSpc>
            </a:pPr>
            <a:endParaRPr sz="2000" dirty="0"/>
          </a:p>
          <a:p>
            <a:pPr marL="1200150" lvl="2" indent="-285750" algn="just">
              <a:lnSpc>
                <a:spcPct val="100000"/>
              </a:lnSpc>
              <a:buSzPct val="100000"/>
              <a:buFont typeface="Wingdings" panose="05000000000000000000" pitchFamily="2" charset="2"/>
              <a:buChar char="§"/>
            </a:pPr>
            <a:r>
              <a:rPr lang="it-IT" sz="2000" b="1" dirty="0">
                <a:solidFill>
                  <a:srgbClr val="000000"/>
                </a:solidFill>
                <a:latin typeface="Arial"/>
              </a:rPr>
              <a:t>Termini tecnici </a:t>
            </a:r>
            <a:r>
              <a:rPr lang="it-IT" sz="2000" dirty="0">
                <a:solidFill>
                  <a:srgbClr val="000000"/>
                </a:solidFill>
                <a:latin typeface="Arial"/>
              </a:rPr>
              <a:t>e specialistici </a:t>
            </a:r>
            <a:endParaRPr lang="it-IT" sz="2000" dirty="0" smtClean="0">
              <a:solidFill>
                <a:srgbClr val="000000"/>
              </a:solidFill>
              <a:latin typeface="Arial"/>
            </a:endParaRPr>
          </a:p>
          <a:p>
            <a:pPr marL="1200150" lvl="2" indent="-285750" algn="just">
              <a:lnSpc>
                <a:spcPct val="100000"/>
              </a:lnSpc>
              <a:buSzPct val="100000"/>
              <a:buFont typeface="Wingdings" panose="05000000000000000000" pitchFamily="2" charset="2"/>
              <a:buChar char="§"/>
            </a:pPr>
            <a:endParaRPr sz="2000" dirty="0"/>
          </a:p>
          <a:p>
            <a:pPr marL="1200150" lvl="2" indent="-285750" algn="just">
              <a:lnSpc>
                <a:spcPct val="100000"/>
              </a:lnSpc>
              <a:buSzPct val="100000"/>
              <a:buFont typeface="Wingdings" panose="05000000000000000000" pitchFamily="2" charset="2"/>
              <a:buChar char="§"/>
            </a:pPr>
            <a:r>
              <a:rPr lang="it-IT" sz="2000" dirty="0">
                <a:solidFill>
                  <a:srgbClr val="000000"/>
                </a:solidFill>
                <a:latin typeface="Arial"/>
              </a:rPr>
              <a:t>Termini in lingua straniera di </a:t>
            </a:r>
            <a:r>
              <a:rPr lang="it-IT" sz="2000" b="1" dirty="0">
                <a:solidFill>
                  <a:srgbClr val="000000"/>
                </a:solidFill>
                <a:latin typeface="Arial"/>
              </a:rPr>
              <a:t>uso non comune </a:t>
            </a:r>
            <a:r>
              <a:rPr lang="it-IT" sz="2000" dirty="0">
                <a:solidFill>
                  <a:srgbClr val="000000"/>
                </a:solidFill>
                <a:latin typeface="Arial"/>
              </a:rPr>
              <a:t>(es. </a:t>
            </a:r>
            <a:r>
              <a:rPr lang="it-IT" sz="2000" i="1" dirty="0">
                <a:solidFill>
                  <a:srgbClr val="000000"/>
                </a:solidFill>
                <a:latin typeface="Arial"/>
              </a:rPr>
              <a:t>word processing)</a:t>
            </a:r>
            <a:r>
              <a:rPr lang="it-IT" sz="2000" b="1" dirty="0">
                <a:solidFill>
                  <a:srgbClr val="000000"/>
                </a:solidFill>
                <a:latin typeface="Arial"/>
              </a:rPr>
              <a:t> </a:t>
            </a:r>
            <a:r>
              <a:rPr lang="it-IT" sz="2000" dirty="0">
                <a:solidFill>
                  <a:srgbClr val="000000"/>
                </a:solidFill>
                <a:latin typeface="Arial"/>
              </a:rPr>
              <a:t>	</a:t>
            </a:r>
            <a:endParaRPr lang="it-IT" sz="2000" dirty="0" smtClean="0">
              <a:solidFill>
                <a:srgbClr val="000000"/>
              </a:solidFill>
              <a:latin typeface="Arial"/>
            </a:endParaRPr>
          </a:p>
          <a:p>
            <a:pPr lvl="2" algn="just">
              <a:lnSpc>
                <a:spcPct val="100000"/>
              </a:lnSpc>
              <a:buSzPct val="100000"/>
            </a:pPr>
            <a:r>
              <a:rPr lang="it-IT" sz="2000" dirty="0">
                <a:solidFill>
                  <a:srgbClr val="000000"/>
                </a:solidFill>
                <a:latin typeface="Arial"/>
              </a:rPr>
              <a:t>		</a:t>
            </a:r>
            <a:endParaRPr sz="2000" dirty="0"/>
          </a:p>
          <a:p>
            <a:pPr marL="1200150" lvl="2" indent="-285750" algn="just">
              <a:lnSpc>
                <a:spcPct val="100000"/>
              </a:lnSpc>
              <a:buSzPct val="100000"/>
              <a:buFont typeface="Wingdings" panose="05000000000000000000" pitchFamily="2" charset="2"/>
              <a:buChar char="§"/>
            </a:pPr>
            <a:r>
              <a:rPr lang="it-IT" sz="2000" dirty="0">
                <a:solidFill>
                  <a:srgbClr val="000000"/>
                </a:solidFill>
                <a:latin typeface="Arial"/>
              </a:rPr>
              <a:t>Nomi scientifici latini</a:t>
            </a:r>
            <a:endParaRPr sz="2000" dirty="0"/>
          </a:p>
          <a:p>
            <a:pPr algn="just">
              <a:lnSpc>
                <a:spcPct val="100000"/>
              </a:lnSpc>
            </a:pPr>
            <a:r>
              <a:rPr lang="it-IT" sz="2000" dirty="0">
                <a:solidFill>
                  <a:srgbClr val="3333CC"/>
                </a:solidFill>
                <a:latin typeface="Arial"/>
              </a:rPr>
              <a:t>	 				</a:t>
            </a:r>
            <a:endParaRPr sz="2000" dirty="0"/>
          </a:p>
          <a:p>
            <a:pPr algn="just">
              <a:lnSpc>
                <a:spcPct val="100000"/>
              </a:lnSpc>
            </a:pPr>
            <a:r>
              <a:rPr lang="it-IT" sz="2000" dirty="0">
                <a:solidFill>
                  <a:srgbClr val="000000"/>
                </a:solidFill>
                <a:latin typeface="Arial"/>
              </a:rPr>
              <a:t>Evitare l'uso del </a:t>
            </a:r>
            <a:r>
              <a:rPr lang="it-IT" sz="2000" b="1" dirty="0">
                <a:solidFill>
                  <a:srgbClr val="000000"/>
                </a:solidFill>
                <a:latin typeface="Arial"/>
              </a:rPr>
              <a:t>grassetto</a:t>
            </a:r>
            <a:r>
              <a:rPr lang="it-IT" sz="2000" dirty="0">
                <a:solidFill>
                  <a:srgbClr val="000000"/>
                </a:solidFill>
                <a:latin typeface="Arial"/>
              </a:rPr>
              <a:t> (che si usa nei manuali didattici e non nelle tesi) e il </a:t>
            </a:r>
            <a:r>
              <a:rPr lang="it-IT" sz="2000" u="sng" dirty="0">
                <a:solidFill>
                  <a:srgbClr val="000000"/>
                </a:solidFill>
                <a:latin typeface="Arial"/>
              </a:rPr>
              <a:t>sottolineato</a:t>
            </a:r>
            <a:r>
              <a:rPr lang="it-IT" sz="2000" dirty="0">
                <a:solidFill>
                  <a:srgbClr val="000000"/>
                </a:solidFill>
                <a:latin typeface="Arial"/>
              </a:rPr>
              <a:t> (che è la vecchia forma corrispondente al corsivo di oggi).</a:t>
            </a:r>
            <a:endParaRPr sz="2000" dirty="0"/>
          </a:p>
          <a:p>
            <a:pPr algn="just">
              <a:lnSpc>
                <a:spcPct val="100000"/>
              </a:lnSpc>
            </a:pPr>
            <a:endParaRPr sz="2000" dirty="0"/>
          </a:p>
          <a:p>
            <a:pPr algn="just">
              <a:lnSpc>
                <a:spcPct val="100000"/>
              </a:lnSpc>
            </a:pPr>
            <a:r>
              <a:rPr lang="it-IT" sz="2000" dirty="0" smtClean="0">
                <a:solidFill>
                  <a:srgbClr val="000000"/>
                </a:solidFill>
                <a:latin typeface="Arial"/>
              </a:rPr>
              <a:t>Evitare </a:t>
            </a:r>
            <a:r>
              <a:rPr lang="it-IT" sz="2000" dirty="0">
                <a:solidFill>
                  <a:srgbClr val="000000"/>
                </a:solidFill>
                <a:latin typeface="Arial"/>
              </a:rPr>
              <a:t>inoltre l'uso delle cosiddette </a:t>
            </a:r>
            <a:r>
              <a:rPr lang="it-IT" sz="2000" b="1" dirty="0">
                <a:solidFill>
                  <a:srgbClr val="000000"/>
                </a:solidFill>
                <a:latin typeface="Arial"/>
              </a:rPr>
              <a:t>virgolette ammiccanti</a:t>
            </a:r>
            <a:r>
              <a:rPr lang="it-IT" sz="2000" dirty="0">
                <a:solidFill>
                  <a:srgbClr val="000000"/>
                </a:solidFill>
                <a:latin typeface="Arial"/>
              </a:rPr>
              <a:t> (come in: </a:t>
            </a:r>
            <a:r>
              <a:rPr lang="it-IT" sz="2000" i="1" dirty="0">
                <a:solidFill>
                  <a:srgbClr val="000000"/>
                </a:solidFill>
                <a:latin typeface="Arial"/>
              </a:rPr>
              <a:t>l'uso dell'enfasi è "lievemente" retorico</a:t>
            </a:r>
            <a:r>
              <a:rPr lang="it-IT" sz="2000" dirty="0">
                <a:solidFill>
                  <a:srgbClr val="000000"/>
                </a:solidFill>
                <a:latin typeface="Arial"/>
              </a:rPr>
              <a:t>). </a:t>
            </a:r>
            <a:endParaRPr sz="2000" dirty="0"/>
          </a:p>
        </p:txBody>
      </p:sp>
      <p:sp>
        <p:nvSpPr>
          <p:cNvPr id="443"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bg>
      <p:bgPr>
        <a:blipFill>
          <a:blip r:embed="rId2"/>
          <a:stretch>
            <a:fillRect/>
          </a:stretch>
        </a:blipFill>
        <a:effectLst/>
      </p:bgPr>
    </p:bg>
    <p:spTree>
      <p:nvGrpSpPr>
        <p:cNvPr id="1" name=""/>
        <p:cNvGrpSpPr/>
        <p:nvPr/>
      </p:nvGrpSpPr>
      <p:grpSpPr>
        <a:xfrm>
          <a:off x="0" y="0"/>
          <a:ext cx="0" cy="0"/>
          <a:chOff x="0" y="0"/>
          <a:chExt cx="0" cy="0"/>
        </a:xfrm>
      </p:grpSpPr>
      <p:sp>
        <p:nvSpPr>
          <p:cNvPr id="444" name="TextShape 1"/>
          <p:cNvSpPr txBox="1"/>
          <p:nvPr/>
        </p:nvSpPr>
        <p:spPr>
          <a:xfrm>
            <a:off x="762120" y="152280"/>
            <a:ext cx="7924320" cy="407520"/>
          </a:xfrm>
          <a:prstGeom prst="rect">
            <a:avLst/>
          </a:prstGeom>
        </p:spPr>
        <p:txBody>
          <a:bodyPr/>
          <a:lstStyle/>
          <a:p>
            <a:pPr>
              <a:lnSpc>
                <a:spcPct val="100000"/>
              </a:lnSpc>
            </a:pPr>
            <a:r>
              <a:rPr lang="it-IT" sz="2800" dirty="0" smtClean="0">
                <a:solidFill>
                  <a:srgbClr val="000000"/>
                </a:solidFill>
                <a:latin typeface="Arial"/>
              </a:rPr>
              <a:t>Accenti</a:t>
            </a:r>
            <a:endParaRPr sz="2800" dirty="0"/>
          </a:p>
        </p:txBody>
      </p:sp>
      <p:sp>
        <p:nvSpPr>
          <p:cNvPr id="445" name="TextShape 2"/>
          <p:cNvSpPr txBox="1"/>
          <p:nvPr/>
        </p:nvSpPr>
        <p:spPr>
          <a:xfrm>
            <a:off x="491940" y="1319796"/>
            <a:ext cx="8194500" cy="4530240"/>
          </a:xfrm>
          <a:prstGeom prst="rect">
            <a:avLst/>
          </a:prstGeom>
        </p:spPr>
        <p:txBody>
          <a:bodyPr/>
          <a:lstStyle/>
          <a:p>
            <a:pPr algn="just">
              <a:lnSpc>
                <a:spcPct val="100000"/>
              </a:lnSpc>
            </a:pPr>
            <a:r>
              <a:rPr lang="it-IT" sz="2000" dirty="0">
                <a:solidFill>
                  <a:srgbClr val="000000"/>
                </a:solidFill>
                <a:latin typeface="Arial"/>
              </a:rPr>
              <a:t>Ad eccezione della “e”, tutte le altre vocali accentate si scrivono con accento grave (libertà, così, però, di più</a:t>
            </a:r>
            <a:r>
              <a:rPr lang="it-IT" sz="2000" dirty="0" smtClean="0">
                <a:solidFill>
                  <a:srgbClr val="000000"/>
                </a:solidFill>
                <a:latin typeface="Arial"/>
              </a:rPr>
              <a:t>)</a:t>
            </a:r>
          </a:p>
          <a:p>
            <a:pPr algn="just">
              <a:lnSpc>
                <a:spcPct val="100000"/>
              </a:lnSpc>
            </a:pPr>
            <a:endParaRPr dirty="0"/>
          </a:p>
          <a:p>
            <a:pPr algn="just">
              <a:lnSpc>
                <a:spcPct val="100000"/>
              </a:lnSpc>
            </a:pPr>
            <a:endParaRPr dirty="0"/>
          </a:p>
          <a:p>
            <a:pPr algn="just">
              <a:lnSpc>
                <a:spcPct val="100000"/>
              </a:lnSpc>
            </a:pPr>
            <a:r>
              <a:rPr lang="it-IT" sz="2000" dirty="0">
                <a:solidFill>
                  <a:srgbClr val="C00000"/>
                </a:solidFill>
                <a:latin typeface="Arial"/>
              </a:rPr>
              <a:t>"è" </a:t>
            </a:r>
            <a:r>
              <a:rPr lang="it-IT" sz="2000" dirty="0">
                <a:solidFill>
                  <a:srgbClr val="000000"/>
                </a:solidFill>
                <a:latin typeface="Arial"/>
              </a:rPr>
              <a:t>(con accento grave)</a:t>
            </a:r>
            <a:endParaRPr dirty="0"/>
          </a:p>
          <a:p>
            <a:pPr algn="just">
              <a:lnSpc>
                <a:spcPct val="100000"/>
              </a:lnSpc>
            </a:pPr>
            <a:r>
              <a:rPr lang="it-IT" sz="2000" dirty="0">
                <a:solidFill>
                  <a:srgbClr val="000000"/>
                </a:solidFill>
                <a:latin typeface="Arial"/>
              </a:rPr>
              <a:t>per la terza persona del verbo essere e per molte parole come "cioè”, “caffè”, “ahimè”, etc., </a:t>
            </a:r>
            <a:endParaRPr dirty="0"/>
          </a:p>
          <a:p>
            <a:pPr algn="just">
              <a:lnSpc>
                <a:spcPct val="100000"/>
              </a:lnSpc>
            </a:pPr>
            <a:endParaRPr lang="it-IT" dirty="0" smtClean="0"/>
          </a:p>
          <a:p>
            <a:pPr algn="just">
              <a:lnSpc>
                <a:spcPct val="100000"/>
              </a:lnSpc>
            </a:pPr>
            <a:endParaRPr dirty="0"/>
          </a:p>
          <a:p>
            <a:pPr algn="just">
              <a:lnSpc>
                <a:spcPct val="100000"/>
              </a:lnSpc>
            </a:pPr>
            <a:r>
              <a:rPr lang="it-IT" sz="2000" dirty="0">
                <a:solidFill>
                  <a:srgbClr val="C00000"/>
                </a:solidFill>
                <a:latin typeface="Arial"/>
              </a:rPr>
              <a:t>“</a:t>
            </a:r>
            <a:r>
              <a:rPr lang="it-IT" sz="2000" dirty="0" err="1">
                <a:solidFill>
                  <a:srgbClr val="C00000"/>
                </a:solidFill>
                <a:latin typeface="Arial"/>
              </a:rPr>
              <a:t>é</a:t>
            </a:r>
            <a:r>
              <a:rPr lang="it-IT" sz="2000" dirty="0">
                <a:solidFill>
                  <a:srgbClr val="C00000"/>
                </a:solidFill>
                <a:latin typeface="Arial"/>
              </a:rPr>
              <a:t>” </a:t>
            </a:r>
            <a:r>
              <a:rPr lang="it-IT" sz="2000" dirty="0">
                <a:solidFill>
                  <a:srgbClr val="000000"/>
                </a:solidFill>
                <a:latin typeface="Arial"/>
              </a:rPr>
              <a:t>(con accento acuto) </a:t>
            </a:r>
            <a:endParaRPr dirty="0"/>
          </a:p>
          <a:p>
            <a:pPr algn="just">
              <a:lnSpc>
                <a:spcPct val="100000"/>
              </a:lnSpc>
            </a:pPr>
            <a:r>
              <a:rPr lang="it-IT" sz="2000" dirty="0">
                <a:solidFill>
                  <a:srgbClr val="000000"/>
                </a:solidFill>
                <a:latin typeface="Arial"/>
              </a:rPr>
              <a:t>per "perché", "affinché", “né”, etc. </a:t>
            </a:r>
            <a:endParaRPr lang="it-IT" dirty="0" smtClean="0"/>
          </a:p>
          <a:p>
            <a:pPr algn="just">
              <a:lnSpc>
                <a:spcPct val="100000"/>
              </a:lnSpc>
            </a:pPr>
            <a:endParaRPr lang="it-IT" dirty="0"/>
          </a:p>
          <a:p>
            <a:pPr algn="just">
              <a:lnSpc>
                <a:spcPct val="100000"/>
              </a:lnSpc>
            </a:pPr>
            <a:endParaRPr dirty="0"/>
          </a:p>
          <a:p>
            <a:pPr algn="just">
              <a:lnSpc>
                <a:spcPct val="100000"/>
              </a:lnSpc>
            </a:pPr>
            <a:r>
              <a:rPr lang="it-IT" sz="2000" dirty="0" smtClean="0">
                <a:solidFill>
                  <a:srgbClr val="000000"/>
                </a:solidFill>
                <a:latin typeface="Arial"/>
              </a:rPr>
              <a:t>NB Se </a:t>
            </a:r>
            <a:r>
              <a:rPr lang="it-IT" sz="2000" dirty="0">
                <a:solidFill>
                  <a:srgbClr val="000000"/>
                </a:solidFill>
                <a:latin typeface="Arial"/>
              </a:rPr>
              <a:t>avete un </a:t>
            </a:r>
            <a:r>
              <a:rPr lang="it-IT" sz="2000" b="1" i="1" dirty="0">
                <a:solidFill>
                  <a:srgbClr val="000000"/>
                </a:solidFill>
                <a:latin typeface="Arial"/>
              </a:rPr>
              <a:t>word processor </a:t>
            </a:r>
            <a:r>
              <a:rPr lang="it-IT" sz="2000" dirty="0">
                <a:solidFill>
                  <a:srgbClr val="000000"/>
                </a:solidFill>
                <a:latin typeface="Arial"/>
              </a:rPr>
              <a:t>con il correttore ortografico questo</a:t>
            </a:r>
            <a:endParaRPr dirty="0"/>
          </a:p>
          <a:p>
            <a:pPr algn="just">
              <a:lnSpc>
                <a:spcPct val="100000"/>
              </a:lnSpc>
            </a:pPr>
            <a:r>
              <a:rPr lang="it-IT" sz="2000" dirty="0">
                <a:solidFill>
                  <a:srgbClr val="000000"/>
                </a:solidFill>
                <a:latin typeface="Arial"/>
              </a:rPr>
              <a:t>genere di errori può essere facilmente risolto.</a:t>
            </a:r>
            <a:endParaRPr dirty="0"/>
          </a:p>
          <a:p>
            <a:pPr algn="ctr">
              <a:lnSpc>
                <a:spcPct val="100000"/>
              </a:lnSpc>
            </a:pPr>
            <a:endParaRPr dirty="0"/>
          </a:p>
        </p:txBody>
      </p:sp>
      <p:sp>
        <p:nvSpPr>
          <p:cNvPr id="446"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bg>
      <p:bgPr>
        <a:blipFill>
          <a:blip r:embed="rId2"/>
          <a:stretch>
            <a:fillRect/>
          </a:stretch>
        </a:blipFill>
        <a:effectLst/>
      </p:bgPr>
    </p:bg>
    <p:spTree>
      <p:nvGrpSpPr>
        <p:cNvPr id="1" name=""/>
        <p:cNvGrpSpPr/>
        <p:nvPr/>
      </p:nvGrpSpPr>
      <p:grpSpPr>
        <a:xfrm>
          <a:off x="0" y="0"/>
          <a:ext cx="0" cy="0"/>
          <a:chOff x="0" y="0"/>
          <a:chExt cx="0" cy="0"/>
        </a:xfrm>
      </p:grpSpPr>
      <p:sp>
        <p:nvSpPr>
          <p:cNvPr id="447" name="TextShape 1"/>
          <p:cNvSpPr txBox="1"/>
          <p:nvPr/>
        </p:nvSpPr>
        <p:spPr>
          <a:xfrm>
            <a:off x="762120" y="152280"/>
            <a:ext cx="7924320" cy="407520"/>
          </a:xfrm>
          <a:prstGeom prst="rect">
            <a:avLst/>
          </a:prstGeom>
        </p:spPr>
        <p:txBody>
          <a:bodyPr/>
          <a:lstStyle/>
          <a:p>
            <a:pPr>
              <a:lnSpc>
                <a:spcPct val="100000"/>
              </a:lnSpc>
            </a:pPr>
            <a:r>
              <a:rPr lang="it-IT" sz="2800" dirty="0" smtClean="0">
                <a:solidFill>
                  <a:srgbClr val="000000"/>
                </a:solidFill>
                <a:latin typeface="Arial"/>
              </a:rPr>
              <a:t>Punteggiatura</a:t>
            </a:r>
            <a:endParaRPr sz="2800" dirty="0"/>
          </a:p>
        </p:txBody>
      </p:sp>
      <p:sp>
        <p:nvSpPr>
          <p:cNvPr id="448" name="TextShape 2"/>
          <p:cNvSpPr txBox="1"/>
          <p:nvPr/>
        </p:nvSpPr>
        <p:spPr>
          <a:xfrm>
            <a:off x="676219" y="1452719"/>
            <a:ext cx="7360198" cy="4530240"/>
          </a:xfrm>
          <a:prstGeom prst="rect">
            <a:avLst/>
          </a:prstGeom>
        </p:spPr>
        <p:txBody>
          <a:bodyPr/>
          <a:lstStyle/>
          <a:p>
            <a:pPr algn="just">
              <a:lnSpc>
                <a:spcPct val="100000"/>
              </a:lnSpc>
            </a:pPr>
            <a:r>
              <a:rPr lang="it-IT" sz="2400" dirty="0">
                <a:solidFill>
                  <a:srgbClr val="000000"/>
                </a:solidFill>
                <a:latin typeface="Arial"/>
              </a:rPr>
              <a:t>I segni d’interpunzione sono sempre collocati dopo le virgolette, gli esponenti delle note, le </a:t>
            </a:r>
            <a:r>
              <a:rPr lang="it-IT" sz="2400" dirty="0" smtClean="0">
                <a:solidFill>
                  <a:srgbClr val="000000"/>
                </a:solidFill>
                <a:latin typeface="Arial"/>
              </a:rPr>
              <a:t>parentesi.</a:t>
            </a:r>
            <a:endParaRPr sz="2400" dirty="0"/>
          </a:p>
          <a:p>
            <a:pPr algn="just">
              <a:lnSpc>
                <a:spcPct val="100000"/>
              </a:lnSpc>
            </a:pPr>
            <a:endParaRPr sz="2400" dirty="0"/>
          </a:p>
          <a:p>
            <a:pPr algn="just">
              <a:lnSpc>
                <a:spcPct val="100000"/>
              </a:lnSpc>
            </a:pPr>
            <a:r>
              <a:rPr lang="it-IT" sz="2400" dirty="0">
                <a:solidFill>
                  <a:srgbClr val="000000"/>
                </a:solidFill>
                <a:latin typeface="Arial"/>
              </a:rPr>
              <a:t>Vengono a loro volta </a:t>
            </a:r>
            <a:r>
              <a:rPr lang="it-IT" sz="2400" b="1" dirty="0">
                <a:solidFill>
                  <a:srgbClr val="000000"/>
                </a:solidFill>
                <a:latin typeface="Arial"/>
              </a:rPr>
              <a:t>seguiti da uno </a:t>
            </a:r>
            <a:r>
              <a:rPr lang="it-IT" sz="2400" b="1" dirty="0" smtClean="0">
                <a:solidFill>
                  <a:srgbClr val="000000"/>
                </a:solidFill>
                <a:latin typeface="Arial"/>
              </a:rPr>
              <a:t>spazio.</a:t>
            </a:r>
            <a:endParaRPr sz="2400" dirty="0"/>
          </a:p>
          <a:p>
            <a:pPr algn="just">
              <a:lnSpc>
                <a:spcPct val="100000"/>
              </a:lnSpc>
            </a:pPr>
            <a:endParaRPr sz="2400" dirty="0"/>
          </a:p>
          <a:p>
            <a:pPr algn="just">
              <a:lnSpc>
                <a:spcPct val="100000"/>
              </a:lnSpc>
            </a:pPr>
            <a:r>
              <a:rPr lang="it-IT" sz="2400" dirty="0">
                <a:solidFill>
                  <a:srgbClr val="000000"/>
                </a:solidFill>
                <a:latin typeface="Arial"/>
              </a:rPr>
              <a:t>Le parentesi e le virgolette non necessitano di spazi </a:t>
            </a:r>
            <a:r>
              <a:rPr lang="it-IT" sz="2400" dirty="0" smtClean="0">
                <a:solidFill>
                  <a:srgbClr val="000000"/>
                </a:solidFill>
                <a:latin typeface="Arial"/>
              </a:rPr>
              <a:t>interni</a:t>
            </a:r>
            <a:r>
              <a:rPr lang="it-IT" sz="2400" dirty="0"/>
              <a:t>.</a:t>
            </a:r>
            <a:endParaRPr sz="2400" dirty="0"/>
          </a:p>
        </p:txBody>
      </p:sp>
      <p:sp>
        <p:nvSpPr>
          <p:cNvPr id="449"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pic>
        <p:nvPicPr>
          <p:cNvPr id="7" name="Immagine 6"/>
          <p:cNvPicPr>
            <a:picLocks noChangeAspect="1"/>
          </p:cNvPicPr>
          <p:nvPr/>
        </p:nvPicPr>
        <p:blipFill rotWithShape="1">
          <a:blip r:embed="rId3">
            <a:extLst>
              <a:ext uri="{28A0092B-C50C-407E-A947-70E740481C1C}">
                <a14:useLocalDpi xmlns:a14="http://schemas.microsoft.com/office/drawing/2010/main" val="0"/>
              </a:ext>
            </a:extLst>
          </a:blip>
          <a:srcRect l="16901" t="41380" r="10140" b="11296"/>
          <a:stretch/>
        </p:blipFill>
        <p:spPr>
          <a:xfrm>
            <a:off x="3685935" y="3955727"/>
            <a:ext cx="5000505" cy="2027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bg>
      <p:bgPr>
        <a:blipFill>
          <a:blip r:embed="rId3"/>
          <a:stretch>
            <a:fillRect/>
          </a:stretch>
        </a:blipFill>
        <a:effectLst/>
      </p:bgPr>
    </p:bg>
    <p:spTree>
      <p:nvGrpSpPr>
        <p:cNvPr id="1" name=""/>
        <p:cNvGrpSpPr/>
        <p:nvPr/>
      </p:nvGrpSpPr>
      <p:grpSpPr>
        <a:xfrm>
          <a:off x="0" y="0"/>
          <a:ext cx="0" cy="0"/>
          <a:chOff x="0" y="0"/>
          <a:chExt cx="0" cy="0"/>
        </a:xfrm>
      </p:grpSpPr>
      <p:sp>
        <p:nvSpPr>
          <p:cNvPr id="451" name="TextShape 1"/>
          <p:cNvSpPr txBox="1"/>
          <p:nvPr/>
        </p:nvSpPr>
        <p:spPr>
          <a:xfrm>
            <a:off x="762120" y="115910"/>
            <a:ext cx="7924320" cy="407520"/>
          </a:xfrm>
          <a:prstGeom prst="rect">
            <a:avLst/>
          </a:prstGeom>
        </p:spPr>
        <p:txBody>
          <a:bodyPr/>
          <a:lstStyle/>
          <a:p>
            <a:pPr>
              <a:lnSpc>
                <a:spcPct val="100000"/>
              </a:lnSpc>
            </a:pPr>
            <a:r>
              <a:rPr lang="it-IT" sz="3200" dirty="0" smtClean="0">
                <a:solidFill>
                  <a:srgbClr val="000000"/>
                </a:solidFill>
                <a:latin typeface="Arial"/>
              </a:rPr>
              <a:t>Parole </a:t>
            </a:r>
            <a:r>
              <a:rPr lang="it-IT" sz="3200" dirty="0">
                <a:solidFill>
                  <a:srgbClr val="000000"/>
                </a:solidFill>
                <a:latin typeface="Arial"/>
              </a:rPr>
              <a:t>straniere</a:t>
            </a:r>
            <a:endParaRPr dirty="0"/>
          </a:p>
        </p:txBody>
      </p:sp>
      <p:sp>
        <p:nvSpPr>
          <p:cNvPr id="452" name="TextShape 2"/>
          <p:cNvSpPr txBox="1"/>
          <p:nvPr/>
        </p:nvSpPr>
        <p:spPr>
          <a:xfrm>
            <a:off x="474439" y="1531851"/>
            <a:ext cx="8218080" cy="4530240"/>
          </a:xfrm>
          <a:prstGeom prst="rect">
            <a:avLst/>
          </a:prstGeom>
        </p:spPr>
        <p:txBody>
          <a:bodyPr anchor="b"/>
          <a:lstStyle/>
          <a:p>
            <a:pPr marL="285750" indent="-285750" algn="just">
              <a:lnSpc>
                <a:spcPct val="100000"/>
              </a:lnSpc>
              <a:buSzPct val="100000"/>
              <a:buFont typeface="Wingdings" panose="05000000000000000000" pitchFamily="2" charset="2"/>
              <a:buChar char="§"/>
            </a:pPr>
            <a:r>
              <a:rPr lang="it-IT" sz="1600" dirty="0">
                <a:solidFill>
                  <a:srgbClr val="000000"/>
                </a:solidFill>
                <a:latin typeface="+mj-lt"/>
              </a:rPr>
              <a:t>Usate </a:t>
            </a:r>
            <a:r>
              <a:rPr lang="it-IT" sz="1600" b="1" dirty="0">
                <a:solidFill>
                  <a:srgbClr val="000000"/>
                </a:solidFill>
                <a:latin typeface="+mj-lt"/>
              </a:rPr>
              <a:t>termini italiani </a:t>
            </a:r>
            <a:r>
              <a:rPr lang="it-IT" sz="1600" dirty="0">
                <a:solidFill>
                  <a:srgbClr val="000000"/>
                </a:solidFill>
                <a:latin typeface="+mj-lt"/>
              </a:rPr>
              <a:t>quando possibile. Es. non  "</a:t>
            </a:r>
            <a:r>
              <a:rPr lang="it-IT" sz="1600" dirty="0" err="1">
                <a:solidFill>
                  <a:srgbClr val="000000"/>
                </a:solidFill>
                <a:latin typeface="+mj-lt"/>
              </a:rPr>
              <a:t>query</a:t>
            </a:r>
            <a:r>
              <a:rPr lang="it-IT" sz="1600" dirty="0">
                <a:solidFill>
                  <a:srgbClr val="000000"/>
                </a:solidFill>
                <a:latin typeface="+mj-lt"/>
              </a:rPr>
              <a:t> a un </a:t>
            </a:r>
            <a:r>
              <a:rPr lang="it-IT" sz="1600" dirty="0" err="1">
                <a:solidFill>
                  <a:srgbClr val="000000"/>
                </a:solidFill>
                <a:latin typeface="+mj-lt"/>
              </a:rPr>
              <a:t>search</a:t>
            </a:r>
            <a:r>
              <a:rPr lang="it-IT" sz="1600" dirty="0">
                <a:solidFill>
                  <a:srgbClr val="000000"/>
                </a:solidFill>
                <a:latin typeface="+mj-lt"/>
              </a:rPr>
              <a:t> </a:t>
            </a:r>
            <a:r>
              <a:rPr lang="it-IT" sz="1600" dirty="0" err="1">
                <a:solidFill>
                  <a:srgbClr val="000000"/>
                </a:solidFill>
                <a:latin typeface="+mj-lt"/>
              </a:rPr>
              <a:t>engine</a:t>
            </a:r>
            <a:r>
              <a:rPr lang="it-IT" sz="1600" dirty="0">
                <a:solidFill>
                  <a:srgbClr val="000000"/>
                </a:solidFill>
                <a:latin typeface="+mj-lt"/>
              </a:rPr>
              <a:t>", ma "interrogazione a un motore di ricerca" </a:t>
            </a:r>
            <a:endParaRPr sz="1600" dirty="0">
              <a:latin typeface="+mj-lt"/>
            </a:endParaRPr>
          </a:p>
          <a:p>
            <a:pPr marL="285750" indent="-285750" algn="just">
              <a:lnSpc>
                <a:spcPct val="100000"/>
              </a:lnSpc>
              <a:buSzPct val="100000"/>
              <a:buFont typeface="Wingdings" panose="05000000000000000000" pitchFamily="2" charset="2"/>
              <a:buChar char="§"/>
            </a:pPr>
            <a:endParaRPr sz="1600" dirty="0">
              <a:latin typeface="+mj-lt"/>
            </a:endParaRPr>
          </a:p>
          <a:p>
            <a:pPr marL="285750" indent="-285750" algn="just">
              <a:lnSpc>
                <a:spcPct val="100000"/>
              </a:lnSpc>
              <a:buSzPct val="100000"/>
              <a:buFont typeface="Wingdings" panose="05000000000000000000" pitchFamily="2" charset="2"/>
              <a:buChar char="§"/>
            </a:pPr>
            <a:r>
              <a:rPr lang="it-IT" sz="1600" b="1" dirty="0">
                <a:solidFill>
                  <a:srgbClr val="000000"/>
                </a:solidFill>
                <a:latin typeface="+mj-lt"/>
              </a:rPr>
              <a:t>Non traducete termini intraducibili </a:t>
            </a:r>
            <a:r>
              <a:rPr lang="it-IT" sz="1600" dirty="0">
                <a:solidFill>
                  <a:srgbClr val="000000"/>
                </a:solidFill>
                <a:latin typeface="+mj-lt"/>
              </a:rPr>
              <a:t>(ad es</a:t>
            </a:r>
            <a:r>
              <a:rPr lang="it-IT" sz="1600" dirty="0" smtClean="0">
                <a:solidFill>
                  <a:srgbClr val="000000"/>
                </a:solidFill>
                <a:latin typeface="+mj-lt"/>
              </a:rPr>
              <a:t>. </a:t>
            </a:r>
            <a:r>
              <a:rPr lang="it-IT" sz="1600" dirty="0">
                <a:solidFill>
                  <a:srgbClr val="000000"/>
                </a:solidFill>
                <a:latin typeface="+mj-lt"/>
              </a:rPr>
              <a:t>hardware e software).</a:t>
            </a:r>
            <a:endParaRPr sz="1600" dirty="0">
              <a:latin typeface="+mj-lt"/>
            </a:endParaRPr>
          </a:p>
          <a:p>
            <a:pPr marL="285750" indent="-285750" algn="just">
              <a:lnSpc>
                <a:spcPct val="100000"/>
              </a:lnSpc>
              <a:buSzPct val="100000"/>
              <a:buFont typeface="Wingdings" panose="05000000000000000000" pitchFamily="2" charset="2"/>
              <a:buChar char="§"/>
            </a:pPr>
            <a:endParaRPr sz="1600" dirty="0">
              <a:latin typeface="+mj-lt"/>
            </a:endParaRPr>
          </a:p>
          <a:p>
            <a:pPr marL="285750" indent="-285750" algn="just">
              <a:buSzPct val="100000"/>
              <a:buFont typeface="Wingdings" panose="05000000000000000000" pitchFamily="2" charset="2"/>
              <a:buChar char="§"/>
            </a:pPr>
            <a:r>
              <a:rPr lang="it-IT" sz="1600" dirty="0">
                <a:solidFill>
                  <a:srgbClr val="000000"/>
                </a:solidFill>
                <a:latin typeface="+mj-lt"/>
              </a:rPr>
              <a:t>Le parole in lingua straniera inserite singolarmente nel testo vengono scritte in </a:t>
            </a:r>
            <a:r>
              <a:rPr lang="it-IT" sz="1600" b="1" i="1" dirty="0">
                <a:solidFill>
                  <a:srgbClr val="000000"/>
                </a:solidFill>
                <a:latin typeface="+mj-lt"/>
              </a:rPr>
              <a:t>corsivo</a:t>
            </a:r>
            <a:r>
              <a:rPr lang="it-IT" sz="1600" dirty="0">
                <a:solidFill>
                  <a:srgbClr val="000000"/>
                </a:solidFill>
                <a:latin typeface="+mj-lt"/>
              </a:rPr>
              <a:t>, soprattutto quando si tratti di termini tecnici (es.: Si intende con </a:t>
            </a:r>
            <a:r>
              <a:rPr lang="it-IT" sz="1600" i="1" dirty="0">
                <a:solidFill>
                  <a:srgbClr val="000000"/>
                </a:solidFill>
                <a:latin typeface="+mj-lt"/>
              </a:rPr>
              <a:t>word processing</a:t>
            </a:r>
            <a:r>
              <a:rPr lang="it-IT" sz="1600" dirty="0">
                <a:solidFill>
                  <a:srgbClr val="000000"/>
                </a:solidFill>
                <a:latin typeface="+mj-lt"/>
              </a:rPr>
              <a:t> l’insieme dei metodi …). </a:t>
            </a:r>
            <a:endParaRPr sz="1600" dirty="0">
              <a:latin typeface="+mj-lt"/>
            </a:endParaRPr>
          </a:p>
          <a:p>
            <a:pPr marL="285750" indent="-285750" algn="just">
              <a:buSzPct val="100000"/>
              <a:buFont typeface="Wingdings" panose="05000000000000000000" pitchFamily="2" charset="2"/>
              <a:buChar char="§"/>
            </a:pPr>
            <a:endParaRPr sz="1600" dirty="0">
              <a:latin typeface="+mj-lt"/>
            </a:endParaRPr>
          </a:p>
          <a:p>
            <a:pPr marL="285750" indent="-285750" algn="just">
              <a:buSzPct val="100000"/>
              <a:buFont typeface="Wingdings" panose="05000000000000000000" pitchFamily="2" charset="2"/>
              <a:buChar char="§"/>
            </a:pPr>
            <a:r>
              <a:rPr lang="it-IT" sz="1600" dirty="0">
                <a:solidFill>
                  <a:srgbClr val="000000"/>
                </a:solidFill>
                <a:latin typeface="+mj-lt"/>
              </a:rPr>
              <a:t>Per </a:t>
            </a:r>
            <a:r>
              <a:rPr lang="it-IT" sz="1600" b="1" dirty="0">
                <a:solidFill>
                  <a:srgbClr val="000000"/>
                </a:solidFill>
                <a:latin typeface="+mj-lt"/>
              </a:rPr>
              <a:t>parole straniere ormai acquisite o di uso corrente nella lingua italiana si usa il carattere ordinario </a:t>
            </a:r>
            <a:r>
              <a:rPr lang="it-IT" sz="1600" dirty="0">
                <a:solidFill>
                  <a:srgbClr val="000000"/>
                </a:solidFill>
                <a:latin typeface="+mj-lt"/>
              </a:rPr>
              <a:t>(es.: il boom economico).Lo stesso principio si applica a termini specialistici che si possano ritenere correnti nell’ambito di una determinata tematica (es.: il cash flow [in un testo di argomento economico]).</a:t>
            </a:r>
            <a:endParaRPr sz="1600" dirty="0">
              <a:latin typeface="+mj-lt"/>
            </a:endParaRPr>
          </a:p>
          <a:p>
            <a:pPr marL="285750" indent="-285750" algn="just">
              <a:buSzPct val="100000"/>
              <a:buFont typeface="Wingdings" panose="05000000000000000000" pitchFamily="2" charset="2"/>
              <a:buChar char="§"/>
            </a:pPr>
            <a:endParaRPr sz="1600" dirty="0">
              <a:latin typeface="+mj-lt"/>
            </a:endParaRPr>
          </a:p>
          <a:p>
            <a:pPr marL="285750" indent="-285750" algn="just">
              <a:lnSpc>
                <a:spcPct val="100000"/>
              </a:lnSpc>
              <a:buSzPct val="100000"/>
              <a:buFont typeface="Wingdings" panose="05000000000000000000" pitchFamily="2" charset="2"/>
              <a:buChar char="§"/>
            </a:pPr>
            <a:r>
              <a:rPr lang="it-IT" sz="1600" dirty="0">
                <a:solidFill>
                  <a:srgbClr val="000000"/>
                </a:solidFill>
                <a:latin typeface="+mj-lt"/>
              </a:rPr>
              <a:t>È preferibile </a:t>
            </a:r>
            <a:r>
              <a:rPr lang="it-IT" sz="1600" b="1" dirty="0">
                <a:solidFill>
                  <a:srgbClr val="000000"/>
                </a:solidFill>
                <a:latin typeface="+mj-lt"/>
              </a:rPr>
              <a:t>non declinare </a:t>
            </a:r>
            <a:r>
              <a:rPr lang="it-IT" sz="1600" dirty="0">
                <a:solidFill>
                  <a:srgbClr val="000000"/>
                </a:solidFill>
                <a:latin typeface="+mj-lt"/>
              </a:rPr>
              <a:t>mai le parole straniere: i termini inglesi in un testo italiano non prendono la desinenza del plurale (quindi, non "le </a:t>
            </a:r>
            <a:r>
              <a:rPr lang="it-IT" sz="1600" dirty="0" err="1">
                <a:solidFill>
                  <a:srgbClr val="000000"/>
                </a:solidFill>
                <a:latin typeface="+mj-lt"/>
              </a:rPr>
              <a:t>directories</a:t>
            </a:r>
            <a:r>
              <a:rPr lang="it-IT" sz="1600" dirty="0">
                <a:solidFill>
                  <a:srgbClr val="000000"/>
                </a:solidFill>
                <a:latin typeface="+mj-lt"/>
              </a:rPr>
              <a:t>" ma "le directory"). </a:t>
            </a:r>
            <a:endParaRPr sz="1600" dirty="0">
              <a:latin typeface="+mj-lt"/>
            </a:endParaRPr>
          </a:p>
          <a:p>
            <a:pPr algn="just"/>
            <a:endParaRPr dirty="0"/>
          </a:p>
          <a:p>
            <a:pPr algn="just">
              <a:lnSpc>
                <a:spcPct val="100000"/>
              </a:lnSpc>
            </a:pPr>
            <a:endParaRPr dirty="0"/>
          </a:p>
        </p:txBody>
      </p:sp>
      <p:sp>
        <p:nvSpPr>
          <p:cNvPr id="453"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a:t>
            </a:r>
            <a:r>
              <a:rPr lang="it-IT" sz="1000" b="1">
                <a:solidFill>
                  <a:srgbClr val="000000"/>
                </a:solidFill>
                <a:latin typeface="Arial"/>
              </a:rPr>
              <a:t>Università di Padova</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
        <p:nvSpPr>
          <p:cNvPr id="6" name="TextShape 1"/>
          <p:cNvSpPr txBox="1"/>
          <p:nvPr/>
        </p:nvSpPr>
        <p:spPr>
          <a:xfrm>
            <a:off x="619666" y="215894"/>
            <a:ext cx="8229240" cy="791640"/>
          </a:xfrm>
          <a:prstGeom prst="rect">
            <a:avLst/>
          </a:prstGeom>
        </p:spPr>
        <p:txBody>
          <a:bodyPr/>
          <a:lstStyle/>
          <a:p>
            <a:pPr>
              <a:lnSpc>
                <a:spcPct val="100000"/>
              </a:lnSpc>
            </a:pPr>
            <a:r>
              <a:rPr lang="it-IT" sz="3200" dirty="0" smtClean="0">
                <a:solidFill>
                  <a:srgbClr val="000000"/>
                </a:solidFill>
                <a:latin typeface="Arial"/>
              </a:rPr>
              <a:t>Pagina per laureandi sul sito dell’Emeroteca</a:t>
            </a:r>
            <a:endParaRPr dirty="0"/>
          </a:p>
        </p:txBody>
      </p:sp>
      <p:sp>
        <p:nvSpPr>
          <p:cNvPr id="7" name="TextShape 2"/>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pic>
        <p:nvPicPr>
          <p:cNvPr id="2" name="Immagine 1">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666" y="1435578"/>
            <a:ext cx="7585656" cy="4384897"/>
          </a:xfrm>
          <a:prstGeom prst="rect">
            <a:avLst/>
          </a:prstGeom>
        </p:spPr>
      </p:pic>
    </p:spTree>
    <p:extLst>
      <p:ext uri="{BB962C8B-B14F-4D97-AF65-F5344CB8AC3E}">
        <p14:creationId xmlns:p14="http://schemas.microsoft.com/office/powerpoint/2010/main" val="33994445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bg>
      <p:bgPr>
        <a:blipFill>
          <a:blip r:embed="rId2"/>
          <a:stretch>
            <a:fillRect/>
          </a:stretch>
        </a:blipFill>
        <a:effectLst/>
      </p:bgPr>
    </p:bg>
    <p:spTree>
      <p:nvGrpSpPr>
        <p:cNvPr id="1" name=""/>
        <p:cNvGrpSpPr/>
        <p:nvPr/>
      </p:nvGrpSpPr>
      <p:grpSpPr>
        <a:xfrm>
          <a:off x="0" y="0"/>
          <a:ext cx="0" cy="0"/>
          <a:chOff x="0" y="0"/>
          <a:chExt cx="0" cy="0"/>
        </a:xfrm>
      </p:grpSpPr>
      <p:sp>
        <p:nvSpPr>
          <p:cNvPr id="454" name="TextShape 1"/>
          <p:cNvSpPr txBox="1"/>
          <p:nvPr/>
        </p:nvSpPr>
        <p:spPr>
          <a:xfrm>
            <a:off x="762120" y="152280"/>
            <a:ext cx="7924320" cy="407520"/>
          </a:xfrm>
          <a:prstGeom prst="rect">
            <a:avLst/>
          </a:prstGeom>
        </p:spPr>
        <p:txBody>
          <a:bodyPr/>
          <a:lstStyle/>
          <a:p>
            <a:pPr>
              <a:lnSpc>
                <a:spcPct val="100000"/>
              </a:lnSpc>
            </a:pPr>
            <a:r>
              <a:rPr lang="it-IT" sz="3200" dirty="0" smtClean="0">
                <a:solidFill>
                  <a:srgbClr val="000000"/>
                </a:solidFill>
                <a:latin typeface="Arial"/>
              </a:rPr>
              <a:t>Liste </a:t>
            </a:r>
            <a:r>
              <a:rPr lang="it-IT" sz="3200" dirty="0">
                <a:solidFill>
                  <a:srgbClr val="000000"/>
                </a:solidFill>
                <a:latin typeface="Arial"/>
              </a:rPr>
              <a:t>e elenchi</a:t>
            </a:r>
            <a:endParaRPr dirty="0"/>
          </a:p>
        </p:txBody>
      </p:sp>
      <p:sp>
        <p:nvSpPr>
          <p:cNvPr id="455" name="TextShape 2"/>
          <p:cNvSpPr txBox="1"/>
          <p:nvPr/>
        </p:nvSpPr>
        <p:spPr>
          <a:xfrm>
            <a:off x="468360" y="1628640"/>
            <a:ext cx="4000609" cy="4530240"/>
          </a:xfrm>
          <a:prstGeom prst="rect">
            <a:avLst/>
          </a:prstGeom>
        </p:spPr>
        <p:txBody>
          <a:bodyPr/>
          <a:lstStyle/>
          <a:p>
            <a:pPr marL="285750" indent="-285750" algn="just">
              <a:lnSpc>
                <a:spcPct val="100000"/>
              </a:lnSpc>
              <a:buSzPct val="100000"/>
              <a:buFont typeface="Arial" panose="020B0604020202020204" pitchFamily="34" charset="0"/>
              <a:buChar char="•"/>
            </a:pPr>
            <a:r>
              <a:rPr lang="it-IT" sz="1600" dirty="0">
                <a:solidFill>
                  <a:srgbClr val="000000"/>
                </a:solidFill>
                <a:latin typeface="Arial"/>
              </a:rPr>
              <a:t>Di solito  ogni voce  è evidenziata da una </a:t>
            </a:r>
            <a:r>
              <a:rPr lang="it-IT" sz="1600" b="1" dirty="0">
                <a:solidFill>
                  <a:srgbClr val="000000"/>
                </a:solidFill>
                <a:latin typeface="Arial"/>
              </a:rPr>
              <a:t>marca grafica </a:t>
            </a:r>
            <a:r>
              <a:rPr lang="it-IT" sz="1600" dirty="0">
                <a:solidFill>
                  <a:srgbClr val="000000"/>
                </a:solidFill>
                <a:latin typeface="Arial"/>
              </a:rPr>
              <a:t>oppure da un numero o una </a:t>
            </a:r>
            <a:r>
              <a:rPr lang="it-IT" sz="1600" dirty="0" smtClean="0">
                <a:solidFill>
                  <a:srgbClr val="000000"/>
                </a:solidFill>
                <a:latin typeface="Arial"/>
              </a:rPr>
              <a:t>lettera</a:t>
            </a:r>
            <a:endParaRPr dirty="0"/>
          </a:p>
          <a:p>
            <a:pPr marL="285750" indent="-285750" algn="just">
              <a:lnSpc>
                <a:spcPct val="100000"/>
              </a:lnSpc>
              <a:buSzPct val="100000"/>
              <a:buFont typeface="Arial" panose="020B0604020202020204" pitchFamily="34" charset="0"/>
              <a:buChar char="•"/>
            </a:pPr>
            <a:r>
              <a:rPr lang="it-IT" sz="1600" dirty="0">
                <a:solidFill>
                  <a:srgbClr val="000000"/>
                </a:solidFill>
                <a:latin typeface="Arial"/>
              </a:rPr>
              <a:t>All'interno degli elenchi (puntati, numerati, liste descrittive), le varie voci devono essere uniformi (come punteggiatura e come struttura grammaticale</a:t>
            </a:r>
            <a:r>
              <a:rPr lang="it-IT" sz="1600" dirty="0" smtClean="0">
                <a:solidFill>
                  <a:srgbClr val="000000"/>
                </a:solidFill>
                <a:latin typeface="Arial"/>
              </a:rPr>
              <a:t>)</a:t>
            </a:r>
            <a:endParaRPr dirty="0"/>
          </a:p>
          <a:p>
            <a:pPr marL="285750" indent="-285750" algn="just">
              <a:lnSpc>
                <a:spcPct val="100000"/>
              </a:lnSpc>
              <a:buSzPct val="100000"/>
              <a:buFont typeface="Arial" panose="020B0604020202020204" pitchFamily="34" charset="0"/>
              <a:buChar char="•"/>
            </a:pPr>
            <a:r>
              <a:rPr lang="it-IT" sz="1600" dirty="0">
                <a:solidFill>
                  <a:srgbClr val="000000"/>
                </a:solidFill>
                <a:latin typeface="Arial"/>
              </a:rPr>
              <a:t>Il segno di punteggiatura alla fine delle varie voci deve essere lo stesso (con la possibile eccezione dell'ultima voce, che di solito è seguita dal punto</a:t>
            </a:r>
            <a:r>
              <a:rPr lang="it-IT" sz="1600" dirty="0" smtClean="0">
                <a:solidFill>
                  <a:srgbClr val="000000"/>
                </a:solidFill>
                <a:latin typeface="Arial"/>
              </a:rPr>
              <a:t>)</a:t>
            </a:r>
            <a:endParaRPr dirty="0"/>
          </a:p>
          <a:p>
            <a:pPr marL="285750" indent="-285750" algn="just">
              <a:lnSpc>
                <a:spcPct val="100000"/>
              </a:lnSpc>
              <a:buSzPct val="100000"/>
              <a:buFont typeface="Arial" panose="020B0604020202020204" pitchFamily="34" charset="0"/>
              <a:buChar char="•"/>
            </a:pPr>
            <a:r>
              <a:rPr lang="it-IT" sz="1600" dirty="0">
                <a:solidFill>
                  <a:srgbClr val="000000"/>
                </a:solidFill>
                <a:latin typeface="Arial"/>
              </a:rPr>
              <a:t>Le maiuscole/minuscole devono essere coerenti con la punteggiatura</a:t>
            </a:r>
            <a:endParaRPr dirty="0"/>
          </a:p>
          <a:p>
            <a:pPr marL="285750" indent="-285750" algn="just">
              <a:lnSpc>
                <a:spcPct val="100000"/>
              </a:lnSpc>
              <a:buSzPct val="100000"/>
              <a:buFont typeface="Arial" panose="020B0604020202020204" pitchFamily="34" charset="0"/>
              <a:buChar char="•"/>
            </a:pPr>
            <a:r>
              <a:rPr lang="it-IT" sz="1600" dirty="0">
                <a:solidFill>
                  <a:srgbClr val="000000"/>
                </a:solidFill>
                <a:latin typeface="Arial"/>
              </a:rPr>
              <a:t>Le varie voci devono cominciare in modo coerente (ad es., tutte con un verbo)</a:t>
            </a:r>
            <a:endParaRPr dirty="0"/>
          </a:p>
          <a:p>
            <a:pPr>
              <a:lnSpc>
                <a:spcPct val="90000"/>
              </a:lnSpc>
            </a:pPr>
            <a:endParaRPr dirty="0"/>
          </a:p>
        </p:txBody>
      </p:sp>
      <p:sp>
        <p:nvSpPr>
          <p:cNvPr id="456"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
        <p:nvSpPr>
          <p:cNvPr id="458" name="CustomShape 4"/>
          <p:cNvSpPr/>
          <p:nvPr/>
        </p:nvSpPr>
        <p:spPr>
          <a:xfrm>
            <a:off x="468360" y="1154916"/>
            <a:ext cx="7129080" cy="395280"/>
          </a:xfrm>
          <a:prstGeom prst="rect">
            <a:avLst/>
          </a:prstGeom>
          <a:noFill/>
          <a:ln>
            <a:noFill/>
          </a:ln>
        </p:spPr>
        <p:txBody>
          <a:bodyPr lIns="90000" tIns="45000" rIns="90000" bIns="45000"/>
          <a:lstStyle/>
          <a:p>
            <a:pPr>
              <a:lnSpc>
                <a:spcPct val="100000"/>
              </a:lnSpc>
            </a:pPr>
            <a:r>
              <a:rPr lang="it-IT" sz="2000" dirty="0">
                <a:solidFill>
                  <a:srgbClr val="000000"/>
                </a:solidFill>
                <a:latin typeface="Arial"/>
              </a:rPr>
              <a:t>Si  usano per presentare una serie di informazioni correlate</a:t>
            </a:r>
            <a:endParaRPr dirty="0"/>
          </a:p>
        </p:txBody>
      </p:sp>
      <p:pic>
        <p:nvPicPr>
          <p:cNvPr id="2" name="Immagine 1"/>
          <p:cNvPicPr>
            <a:picLocks noChangeAspect="1"/>
          </p:cNvPicPr>
          <p:nvPr/>
        </p:nvPicPr>
        <p:blipFill>
          <a:blip r:embed="rId3"/>
          <a:stretch>
            <a:fillRect/>
          </a:stretch>
        </p:blipFill>
        <p:spPr>
          <a:xfrm>
            <a:off x="4910045" y="1758093"/>
            <a:ext cx="3548180" cy="40115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bg>
      <p:bgPr>
        <a:blipFill>
          <a:blip r:embed="rId3"/>
          <a:stretch>
            <a:fillRect/>
          </a:stretch>
        </a:blipFill>
        <a:effectLst/>
      </p:bgPr>
    </p:bg>
    <p:spTree>
      <p:nvGrpSpPr>
        <p:cNvPr id="1" name=""/>
        <p:cNvGrpSpPr/>
        <p:nvPr/>
      </p:nvGrpSpPr>
      <p:grpSpPr>
        <a:xfrm>
          <a:off x="0" y="0"/>
          <a:ext cx="0" cy="0"/>
          <a:chOff x="0" y="0"/>
          <a:chExt cx="0" cy="0"/>
        </a:xfrm>
      </p:grpSpPr>
      <p:sp>
        <p:nvSpPr>
          <p:cNvPr id="459" name="TextShape 1"/>
          <p:cNvSpPr txBox="1"/>
          <p:nvPr/>
        </p:nvSpPr>
        <p:spPr>
          <a:xfrm>
            <a:off x="755640" y="189000"/>
            <a:ext cx="7924320" cy="407520"/>
          </a:xfrm>
          <a:prstGeom prst="rect">
            <a:avLst/>
          </a:prstGeom>
        </p:spPr>
        <p:txBody>
          <a:bodyPr/>
          <a:lstStyle/>
          <a:p>
            <a:pPr>
              <a:lnSpc>
                <a:spcPct val="100000"/>
              </a:lnSpc>
            </a:pPr>
            <a:r>
              <a:rPr lang="it-IT" sz="3200" dirty="0" smtClean="0">
                <a:solidFill>
                  <a:srgbClr val="000000"/>
                </a:solidFill>
                <a:latin typeface="Arial"/>
              </a:rPr>
              <a:t>Numeri </a:t>
            </a:r>
            <a:r>
              <a:rPr lang="it-IT" sz="3200" dirty="0">
                <a:solidFill>
                  <a:srgbClr val="000000"/>
                </a:solidFill>
                <a:latin typeface="Arial"/>
              </a:rPr>
              <a:t>e quantità</a:t>
            </a:r>
            <a:endParaRPr dirty="0"/>
          </a:p>
        </p:txBody>
      </p:sp>
      <p:sp>
        <p:nvSpPr>
          <p:cNvPr id="460" name="TextShape 2"/>
          <p:cNvSpPr txBox="1"/>
          <p:nvPr/>
        </p:nvSpPr>
        <p:spPr>
          <a:xfrm>
            <a:off x="388394" y="1284300"/>
            <a:ext cx="8291566" cy="4276440"/>
          </a:xfrm>
          <a:prstGeom prst="rect">
            <a:avLst/>
          </a:prstGeom>
        </p:spPr>
        <p:txBody>
          <a:bodyPr/>
          <a:lstStyle/>
          <a:p>
            <a:pPr marL="285750" indent="-285750" algn="just">
              <a:lnSpc>
                <a:spcPct val="100000"/>
              </a:lnSpc>
              <a:buSzPct val="100000"/>
              <a:buFont typeface="Arial" panose="020B0604020202020204" pitchFamily="34" charset="0"/>
              <a:buChar char="•"/>
            </a:pPr>
            <a:r>
              <a:rPr lang="it-IT" sz="1600" dirty="0">
                <a:solidFill>
                  <a:srgbClr val="000000"/>
                </a:solidFill>
                <a:latin typeface="Arial"/>
              </a:rPr>
              <a:t>Vanno espresse sempre in cifre arabe </a:t>
            </a:r>
            <a:r>
              <a:rPr lang="it-IT" sz="1600" b="1" dirty="0">
                <a:solidFill>
                  <a:srgbClr val="000000"/>
                </a:solidFill>
                <a:latin typeface="Arial"/>
              </a:rPr>
              <a:t>le quantità precedute dalle rispettive unità di misura </a:t>
            </a:r>
            <a:r>
              <a:rPr lang="it-IT" sz="1600" dirty="0">
                <a:solidFill>
                  <a:srgbClr val="000000"/>
                </a:solidFill>
                <a:latin typeface="Arial"/>
              </a:rPr>
              <a:t>(di peso, capacità ecc. e monetarie) e i </a:t>
            </a:r>
            <a:r>
              <a:rPr lang="it-IT" sz="1600" b="1" dirty="0">
                <a:solidFill>
                  <a:srgbClr val="000000"/>
                </a:solidFill>
                <a:latin typeface="Arial"/>
              </a:rPr>
              <a:t>dati statistici</a:t>
            </a:r>
            <a:r>
              <a:rPr lang="it-IT" sz="1600" dirty="0">
                <a:solidFill>
                  <a:srgbClr val="000000"/>
                </a:solidFill>
                <a:latin typeface="Arial"/>
              </a:rPr>
              <a:t> </a:t>
            </a:r>
            <a:r>
              <a:rPr lang="it-IT" sz="1400" dirty="0">
                <a:solidFill>
                  <a:srgbClr val="000000"/>
                </a:solidFill>
                <a:latin typeface="Arial"/>
              </a:rPr>
              <a:t>(es. 6 metri, 5 cm)</a:t>
            </a:r>
            <a:endParaRPr dirty="0"/>
          </a:p>
          <a:p>
            <a:pPr marL="285750" indent="-285750" algn="just">
              <a:lnSpc>
                <a:spcPct val="100000"/>
              </a:lnSpc>
              <a:buSzPct val="100000"/>
              <a:buFont typeface="Arial" panose="020B0604020202020204" pitchFamily="34" charset="0"/>
              <a:buChar char="•"/>
            </a:pPr>
            <a:endParaRPr dirty="0"/>
          </a:p>
          <a:p>
            <a:pPr marL="285750" indent="-285750" algn="just">
              <a:lnSpc>
                <a:spcPct val="100000"/>
              </a:lnSpc>
              <a:buSzPct val="100000"/>
              <a:buFont typeface="Arial" panose="020B0604020202020204" pitchFamily="34" charset="0"/>
              <a:buChar char="•"/>
            </a:pPr>
            <a:r>
              <a:rPr lang="it-IT" sz="1600" dirty="0">
                <a:solidFill>
                  <a:srgbClr val="000000"/>
                </a:solidFill>
                <a:latin typeface="Arial"/>
              </a:rPr>
              <a:t>Per l’</a:t>
            </a:r>
            <a:r>
              <a:rPr lang="it-IT" sz="1600" b="1" dirty="0">
                <a:solidFill>
                  <a:srgbClr val="000000"/>
                </a:solidFill>
                <a:latin typeface="Arial"/>
              </a:rPr>
              <a:t>uso discorsivo </a:t>
            </a:r>
            <a:r>
              <a:rPr lang="it-IT" sz="1600" dirty="0">
                <a:solidFill>
                  <a:srgbClr val="000000"/>
                </a:solidFill>
                <a:latin typeface="Arial"/>
              </a:rPr>
              <a:t>nel testo i numeri si scrivono in lettere se sono minori o pari a dieci, in cifre se sono maggiori e non si trovano a inizio frase </a:t>
            </a:r>
            <a:r>
              <a:rPr lang="it-IT" sz="1400" dirty="0" smtClean="0">
                <a:solidFill>
                  <a:srgbClr val="000000"/>
                </a:solidFill>
                <a:latin typeface="Arial"/>
              </a:rPr>
              <a:t>(</a:t>
            </a:r>
            <a:r>
              <a:rPr lang="it-IT" sz="1400" dirty="0">
                <a:solidFill>
                  <a:srgbClr val="000000"/>
                </a:solidFill>
                <a:latin typeface="Arial"/>
              </a:rPr>
              <a:t>es. ci sono tre studiosi che…; …la battaglia durata 15 giorni…;  Duecento uomini marciarono su…)</a:t>
            </a:r>
            <a:endParaRPr dirty="0"/>
          </a:p>
          <a:p>
            <a:pPr marL="285750" indent="-285750" algn="just">
              <a:lnSpc>
                <a:spcPct val="100000"/>
              </a:lnSpc>
              <a:buSzPct val="100000"/>
              <a:buFont typeface="Arial" panose="020B0604020202020204" pitchFamily="34" charset="0"/>
              <a:buChar char="•"/>
            </a:pPr>
            <a:endParaRPr dirty="0"/>
          </a:p>
          <a:p>
            <a:pPr marL="285750" indent="-285750" algn="just">
              <a:lnSpc>
                <a:spcPct val="100000"/>
              </a:lnSpc>
              <a:buSzPct val="100000"/>
              <a:buFont typeface="Arial" panose="020B0604020202020204" pitchFamily="34" charset="0"/>
              <a:buChar char="•"/>
            </a:pPr>
            <a:r>
              <a:rPr lang="it-IT" sz="1600" dirty="0">
                <a:solidFill>
                  <a:srgbClr val="000000"/>
                </a:solidFill>
                <a:latin typeface="Arial"/>
              </a:rPr>
              <a:t>Se sono </a:t>
            </a:r>
            <a:r>
              <a:rPr lang="it-IT" sz="1600" b="1" dirty="0">
                <a:solidFill>
                  <a:srgbClr val="000000"/>
                </a:solidFill>
                <a:latin typeface="Arial"/>
              </a:rPr>
              <a:t>riportati con frequenza</a:t>
            </a:r>
            <a:r>
              <a:rPr lang="it-IT" sz="1600" dirty="0">
                <a:solidFill>
                  <a:srgbClr val="000000"/>
                </a:solidFill>
                <a:latin typeface="Arial"/>
              </a:rPr>
              <a:t>, si riportano in cifre </a:t>
            </a:r>
            <a:r>
              <a:rPr lang="it-IT" sz="1600" dirty="0" smtClean="0">
                <a:solidFill>
                  <a:srgbClr val="000000"/>
                </a:solidFill>
                <a:latin typeface="Arial"/>
              </a:rPr>
              <a:t>(</a:t>
            </a:r>
            <a:r>
              <a:rPr lang="it-IT" sz="1400" dirty="0" smtClean="0">
                <a:solidFill>
                  <a:srgbClr val="000000"/>
                </a:solidFill>
                <a:latin typeface="Arial"/>
              </a:rPr>
              <a:t>es. </a:t>
            </a:r>
            <a:r>
              <a:rPr lang="it-IT" sz="1400" dirty="0">
                <a:solidFill>
                  <a:srgbClr val="000000"/>
                </a:solidFill>
                <a:latin typeface="Arial"/>
              </a:rPr>
              <a:t>Il composto conteneva 2 parti di zinco, 15 di rame e 7 di piombo)</a:t>
            </a:r>
            <a:endParaRPr dirty="0"/>
          </a:p>
          <a:p>
            <a:pPr marL="285750" indent="-285750" algn="just">
              <a:lnSpc>
                <a:spcPct val="100000"/>
              </a:lnSpc>
              <a:buSzPct val="100000"/>
              <a:buFont typeface="Arial" panose="020B0604020202020204" pitchFamily="34" charset="0"/>
              <a:buChar char="•"/>
            </a:pPr>
            <a:endParaRPr dirty="0"/>
          </a:p>
          <a:p>
            <a:pPr marL="285750" indent="-285750" algn="just">
              <a:lnSpc>
                <a:spcPct val="100000"/>
              </a:lnSpc>
              <a:buSzPct val="100000"/>
              <a:buFont typeface="Arial" panose="020B0604020202020204" pitchFamily="34" charset="0"/>
              <a:buChar char="•"/>
            </a:pPr>
            <a:r>
              <a:rPr lang="it-IT" sz="1600" dirty="0">
                <a:solidFill>
                  <a:srgbClr val="000000"/>
                </a:solidFill>
                <a:latin typeface="Arial"/>
              </a:rPr>
              <a:t>In Italia il punto (.) viene usato come </a:t>
            </a:r>
            <a:r>
              <a:rPr lang="it-IT" sz="1600" b="1" dirty="0">
                <a:solidFill>
                  <a:srgbClr val="000000"/>
                </a:solidFill>
                <a:latin typeface="Arial"/>
              </a:rPr>
              <a:t>delimitatore</a:t>
            </a:r>
            <a:r>
              <a:rPr lang="it-IT" sz="1600" dirty="0">
                <a:solidFill>
                  <a:srgbClr val="000000"/>
                </a:solidFill>
                <a:latin typeface="Arial"/>
              </a:rPr>
              <a:t> delle migliaia, mentre la virgola (,) è impiegata come delimitatore del decimale; se avete </a:t>
            </a:r>
            <a:r>
              <a:rPr lang="it-IT" sz="1600" b="1" dirty="0">
                <a:solidFill>
                  <a:srgbClr val="000000"/>
                </a:solidFill>
                <a:latin typeface="Arial"/>
              </a:rPr>
              <a:t>numeri decimali </a:t>
            </a:r>
            <a:r>
              <a:rPr lang="it-IT" sz="1600" dirty="0">
                <a:solidFill>
                  <a:srgbClr val="000000"/>
                </a:solidFill>
                <a:latin typeface="Arial"/>
              </a:rPr>
              <a:t>scegliete un grado di approssimazione e mantenetelo sempre </a:t>
            </a:r>
            <a:r>
              <a:rPr lang="it-IT" sz="1600" dirty="0" smtClean="0">
                <a:solidFill>
                  <a:srgbClr val="000000"/>
                </a:solidFill>
                <a:latin typeface="Arial"/>
              </a:rPr>
              <a:t>costante</a:t>
            </a:r>
            <a:r>
              <a:rPr lang="it-IT" dirty="0"/>
              <a:t> </a:t>
            </a:r>
            <a:r>
              <a:rPr lang="it-IT" sz="1400" dirty="0" smtClean="0">
                <a:solidFill>
                  <a:srgbClr val="000000"/>
                </a:solidFill>
                <a:latin typeface="Arial"/>
              </a:rPr>
              <a:t>(es</a:t>
            </a:r>
            <a:r>
              <a:rPr lang="it-IT" sz="1400" dirty="0">
                <a:solidFill>
                  <a:srgbClr val="000000"/>
                </a:solidFill>
                <a:latin typeface="Arial"/>
              </a:rPr>
              <a:t>. 1.915; 12,23 cm e poi mettere sempre due cifre dopo la virgola)</a:t>
            </a:r>
            <a:endParaRPr dirty="0"/>
          </a:p>
          <a:p>
            <a:pPr marL="285750" indent="-285750" algn="just">
              <a:lnSpc>
                <a:spcPct val="100000"/>
              </a:lnSpc>
              <a:buSzPct val="100000"/>
              <a:buFont typeface="Arial" panose="020B0604020202020204" pitchFamily="34" charset="0"/>
              <a:buChar char="•"/>
            </a:pPr>
            <a:endParaRPr dirty="0"/>
          </a:p>
          <a:p>
            <a:pPr marL="285750" indent="-285750" algn="just">
              <a:lnSpc>
                <a:spcPct val="100000"/>
              </a:lnSpc>
              <a:buSzPct val="100000"/>
              <a:buFont typeface="Arial" panose="020B0604020202020204" pitchFamily="34" charset="0"/>
              <a:buChar char="•"/>
            </a:pPr>
            <a:r>
              <a:rPr lang="it-IT" sz="1600" dirty="0">
                <a:solidFill>
                  <a:srgbClr val="000000"/>
                </a:solidFill>
                <a:latin typeface="Arial"/>
              </a:rPr>
              <a:t>Le </a:t>
            </a:r>
            <a:r>
              <a:rPr lang="it-IT" sz="1600" b="1" dirty="0">
                <a:solidFill>
                  <a:srgbClr val="000000"/>
                </a:solidFill>
                <a:latin typeface="Arial"/>
              </a:rPr>
              <a:t>date</a:t>
            </a:r>
            <a:r>
              <a:rPr lang="it-IT" sz="1600" dirty="0">
                <a:solidFill>
                  <a:srgbClr val="000000"/>
                </a:solidFill>
                <a:latin typeface="Arial"/>
              </a:rPr>
              <a:t>, si scrivono in numeri arabi le ore, i giorni e gli anni </a:t>
            </a:r>
            <a:r>
              <a:rPr lang="it-IT" sz="1400" dirty="0">
                <a:solidFill>
                  <a:srgbClr val="000000"/>
                </a:solidFill>
                <a:latin typeface="Arial"/>
              </a:rPr>
              <a:t>(es. ore 14.20 del 2 giugno 2013)</a:t>
            </a:r>
            <a:r>
              <a:rPr lang="it-IT" sz="1600" dirty="0">
                <a:solidFill>
                  <a:srgbClr val="000000"/>
                </a:solidFill>
                <a:latin typeface="Arial"/>
              </a:rPr>
              <a:t>. I secoli vengono indicati con i numeri romani </a:t>
            </a:r>
            <a:r>
              <a:rPr lang="it-IT" sz="1400" dirty="0">
                <a:solidFill>
                  <a:srgbClr val="000000"/>
                </a:solidFill>
                <a:latin typeface="Arial"/>
              </a:rPr>
              <a:t>(es. XVI sec.).  </a:t>
            </a:r>
            <a:r>
              <a:rPr lang="it-IT" sz="1600" dirty="0">
                <a:solidFill>
                  <a:srgbClr val="000000"/>
                </a:solidFill>
                <a:latin typeface="Arial"/>
              </a:rPr>
              <a:t>Per i secoli dal Mille in poi si può ricorrere all’espressione in lettere, con l’iniziale maiuscola</a:t>
            </a:r>
            <a:r>
              <a:rPr lang="it-IT" sz="1400" dirty="0">
                <a:solidFill>
                  <a:srgbClr val="000000"/>
                </a:solidFill>
                <a:latin typeface="Arial"/>
              </a:rPr>
              <a:t> (es. il Novecento)</a:t>
            </a:r>
            <a:endParaRPr dirty="0"/>
          </a:p>
          <a:p>
            <a:pPr>
              <a:lnSpc>
                <a:spcPct val="100000"/>
              </a:lnSpc>
            </a:pPr>
            <a:endParaRPr dirty="0"/>
          </a:p>
          <a:p>
            <a:pPr>
              <a:lnSpc>
                <a:spcPct val="100000"/>
              </a:lnSpc>
            </a:pPr>
            <a:endParaRPr dirty="0"/>
          </a:p>
          <a:p>
            <a:pPr>
              <a:lnSpc>
                <a:spcPct val="100000"/>
              </a:lnSpc>
            </a:pPr>
            <a:endParaRPr dirty="0"/>
          </a:p>
        </p:txBody>
      </p:sp>
      <p:sp>
        <p:nvSpPr>
          <p:cNvPr id="461"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bg>
      <p:bgPr>
        <a:blipFill>
          <a:blip r:embed="rId2"/>
          <a:stretch>
            <a:fillRect/>
          </a:stretch>
        </a:blipFill>
        <a:effectLst/>
      </p:bgPr>
    </p:bg>
    <p:spTree>
      <p:nvGrpSpPr>
        <p:cNvPr id="1" name=""/>
        <p:cNvGrpSpPr/>
        <p:nvPr/>
      </p:nvGrpSpPr>
      <p:grpSpPr>
        <a:xfrm>
          <a:off x="0" y="0"/>
          <a:ext cx="0" cy="0"/>
          <a:chOff x="0" y="0"/>
          <a:chExt cx="0" cy="0"/>
        </a:xfrm>
      </p:grpSpPr>
      <p:sp>
        <p:nvSpPr>
          <p:cNvPr id="462" name="TextShape 1"/>
          <p:cNvSpPr txBox="1"/>
          <p:nvPr/>
        </p:nvSpPr>
        <p:spPr>
          <a:xfrm>
            <a:off x="468360" y="1268280"/>
            <a:ext cx="8075160" cy="4530240"/>
          </a:xfrm>
          <a:prstGeom prst="rect">
            <a:avLst/>
          </a:prstGeom>
        </p:spPr>
        <p:txBody>
          <a:bodyPr/>
          <a:lstStyle/>
          <a:p>
            <a:pPr algn="just">
              <a:lnSpc>
                <a:spcPct val="100000"/>
              </a:lnSpc>
              <a:buSzPct val="100000"/>
              <a:buFont typeface="Symbol"/>
              <a:buChar char=""/>
            </a:pPr>
            <a:r>
              <a:rPr lang="it-IT" dirty="0">
                <a:solidFill>
                  <a:srgbClr val="000000"/>
                </a:solidFill>
                <a:latin typeface="Arial"/>
              </a:rPr>
              <a:t>Vanno impiegate le </a:t>
            </a:r>
            <a:r>
              <a:rPr lang="it-IT" b="1" dirty="0">
                <a:solidFill>
                  <a:srgbClr val="000000"/>
                </a:solidFill>
                <a:latin typeface="Arial"/>
              </a:rPr>
              <a:t>unità di misura previste dal Sistema Internazionale (S.I.) </a:t>
            </a:r>
            <a:r>
              <a:rPr lang="it-IT" dirty="0">
                <a:solidFill>
                  <a:srgbClr val="000000"/>
                </a:solidFill>
                <a:latin typeface="Arial"/>
              </a:rPr>
              <a:t>e le relative abbreviazioni</a:t>
            </a:r>
            <a:endParaRPr dirty="0"/>
          </a:p>
          <a:p>
            <a:pPr algn="just">
              <a:lnSpc>
                <a:spcPct val="100000"/>
              </a:lnSpc>
              <a:buSzPct val="100000"/>
            </a:pPr>
            <a:endParaRPr dirty="0"/>
          </a:p>
          <a:p>
            <a:pPr algn="just">
              <a:lnSpc>
                <a:spcPct val="100000"/>
              </a:lnSpc>
              <a:buSzPct val="100000"/>
              <a:buFont typeface="Symbol"/>
              <a:buChar char=""/>
            </a:pPr>
            <a:r>
              <a:rPr lang="it-IT" b="1" dirty="0">
                <a:solidFill>
                  <a:srgbClr val="000000"/>
                </a:solidFill>
                <a:latin typeface="Arial"/>
              </a:rPr>
              <a:t>Il valore numerico precede l’indicazione dell’unità di mis</a:t>
            </a:r>
            <a:r>
              <a:rPr lang="it-IT" dirty="0">
                <a:solidFill>
                  <a:srgbClr val="000000"/>
                </a:solidFill>
                <a:latin typeface="Arial"/>
              </a:rPr>
              <a:t>ura, separato da uno </a:t>
            </a:r>
            <a:r>
              <a:rPr lang="it-IT" dirty="0" smtClean="0">
                <a:solidFill>
                  <a:srgbClr val="000000"/>
                </a:solidFill>
                <a:latin typeface="Arial"/>
              </a:rPr>
              <a:t>spazio (es</a:t>
            </a:r>
            <a:r>
              <a:rPr lang="it-IT" dirty="0">
                <a:solidFill>
                  <a:srgbClr val="000000"/>
                </a:solidFill>
                <a:latin typeface="Arial"/>
              </a:rPr>
              <a:t>. 10 cm)</a:t>
            </a:r>
            <a:endParaRPr dirty="0"/>
          </a:p>
          <a:p>
            <a:pPr algn="just">
              <a:lnSpc>
                <a:spcPct val="100000"/>
              </a:lnSpc>
              <a:buSzPct val="100000"/>
            </a:pPr>
            <a:endParaRPr dirty="0"/>
          </a:p>
          <a:p>
            <a:pPr algn="just">
              <a:lnSpc>
                <a:spcPct val="100000"/>
              </a:lnSpc>
              <a:buSzPct val="100000"/>
              <a:buFont typeface="Symbol"/>
              <a:buChar char=""/>
            </a:pPr>
            <a:r>
              <a:rPr lang="it-IT" dirty="0">
                <a:solidFill>
                  <a:srgbClr val="000000"/>
                </a:solidFill>
                <a:latin typeface="Arial"/>
              </a:rPr>
              <a:t>L’unità di misura viene scritta per esteso quando non è accompagnata da un valore numerico 	(es. pochi centimetri)</a:t>
            </a:r>
            <a:endParaRPr dirty="0"/>
          </a:p>
          <a:p>
            <a:pPr algn="just">
              <a:lnSpc>
                <a:spcPct val="100000"/>
              </a:lnSpc>
              <a:buSzPct val="100000"/>
            </a:pPr>
            <a:endParaRPr dirty="0"/>
          </a:p>
          <a:p>
            <a:pPr algn="just">
              <a:lnSpc>
                <a:spcPct val="100000"/>
              </a:lnSpc>
              <a:buSzPct val="100000"/>
              <a:buFont typeface="Symbol"/>
              <a:buChar char=""/>
            </a:pPr>
            <a:r>
              <a:rPr lang="it-IT" dirty="0">
                <a:solidFill>
                  <a:srgbClr val="000000"/>
                </a:solidFill>
                <a:latin typeface="Arial"/>
              </a:rPr>
              <a:t>Quando due unità di misura sono combinate, si usa il segno di frazione </a:t>
            </a:r>
            <a:r>
              <a:rPr lang="it-IT" dirty="0" smtClean="0">
                <a:solidFill>
                  <a:srgbClr val="000000"/>
                </a:solidFill>
                <a:latin typeface="Arial"/>
              </a:rPr>
              <a:t>(/) (es</a:t>
            </a:r>
            <a:r>
              <a:rPr lang="it-IT" dirty="0">
                <a:solidFill>
                  <a:srgbClr val="000000"/>
                </a:solidFill>
                <a:latin typeface="Arial"/>
              </a:rPr>
              <a:t>. 12 kg/m</a:t>
            </a:r>
            <a:r>
              <a:rPr lang="it-IT" baseline="30000" dirty="0">
                <a:solidFill>
                  <a:srgbClr val="000000"/>
                </a:solidFill>
                <a:latin typeface="Arial"/>
              </a:rPr>
              <a:t>2</a:t>
            </a:r>
            <a:r>
              <a:rPr lang="it-IT" dirty="0">
                <a:solidFill>
                  <a:srgbClr val="000000"/>
                </a:solidFill>
                <a:latin typeface="Arial"/>
              </a:rPr>
              <a:t>)</a:t>
            </a:r>
            <a:endParaRPr dirty="0"/>
          </a:p>
          <a:p>
            <a:pPr algn="just">
              <a:lnSpc>
                <a:spcPct val="100000"/>
              </a:lnSpc>
              <a:buSzPct val="100000"/>
            </a:pPr>
            <a:endParaRPr dirty="0"/>
          </a:p>
          <a:p>
            <a:pPr algn="just">
              <a:lnSpc>
                <a:spcPct val="100000"/>
              </a:lnSpc>
              <a:buSzPct val="100000"/>
              <a:buFont typeface="Symbol"/>
              <a:buChar char=""/>
            </a:pPr>
            <a:r>
              <a:rPr lang="it-IT" dirty="0">
                <a:solidFill>
                  <a:srgbClr val="000000"/>
                </a:solidFill>
                <a:latin typeface="Zurich Ex BT"/>
              </a:rPr>
              <a:t>Scrivere alla fine l’unità di una serie di misure  (es. </a:t>
            </a:r>
            <a:r>
              <a:rPr lang="it-IT" dirty="0" smtClean="0">
                <a:solidFill>
                  <a:srgbClr val="000000"/>
                </a:solidFill>
                <a:latin typeface="Zurich Ex BT"/>
              </a:rPr>
              <a:t>da </a:t>
            </a:r>
            <a:r>
              <a:rPr lang="it-IT" dirty="0">
                <a:solidFill>
                  <a:srgbClr val="000000"/>
                </a:solidFill>
                <a:latin typeface="Zurich Ex BT"/>
              </a:rPr>
              <a:t>2 a 10° C, 3 e 5,9 mm)</a:t>
            </a:r>
            <a:endParaRPr dirty="0"/>
          </a:p>
          <a:p>
            <a:pPr algn="just">
              <a:lnSpc>
                <a:spcPct val="100000"/>
              </a:lnSpc>
              <a:buSzPct val="100000"/>
            </a:pPr>
            <a:endParaRPr dirty="0"/>
          </a:p>
          <a:p>
            <a:pPr algn="just">
              <a:lnSpc>
                <a:spcPct val="100000"/>
              </a:lnSpc>
              <a:buSzPct val="100000"/>
              <a:buFont typeface="Symbol"/>
              <a:buChar char=""/>
            </a:pPr>
            <a:r>
              <a:rPr lang="it-IT" b="1" dirty="0">
                <a:solidFill>
                  <a:srgbClr val="000000"/>
                </a:solidFill>
                <a:latin typeface="Zurich Ex BT"/>
              </a:rPr>
              <a:t>Omettere il punto </a:t>
            </a:r>
            <a:r>
              <a:rPr lang="it-IT" dirty="0">
                <a:solidFill>
                  <a:srgbClr val="000000"/>
                </a:solidFill>
                <a:latin typeface="Zurich Ex BT"/>
              </a:rPr>
              <a:t>dopo le unità di misura abbreviate (es. </a:t>
            </a:r>
            <a:r>
              <a:rPr lang="it-IT" dirty="0">
                <a:solidFill>
                  <a:srgbClr val="000000"/>
                </a:solidFill>
                <a:latin typeface="Arial"/>
              </a:rPr>
              <a:t>16 m)</a:t>
            </a:r>
            <a:endParaRPr dirty="0"/>
          </a:p>
          <a:p>
            <a:pPr>
              <a:lnSpc>
                <a:spcPct val="100000"/>
              </a:lnSpc>
            </a:pPr>
            <a:endParaRPr dirty="0"/>
          </a:p>
          <a:p>
            <a:pPr>
              <a:lnSpc>
                <a:spcPct val="100000"/>
              </a:lnSpc>
            </a:pPr>
            <a:endParaRPr dirty="0"/>
          </a:p>
          <a:p>
            <a:pPr>
              <a:lnSpc>
                <a:spcPct val="100000"/>
              </a:lnSpc>
            </a:pPr>
            <a:endParaRPr dirty="0"/>
          </a:p>
        </p:txBody>
      </p:sp>
      <p:sp>
        <p:nvSpPr>
          <p:cNvPr id="463" name="TextShape 2"/>
          <p:cNvSpPr txBox="1"/>
          <p:nvPr/>
        </p:nvSpPr>
        <p:spPr>
          <a:xfrm>
            <a:off x="762120" y="152280"/>
            <a:ext cx="7924320" cy="407520"/>
          </a:xfrm>
          <a:prstGeom prst="rect">
            <a:avLst/>
          </a:prstGeom>
        </p:spPr>
        <p:txBody>
          <a:bodyPr/>
          <a:lstStyle/>
          <a:p>
            <a:pPr>
              <a:lnSpc>
                <a:spcPct val="100000"/>
              </a:lnSpc>
            </a:pPr>
            <a:r>
              <a:rPr lang="it-IT" sz="3200" dirty="0" smtClean="0">
                <a:solidFill>
                  <a:srgbClr val="000000"/>
                </a:solidFill>
                <a:latin typeface="Arial"/>
              </a:rPr>
              <a:t>Unità </a:t>
            </a:r>
            <a:r>
              <a:rPr lang="it-IT" sz="3200" dirty="0">
                <a:solidFill>
                  <a:srgbClr val="000000"/>
                </a:solidFill>
                <a:latin typeface="Arial"/>
              </a:rPr>
              <a:t>di misura</a:t>
            </a:r>
            <a:endParaRPr dirty="0"/>
          </a:p>
        </p:txBody>
      </p:sp>
      <p:sp>
        <p:nvSpPr>
          <p:cNvPr id="464"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bg>
      <p:bgPr>
        <a:blipFill>
          <a:blip r:embed="rId2"/>
          <a:stretch>
            <a:fillRect/>
          </a:stretch>
        </a:blipFill>
        <a:effectLst/>
      </p:bgPr>
    </p:bg>
    <p:spTree>
      <p:nvGrpSpPr>
        <p:cNvPr id="1" name=""/>
        <p:cNvGrpSpPr/>
        <p:nvPr/>
      </p:nvGrpSpPr>
      <p:grpSpPr>
        <a:xfrm>
          <a:off x="0" y="0"/>
          <a:ext cx="0" cy="0"/>
          <a:chOff x="0" y="0"/>
          <a:chExt cx="0" cy="0"/>
        </a:xfrm>
      </p:grpSpPr>
      <p:sp>
        <p:nvSpPr>
          <p:cNvPr id="465" name="TextShape 1"/>
          <p:cNvSpPr txBox="1"/>
          <p:nvPr/>
        </p:nvSpPr>
        <p:spPr>
          <a:xfrm>
            <a:off x="762120" y="152280"/>
            <a:ext cx="7924320" cy="407520"/>
          </a:xfrm>
          <a:prstGeom prst="rect">
            <a:avLst/>
          </a:prstGeom>
        </p:spPr>
        <p:txBody>
          <a:bodyPr/>
          <a:lstStyle/>
          <a:p>
            <a:pPr>
              <a:lnSpc>
                <a:spcPct val="100000"/>
              </a:lnSpc>
            </a:pPr>
            <a:r>
              <a:rPr lang="it-IT" sz="2800" dirty="0" smtClean="0">
                <a:solidFill>
                  <a:srgbClr val="000000"/>
                </a:solidFill>
                <a:latin typeface="Arial"/>
              </a:rPr>
              <a:t>Formule </a:t>
            </a:r>
            <a:r>
              <a:rPr lang="it-IT" sz="2800" dirty="0">
                <a:solidFill>
                  <a:srgbClr val="000000"/>
                </a:solidFill>
                <a:latin typeface="Arial"/>
              </a:rPr>
              <a:t>matematiche</a:t>
            </a:r>
            <a:endParaRPr dirty="0"/>
          </a:p>
        </p:txBody>
      </p:sp>
      <p:sp>
        <p:nvSpPr>
          <p:cNvPr id="466" name="TextShape 2"/>
          <p:cNvSpPr txBox="1"/>
          <p:nvPr/>
        </p:nvSpPr>
        <p:spPr>
          <a:xfrm>
            <a:off x="468360" y="1341360"/>
            <a:ext cx="5398560" cy="4530240"/>
          </a:xfrm>
          <a:prstGeom prst="rect">
            <a:avLst/>
          </a:prstGeom>
        </p:spPr>
        <p:txBody>
          <a:bodyPr/>
          <a:lstStyle/>
          <a:p>
            <a:pPr marL="285750" indent="-285750" algn="just">
              <a:lnSpc>
                <a:spcPct val="100000"/>
              </a:lnSpc>
              <a:buSzPct val="100000"/>
              <a:buFont typeface="Arial" panose="020B0604020202020204" pitchFamily="34" charset="0"/>
              <a:buChar char="•"/>
            </a:pPr>
            <a:r>
              <a:rPr lang="it-IT" sz="1600" dirty="0">
                <a:solidFill>
                  <a:srgbClr val="000000"/>
                </a:solidFill>
                <a:latin typeface="Arial"/>
              </a:rPr>
              <a:t>Non ripetere derivazioni già pubblicate di equazioni note; meglio </a:t>
            </a:r>
            <a:r>
              <a:rPr lang="it-IT" sz="1600" b="1" dirty="0">
                <a:solidFill>
                  <a:srgbClr val="000000"/>
                </a:solidFill>
                <a:latin typeface="Arial"/>
              </a:rPr>
              <a:t>citare il riferimento bibliografico</a:t>
            </a:r>
            <a:r>
              <a:rPr lang="it-IT" sz="1600" dirty="0">
                <a:solidFill>
                  <a:srgbClr val="000000"/>
                </a:solidFill>
                <a:latin typeface="Arial"/>
              </a:rPr>
              <a:t> o il nome </a:t>
            </a:r>
            <a:r>
              <a:rPr lang="it-IT" sz="1600" dirty="0" smtClean="0">
                <a:solidFill>
                  <a:srgbClr val="000000"/>
                </a:solidFill>
                <a:latin typeface="Arial"/>
              </a:rPr>
              <a:t>dell’autore</a:t>
            </a:r>
          </a:p>
          <a:p>
            <a:pPr algn="just">
              <a:lnSpc>
                <a:spcPct val="100000"/>
              </a:lnSpc>
              <a:buSzPct val="100000"/>
            </a:pPr>
            <a:r>
              <a:rPr lang="it-IT" sz="1600" dirty="0" smtClean="0">
                <a:solidFill>
                  <a:srgbClr val="000000"/>
                </a:solidFill>
                <a:latin typeface="Arial"/>
              </a:rPr>
              <a:t>	Esempio</a:t>
            </a:r>
            <a:r>
              <a:rPr lang="it-IT" sz="1600" i="1" dirty="0" smtClean="0">
                <a:solidFill>
                  <a:srgbClr val="000000"/>
                </a:solidFill>
                <a:latin typeface="Arial"/>
              </a:rPr>
              <a:t>: La </a:t>
            </a:r>
            <a:r>
              <a:rPr lang="it-IT" sz="1600" i="1" dirty="0">
                <a:solidFill>
                  <a:srgbClr val="000000"/>
                </a:solidFill>
                <a:latin typeface="Arial"/>
              </a:rPr>
              <a:t>formula di Manning</a:t>
            </a:r>
            <a:endParaRPr i="1" dirty="0"/>
          </a:p>
          <a:p>
            <a:pPr marL="285750" indent="-285750" algn="just">
              <a:lnSpc>
                <a:spcPct val="100000"/>
              </a:lnSpc>
              <a:buSzPct val="100000"/>
              <a:buFont typeface="Arial" panose="020B0604020202020204" pitchFamily="34" charset="0"/>
              <a:buChar char="•"/>
            </a:pPr>
            <a:endParaRPr dirty="0"/>
          </a:p>
          <a:p>
            <a:pPr marL="285750" indent="-285750" algn="just">
              <a:lnSpc>
                <a:spcPct val="100000"/>
              </a:lnSpc>
              <a:buSzPct val="100000"/>
              <a:buFont typeface="Arial" panose="020B0604020202020204" pitchFamily="34" charset="0"/>
              <a:buChar char="•"/>
            </a:pPr>
            <a:r>
              <a:rPr lang="it-IT" sz="1600" dirty="0">
                <a:solidFill>
                  <a:srgbClr val="000000"/>
                </a:solidFill>
                <a:latin typeface="Arial"/>
              </a:rPr>
              <a:t>Riportare tutte le equazioni più importanti su linee separate, centrate rispetto i margini laterali e individuate da una </a:t>
            </a:r>
            <a:r>
              <a:rPr lang="it-IT" sz="1600" b="1" dirty="0">
                <a:solidFill>
                  <a:srgbClr val="000000"/>
                </a:solidFill>
                <a:latin typeface="Arial"/>
              </a:rPr>
              <a:t>numerazione consecutiva racchiusa tra parentesi</a:t>
            </a:r>
            <a:r>
              <a:rPr lang="it-IT" sz="1600" dirty="0">
                <a:solidFill>
                  <a:srgbClr val="000000"/>
                </a:solidFill>
                <a:latin typeface="Arial"/>
              </a:rPr>
              <a:t> e collocata sul margine destro, per facilitarne il richiamo all'interno del testo</a:t>
            </a:r>
            <a:endParaRPr dirty="0"/>
          </a:p>
          <a:p>
            <a:pPr marL="285750" indent="-285750" algn="just">
              <a:lnSpc>
                <a:spcPct val="100000"/>
              </a:lnSpc>
              <a:buSzPct val="100000"/>
              <a:buFont typeface="Arial" panose="020B0604020202020204" pitchFamily="34" charset="0"/>
              <a:buChar char="•"/>
            </a:pPr>
            <a:endParaRPr dirty="0"/>
          </a:p>
          <a:p>
            <a:pPr marL="285750" indent="-285750" algn="just">
              <a:lnSpc>
                <a:spcPct val="100000"/>
              </a:lnSpc>
              <a:buSzPct val="100000"/>
              <a:buFont typeface="Arial" panose="020B0604020202020204" pitchFamily="34" charset="0"/>
              <a:buChar char="•"/>
            </a:pPr>
            <a:r>
              <a:rPr lang="it-IT" sz="1600" dirty="0">
                <a:solidFill>
                  <a:srgbClr val="000000"/>
                </a:solidFill>
                <a:latin typeface="Arial"/>
              </a:rPr>
              <a:t>Le equazioni meno importanti </a:t>
            </a:r>
            <a:r>
              <a:rPr lang="it-IT" sz="1600" b="1" dirty="0">
                <a:solidFill>
                  <a:srgbClr val="000000"/>
                </a:solidFill>
                <a:latin typeface="Arial"/>
              </a:rPr>
              <a:t>possono essere citate </a:t>
            </a:r>
            <a:r>
              <a:rPr lang="it-IT" sz="1600" dirty="0">
                <a:solidFill>
                  <a:srgbClr val="000000"/>
                </a:solidFill>
                <a:latin typeface="Arial"/>
              </a:rPr>
              <a:t>all'interno di una frase come parte di testo.</a:t>
            </a:r>
            <a:endParaRPr dirty="0"/>
          </a:p>
          <a:p>
            <a:pPr marL="285750" indent="-285750" algn="just">
              <a:lnSpc>
                <a:spcPct val="100000"/>
              </a:lnSpc>
              <a:buSzPct val="100000"/>
              <a:buFont typeface="Arial" panose="020B0604020202020204" pitchFamily="34" charset="0"/>
              <a:buChar char="•"/>
            </a:pPr>
            <a:endParaRPr dirty="0"/>
          </a:p>
          <a:p>
            <a:pPr marL="285750" indent="-285750" algn="just">
              <a:lnSpc>
                <a:spcPct val="100000"/>
              </a:lnSpc>
              <a:buSzPct val="100000"/>
              <a:buFont typeface="Arial" panose="020B0604020202020204" pitchFamily="34" charset="0"/>
              <a:buChar char="•"/>
            </a:pPr>
            <a:r>
              <a:rPr lang="it-IT" sz="1600" dirty="0">
                <a:solidFill>
                  <a:srgbClr val="000000"/>
                </a:solidFill>
                <a:latin typeface="Arial"/>
              </a:rPr>
              <a:t>Le equazioni vanno scritte in </a:t>
            </a:r>
            <a:r>
              <a:rPr lang="it-IT" sz="1600" b="1" dirty="0">
                <a:solidFill>
                  <a:srgbClr val="000000"/>
                </a:solidFill>
                <a:latin typeface="Arial"/>
              </a:rPr>
              <a:t>notazione matematica</a:t>
            </a:r>
            <a:r>
              <a:rPr lang="it-IT" sz="1600" dirty="0">
                <a:solidFill>
                  <a:srgbClr val="000000"/>
                </a:solidFill>
                <a:latin typeface="Arial"/>
              </a:rPr>
              <a:t>, riportando di seguito la descrizione dei vari elementi</a:t>
            </a:r>
            <a:endParaRPr dirty="0"/>
          </a:p>
          <a:p>
            <a:pPr>
              <a:lnSpc>
                <a:spcPct val="100000"/>
              </a:lnSpc>
            </a:pPr>
            <a:endParaRPr dirty="0"/>
          </a:p>
          <a:p>
            <a:pPr>
              <a:lnSpc>
                <a:spcPct val="100000"/>
              </a:lnSpc>
            </a:pPr>
            <a:endParaRPr dirty="0"/>
          </a:p>
        </p:txBody>
      </p:sp>
      <p:sp>
        <p:nvSpPr>
          <p:cNvPr id="467"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pic>
        <p:nvPicPr>
          <p:cNvPr id="2" name="Immagine 1"/>
          <p:cNvPicPr>
            <a:picLocks noChangeAspect="1"/>
          </p:cNvPicPr>
          <p:nvPr/>
        </p:nvPicPr>
        <p:blipFill>
          <a:blip r:embed="rId3"/>
          <a:stretch>
            <a:fillRect/>
          </a:stretch>
        </p:blipFill>
        <p:spPr>
          <a:xfrm>
            <a:off x="5993549" y="1419740"/>
            <a:ext cx="2462997" cy="39688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bg>
      <p:bgPr>
        <a:blipFill>
          <a:blip r:embed="rId3"/>
          <a:stretch>
            <a:fillRect/>
          </a:stretch>
        </a:blipFill>
        <a:effectLst/>
      </p:bgPr>
    </p:bg>
    <p:spTree>
      <p:nvGrpSpPr>
        <p:cNvPr id="1" name=""/>
        <p:cNvGrpSpPr/>
        <p:nvPr/>
      </p:nvGrpSpPr>
      <p:grpSpPr>
        <a:xfrm>
          <a:off x="0" y="0"/>
          <a:ext cx="0" cy="0"/>
          <a:chOff x="0" y="0"/>
          <a:chExt cx="0" cy="0"/>
        </a:xfrm>
      </p:grpSpPr>
      <p:sp>
        <p:nvSpPr>
          <p:cNvPr id="469" name="TextShape 1"/>
          <p:cNvSpPr txBox="1"/>
          <p:nvPr/>
        </p:nvSpPr>
        <p:spPr>
          <a:xfrm>
            <a:off x="762120" y="152280"/>
            <a:ext cx="8202240" cy="407520"/>
          </a:xfrm>
          <a:prstGeom prst="rect">
            <a:avLst/>
          </a:prstGeom>
        </p:spPr>
        <p:txBody>
          <a:bodyPr/>
          <a:lstStyle/>
          <a:p>
            <a:pPr>
              <a:lnSpc>
                <a:spcPct val="100000"/>
              </a:lnSpc>
            </a:pPr>
            <a:r>
              <a:rPr lang="it-IT" sz="2800" dirty="0" smtClean="0">
                <a:solidFill>
                  <a:srgbClr val="000000"/>
                </a:solidFill>
                <a:latin typeface="Arial"/>
              </a:rPr>
              <a:t>Acronimi </a:t>
            </a:r>
            <a:r>
              <a:rPr lang="it-IT" sz="2800" dirty="0">
                <a:solidFill>
                  <a:srgbClr val="000000"/>
                </a:solidFill>
                <a:latin typeface="Arial"/>
              </a:rPr>
              <a:t>e abbreviazioni</a:t>
            </a:r>
            <a:endParaRPr dirty="0"/>
          </a:p>
        </p:txBody>
      </p:sp>
      <p:sp>
        <p:nvSpPr>
          <p:cNvPr id="470" name="TextShape 2"/>
          <p:cNvSpPr txBox="1"/>
          <p:nvPr/>
        </p:nvSpPr>
        <p:spPr>
          <a:xfrm>
            <a:off x="513882" y="1319796"/>
            <a:ext cx="4740698" cy="4530240"/>
          </a:xfrm>
          <a:prstGeom prst="rect">
            <a:avLst/>
          </a:prstGeom>
        </p:spPr>
        <p:txBody>
          <a:bodyPr/>
          <a:lstStyle/>
          <a:p>
            <a:pPr marL="285750" indent="-285750" algn="just">
              <a:lnSpc>
                <a:spcPct val="100000"/>
              </a:lnSpc>
              <a:buSzPct val="100000"/>
              <a:buFont typeface="Arial" panose="020B0604020202020204" pitchFamily="34" charset="0"/>
              <a:buChar char="•"/>
            </a:pPr>
            <a:r>
              <a:rPr lang="it-IT" sz="1600" dirty="0">
                <a:solidFill>
                  <a:srgbClr val="000000"/>
                </a:solidFill>
                <a:latin typeface="Arial"/>
              </a:rPr>
              <a:t>Le abbreviazioni (nome troncato seguito da un punto) e gli acronimi (nome costituito dalle iniziali di più parole, tutto in maiuscolo) sono usati per </a:t>
            </a:r>
            <a:r>
              <a:rPr lang="it-IT" sz="1600" b="1" dirty="0">
                <a:solidFill>
                  <a:srgbClr val="000000"/>
                </a:solidFill>
                <a:latin typeface="Arial"/>
              </a:rPr>
              <a:t>velocizzare</a:t>
            </a:r>
            <a:r>
              <a:rPr lang="it-IT" sz="1600" dirty="0">
                <a:solidFill>
                  <a:srgbClr val="000000"/>
                </a:solidFill>
                <a:latin typeface="Arial"/>
              </a:rPr>
              <a:t> la stesura e la lettura dell’elaborato</a:t>
            </a:r>
            <a:endParaRPr dirty="0"/>
          </a:p>
          <a:p>
            <a:pPr marL="285750" indent="-285750" algn="just">
              <a:lnSpc>
                <a:spcPct val="100000"/>
              </a:lnSpc>
              <a:buSzPct val="100000"/>
              <a:buFont typeface="Arial" panose="020B0604020202020204" pitchFamily="34" charset="0"/>
              <a:buChar char="•"/>
            </a:pPr>
            <a:endParaRPr dirty="0"/>
          </a:p>
          <a:p>
            <a:pPr marL="285750" indent="-285750" algn="just">
              <a:lnSpc>
                <a:spcPct val="100000"/>
              </a:lnSpc>
              <a:buSzPct val="100000"/>
              <a:buFont typeface="Arial" panose="020B0604020202020204" pitchFamily="34" charset="0"/>
              <a:buChar char="•"/>
            </a:pPr>
            <a:r>
              <a:rPr lang="it-IT" sz="1600" dirty="0">
                <a:solidFill>
                  <a:srgbClr val="000000"/>
                </a:solidFill>
                <a:latin typeface="Arial"/>
              </a:rPr>
              <a:t>La prima volta che si citano devono essere precedute dalla </a:t>
            </a:r>
            <a:r>
              <a:rPr lang="it-IT" sz="1600" b="1" dirty="0">
                <a:solidFill>
                  <a:srgbClr val="000000"/>
                </a:solidFill>
                <a:latin typeface="Arial"/>
              </a:rPr>
              <a:t>dizione estesa</a:t>
            </a:r>
            <a:r>
              <a:rPr lang="it-IT" sz="1600" dirty="0">
                <a:solidFill>
                  <a:srgbClr val="000000"/>
                </a:solidFill>
                <a:latin typeface="Arial"/>
              </a:rPr>
              <a:t> (tranne quelli comuni: es., UE, etc.)</a:t>
            </a:r>
            <a:endParaRPr dirty="0"/>
          </a:p>
          <a:p>
            <a:pPr marL="285750" indent="-285750" algn="just">
              <a:lnSpc>
                <a:spcPct val="100000"/>
              </a:lnSpc>
              <a:buSzPct val="100000"/>
              <a:buFont typeface="Arial" panose="020B0604020202020204" pitchFamily="34" charset="0"/>
              <a:buChar char="•"/>
            </a:pPr>
            <a:endParaRPr dirty="0"/>
          </a:p>
          <a:p>
            <a:pPr marL="285750" indent="-285750" algn="just">
              <a:lnSpc>
                <a:spcPct val="100000"/>
              </a:lnSpc>
              <a:buSzPct val="100000"/>
              <a:buFont typeface="Arial" panose="020B0604020202020204" pitchFamily="34" charset="0"/>
              <a:buChar char="•"/>
            </a:pPr>
            <a:r>
              <a:rPr lang="it-IT" sz="1600" dirty="0">
                <a:solidFill>
                  <a:srgbClr val="000000"/>
                </a:solidFill>
                <a:latin typeface="Arial"/>
              </a:rPr>
              <a:t>Abbreviazioni o acronimi </a:t>
            </a:r>
            <a:r>
              <a:rPr lang="it-IT" sz="1600" b="1" dirty="0">
                <a:solidFill>
                  <a:srgbClr val="000000"/>
                </a:solidFill>
                <a:latin typeface="Arial"/>
              </a:rPr>
              <a:t>non devono comparire all’inizio di una frase</a:t>
            </a:r>
            <a:r>
              <a:rPr lang="it-IT" sz="1600" dirty="0">
                <a:solidFill>
                  <a:srgbClr val="000000"/>
                </a:solidFill>
                <a:latin typeface="Arial"/>
              </a:rPr>
              <a:t> (Es. Il programma WODITEM è adeguato… e non WODITEM è un programma adeguato…)</a:t>
            </a:r>
            <a:endParaRPr dirty="0"/>
          </a:p>
          <a:p>
            <a:pPr marL="285750" indent="-285750" algn="just">
              <a:lnSpc>
                <a:spcPct val="100000"/>
              </a:lnSpc>
              <a:buSzPct val="100000"/>
              <a:buFont typeface="Arial" panose="020B0604020202020204" pitchFamily="34" charset="0"/>
              <a:buChar char="•"/>
            </a:pPr>
            <a:endParaRPr dirty="0"/>
          </a:p>
          <a:p>
            <a:pPr marL="285750" indent="-285750" algn="just">
              <a:lnSpc>
                <a:spcPct val="100000"/>
              </a:lnSpc>
              <a:buSzPct val="100000"/>
              <a:buFont typeface="Arial" panose="020B0604020202020204" pitchFamily="34" charset="0"/>
              <a:buChar char="•"/>
            </a:pPr>
            <a:r>
              <a:rPr lang="it-IT" sz="1600" dirty="0">
                <a:solidFill>
                  <a:srgbClr val="000000"/>
                </a:solidFill>
                <a:latin typeface="Arial"/>
              </a:rPr>
              <a:t>Un numero troppo elevato di abbreviazioni/acronimi rende la lettura e la comprensione più difficili al posto di facilitarle</a:t>
            </a:r>
            <a:endParaRPr dirty="0"/>
          </a:p>
          <a:p>
            <a:pPr>
              <a:lnSpc>
                <a:spcPct val="100000"/>
              </a:lnSpc>
            </a:pPr>
            <a:endParaRPr dirty="0"/>
          </a:p>
        </p:txBody>
      </p:sp>
      <p:sp>
        <p:nvSpPr>
          <p:cNvPr id="471"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pic>
        <p:nvPicPr>
          <p:cNvPr id="3" name="Immagine 2"/>
          <p:cNvPicPr>
            <a:picLocks noChangeAspect="1"/>
          </p:cNvPicPr>
          <p:nvPr/>
        </p:nvPicPr>
        <p:blipFill rotWithShape="1">
          <a:blip r:embed="rId4">
            <a:extLst>
              <a:ext uri="{28A0092B-C50C-407E-A947-70E740481C1C}">
                <a14:useLocalDpi xmlns:a14="http://schemas.microsoft.com/office/drawing/2010/main" val="0"/>
              </a:ext>
            </a:extLst>
          </a:blip>
          <a:srcRect l="27594" t="43859" r="29335" b="6113"/>
          <a:stretch/>
        </p:blipFill>
        <p:spPr>
          <a:xfrm>
            <a:off x="5254580" y="2285320"/>
            <a:ext cx="3580326" cy="25991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bg>
      <p:bgPr>
        <a:blipFill>
          <a:blip r:embed="rId3"/>
          <a:stretch>
            <a:fillRect/>
          </a:stretch>
        </a:blipFill>
        <a:effectLst/>
      </p:bgPr>
    </p:bg>
    <p:spTree>
      <p:nvGrpSpPr>
        <p:cNvPr id="1" name=""/>
        <p:cNvGrpSpPr/>
        <p:nvPr/>
      </p:nvGrpSpPr>
      <p:grpSpPr>
        <a:xfrm>
          <a:off x="0" y="0"/>
          <a:ext cx="0" cy="0"/>
          <a:chOff x="0" y="0"/>
          <a:chExt cx="0" cy="0"/>
        </a:xfrm>
      </p:grpSpPr>
      <p:sp>
        <p:nvSpPr>
          <p:cNvPr id="473" name="TextShape 1"/>
          <p:cNvSpPr txBox="1"/>
          <p:nvPr/>
        </p:nvSpPr>
        <p:spPr>
          <a:xfrm>
            <a:off x="762120" y="152280"/>
            <a:ext cx="7924320" cy="407520"/>
          </a:xfrm>
          <a:prstGeom prst="rect">
            <a:avLst/>
          </a:prstGeom>
        </p:spPr>
        <p:txBody>
          <a:bodyPr/>
          <a:lstStyle/>
          <a:p>
            <a:pPr>
              <a:lnSpc>
                <a:spcPct val="100000"/>
              </a:lnSpc>
            </a:pPr>
            <a:r>
              <a:rPr lang="it-IT" sz="3200" dirty="0" smtClean="0">
                <a:solidFill>
                  <a:srgbClr val="000000"/>
                </a:solidFill>
                <a:latin typeface="Arial"/>
              </a:rPr>
              <a:t>Note</a:t>
            </a:r>
            <a:endParaRPr dirty="0"/>
          </a:p>
        </p:txBody>
      </p:sp>
      <p:sp>
        <p:nvSpPr>
          <p:cNvPr id="474" name="TextShape 2"/>
          <p:cNvSpPr txBox="1"/>
          <p:nvPr/>
        </p:nvSpPr>
        <p:spPr>
          <a:xfrm>
            <a:off x="228280" y="1204053"/>
            <a:ext cx="4496000" cy="4887654"/>
          </a:xfrm>
          <a:prstGeom prst="rect">
            <a:avLst/>
          </a:prstGeom>
        </p:spPr>
        <p:txBody>
          <a:bodyPr/>
          <a:lstStyle/>
          <a:p>
            <a:pPr marL="285750" indent="-285750" algn="just">
              <a:lnSpc>
                <a:spcPct val="90000"/>
              </a:lnSpc>
              <a:buSzPct val="100000"/>
              <a:buFont typeface="Arial" panose="020B0604020202020204" pitchFamily="34" charset="0"/>
              <a:buChar char="•"/>
            </a:pPr>
            <a:r>
              <a:rPr lang="it-IT" sz="1600" dirty="0">
                <a:solidFill>
                  <a:srgbClr val="000000"/>
                </a:solidFill>
                <a:latin typeface="Zurich Ex BT"/>
              </a:rPr>
              <a:t>Sono </a:t>
            </a:r>
            <a:r>
              <a:rPr lang="it-IT" sz="1600" b="1" dirty="0">
                <a:solidFill>
                  <a:srgbClr val="000000"/>
                </a:solidFill>
                <a:latin typeface="Zurich Ex BT"/>
              </a:rPr>
              <a:t>tratti di testo separati dal testo ordinario</a:t>
            </a:r>
            <a:r>
              <a:rPr lang="it-IT" sz="1600" dirty="0">
                <a:solidFill>
                  <a:srgbClr val="000000"/>
                </a:solidFill>
                <a:latin typeface="Zurich Ex BT"/>
              </a:rPr>
              <a:t>, usati per riportare commenti, spiegazioni o aggiungere riferimenti bibliografici</a:t>
            </a:r>
            <a:endParaRPr dirty="0"/>
          </a:p>
          <a:p>
            <a:pPr marL="285750" indent="-285750" algn="just">
              <a:lnSpc>
                <a:spcPct val="90000"/>
              </a:lnSpc>
              <a:buSzPct val="100000"/>
              <a:buFont typeface="Arial" panose="020B0604020202020204" pitchFamily="34" charset="0"/>
              <a:buChar char="•"/>
            </a:pPr>
            <a:endParaRPr dirty="0"/>
          </a:p>
          <a:p>
            <a:pPr marL="285750" indent="-285750" algn="just">
              <a:lnSpc>
                <a:spcPct val="90000"/>
              </a:lnSpc>
              <a:buSzPct val="100000"/>
              <a:buFont typeface="Arial" panose="020B0604020202020204" pitchFamily="34" charset="0"/>
              <a:buChar char="•"/>
            </a:pPr>
            <a:r>
              <a:rPr lang="it-IT" sz="1600" dirty="0">
                <a:solidFill>
                  <a:srgbClr val="000000"/>
                </a:solidFill>
                <a:latin typeface="Zurich Ex BT"/>
              </a:rPr>
              <a:t>Vanno collocate a </a:t>
            </a:r>
            <a:r>
              <a:rPr lang="it-IT" sz="1600" b="1" dirty="0">
                <a:solidFill>
                  <a:srgbClr val="000000"/>
                </a:solidFill>
                <a:latin typeface="Zurich Ex BT"/>
              </a:rPr>
              <a:t>piè di pagina</a:t>
            </a:r>
            <a:r>
              <a:rPr lang="it-IT" sz="1600" dirty="0">
                <a:solidFill>
                  <a:srgbClr val="000000"/>
                </a:solidFill>
                <a:latin typeface="Zurich Ex BT"/>
              </a:rPr>
              <a:t> e si scrivono in un corpo più piccolo (10 </a:t>
            </a:r>
            <a:r>
              <a:rPr lang="it-IT" sz="1600" dirty="0" err="1">
                <a:solidFill>
                  <a:srgbClr val="000000"/>
                </a:solidFill>
                <a:latin typeface="Zurich Ex BT"/>
              </a:rPr>
              <a:t>pt</a:t>
            </a:r>
            <a:r>
              <a:rPr lang="it-IT" sz="1600" dirty="0">
                <a:solidFill>
                  <a:srgbClr val="000000"/>
                </a:solidFill>
                <a:latin typeface="Zurich Ex BT"/>
              </a:rPr>
              <a:t>) e richiamate nel testo con  un numero di nota in apice</a:t>
            </a:r>
            <a:r>
              <a:rPr lang="it-IT" sz="1600" baseline="30000" dirty="0">
                <a:solidFill>
                  <a:srgbClr val="000000"/>
                </a:solidFill>
                <a:latin typeface="Zurich Ex BT"/>
              </a:rPr>
              <a:t>1</a:t>
            </a:r>
            <a:endParaRPr dirty="0"/>
          </a:p>
          <a:p>
            <a:pPr marL="285750" indent="-285750" algn="just">
              <a:lnSpc>
                <a:spcPct val="90000"/>
              </a:lnSpc>
              <a:buSzPct val="100000"/>
              <a:buFont typeface="Arial" panose="020B0604020202020204" pitchFamily="34" charset="0"/>
              <a:buChar char="•"/>
            </a:pPr>
            <a:endParaRPr dirty="0"/>
          </a:p>
          <a:p>
            <a:pPr marL="285750" indent="-285750" algn="just">
              <a:lnSpc>
                <a:spcPct val="100000"/>
              </a:lnSpc>
              <a:buSzPct val="100000"/>
              <a:buFont typeface="Arial" panose="020B0604020202020204" pitchFamily="34" charset="0"/>
              <a:buChar char="•"/>
            </a:pPr>
            <a:r>
              <a:rPr lang="it-IT" sz="1600" dirty="0" smtClean="0">
                <a:solidFill>
                  <a:srgbClr val="000000"/>
                </a:solidFill>
                <a:latin typeface="Arial"/>
              </a:rPr>
              <a:t>Le </a:t>
            </a:r>
            <a:r>
              <a:rPr lang="it-IT" sz="1600" dirty="0">
                <a:solidFill>
                  <a:srgbClr val="000000"/>
                </a:solidFill>
                <a:latin typeface="Arial"/>
              </a:rPr>
              <a:t>note devono avere una </a:t>
            </a:r>
            <a:r>
              <a:rPr lang="it-IT" sz="1600" b="1" dirty="0">
                <a:solidFill>
                  <a:srgbClr val="000000"/>
                </a:solidFill>
                <a:latin typeface="Arial"/>
              </a:rPr>
              <a:t>numerazione progressiva </a:t>
            </a:r>
            <a:r>
              <a:rPr lang="it-IT" sz="1600" dirty="0">
                <a:solidFill>
                  <a:srgbClr val="000000"/>
                </a:solidFill>
                <a:latin typeface="Arial"/>
              </a:rPr>
              <a:t>che ricomincerà da capo ad ogni nuovo capitolo della tesi. </a:t>
            </a:r>
            <a:endParaRPr dirty="0"/>
          </a:p>
          <a:p>
            <a:pPr marL="285750" indent="-285750" algn="just">
              <a:lnSpc>
                <a:spcPct val="100000"/>
              </a:lnSpc>
              <a:buSzPct val="100000"/>
              <a:buFont typeface="Arial" panose="020B0604020202020204" pitchFamily="34" charset="0"/>
              <a:buChar char="•"/>
            </a:pPr>
            <a:endParaRPr dirty="0"/>
          </a:p>
          <a:p>
            <a:pPr marL="285750" indent="-285750" algn="just">
              <a:lnSpc>
                <a:spcPct val="100000"/>
              </a:lnSpc>
              <a:buSzPct val="100000"/>
              <a:buFont typeface="Arial" panose="020B0604020202020204" pitchFamily="34" charset="0"/>
              <a:buChar char="•"/>
            </a:pPr>
            <a:r>
              <a:rPr lang="it-IT" sz="1600" dirty="0">
                <a:solidFill>
                  <a:srgbClr val="000000"/>
                </a:solidFill>
                <a:latin typeface="Arial"/>
              </a:rPr>
              <a:t>Gli </a:t>
            </a:r>
            <a:r>
              <a:rPr lang="it-IT" sz="1600" b="1" dirty="0">
                <a:solidFill>
                  <a:srgbClr val="000000"/>
                </a:solidFill>
                <a:latin typeface="Arial"/>
              </a:rPr>
              <a:t>esponenti</a:t>
            </a:r>
            <a:r>
              <a:rPr lang="it-IT" sz="1600" dirty="0">
                <a:solidFill>
                  <a:srgbClr val="000000"/>
                </a:solidFill>
                <a:latin typeface="Arial"/>
              </a:rPr>
              <a:t> delle note vanno inseriti</a:t>
            </a:r>
            <a:r>
              <a:rPr lang="it-IT" sz="1600" i="1" dirty="0">
                <a:solidFill>
                  <a:srgbClr val="000000"/>
                </a:solidFill>
                <a:latin typeface="Arial"/>
              </a:rPr>
              <a:t> </a:t>
            </a:r>
            <a:r>
              <a:rPr lang="it-IT" sz="1600" dirty="0">
                <a:solidFill>
                  <a:srgbClr val="000000"/>
                </a:solidFill>
                <a:latin typeface="Arial"/>
              </a:rPr>
              <a:t>dopo i segni d’interpunzione</a:t>
            </a:r>
            <a:endParaRPr dirty="0"/>
          </a:p>
          <a:p>
            <a:pPr marL="285750" indent="-285750" algn="just">
              <a:lnSpc>
                <a:spcPct val="100000"/>
              </a:lnSpc>
              <a:buSzPct val="100000"/>
              <a:buFont typeface="Arial" panose="020B0604020202020204" pitchFamily="34" charset="0"/>
              <a:buChar char="•"/>
            </a:pPr>
            <a:endParaRPr dirty="0"/>
          </a:p>
          <a:p>
            <a:pPr marL="285750" indent="-285750" algn="just">
              <a:lnSpc>
                <a:spcPct val="100000"/>
              </a:lnSpc>
              <a:buSzPct val="100000"/>
              <a:buFont typeface="Arial" panose="020B0604020202020204" pitchFamily="34" charset="0"/>
              <a:buChar char="•"/>
            </a:pPr>
            <a:r>
              <a:rPr lang="it-IT" sz="1600" dirty="0">
                <a:solidFill>
                  <a:srgbClr val="000000"/>
                </a:solidFill>
                <a:latin typeface="Arial"/>
              </a:rPr>
              <a:t>Il “</a:t>
            </a:r>
            <a:r>
              <a:rPr lang="it-IT" sz="1600" b="1" dirty="0">
                <a:solidFill>
                  <a:srgbClr val="000000"/>
                </a:solidFill>
                <a:latin typeface="Arial"/>
              </a:rPr>
              <a:t>Cfr</a:t>
            </a:r>
            <a:r>
              <a:rPr lang="it-IT" sz="1600" dirty="0">
                <a:solidFill>
                  <a:srgbClr val="000000"/>
                </a:solidFill>
                <a:latin typeface="Arial"/>
              </a:rPr>
              <a:t>.” è da utilizzare quando si rinvia genericamente ad un testo (cfr. § 8. Bibliografia)</a:t>
            </a:r>
            <a:endParaRPr dirty="0"/>
          </a:p>
          <a:p>
            <a:pPr>
              <a:lnSpc>
                <a:spcPct val="100000"/>
              </a:lnSpc>
            </a:pPr>
            <a:r>
              <a:rPr lang="it-IT" sz="1600" baseline="30000" dirty="0">
                <a:solidFill>
                  <a:srgbClr val="000000"/>
                </a:solidFill>
                <a:latin typeface="Arial"/>
              </a:rPr>
              <a:t>.  </a:t>
            </a: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p:txBody>
      </p:sp>
      <p:sp>
        <p:nvSpPr>
          <p:cNvPr id="475" name="TextShape 3"/>
          <p:cNvSpPr txBox="1"/>
          <p:nvPr/>
        </p:nvSpPr>
        <p:spPr>
          <a:xfrm>
            <a:off x="2666880" y="6248520"/>
            <a:ext cx="3580920" cy="456840"/>
          </a:xfrm>
          <a:prstGeom prst="rect">
            <a:avLst/>
          </a:prstGeom>
        </p:spPr>
        <p:txBody>
          <a:bodyPr anchor="b"/>
          <a:lstStyle/>
          <a:p>
            <a:pPr>
              <a:lnSpc>
                <a:spcPct val="100000"/>
              </a:lnSpc>
            </a:pPr>
            <a:r>
              <a:rPr lang="it-IT" sz="1000" dirty="0">
                <a:solidFill>
                  <a:srgbClr val="000000"/>
                </a:solidFill>
                <a:latin typeface="Arial"/>
              </a:rPr>
              <a:t>Sistema Bibliotecario di Ateneo | Università di Padova</a:t>
            </a:r>
            <a:endParaRPr dirty="0"/>
          </a:p>
        </p:txBody>
      </p:sp>
      <p:pic>
        <p:nvPicPr>
          <p:cNvPr id="2" name="Immagine 1"/>
          <p:cNvPicPr>
            <a:picLocks noChangeAspect="1"/>
          </p:cNvPicPr>
          <p:nvPr/>
        </p:nvPicPr>
        <p:blipFill>
          <a:blip r:embed="rId4"/>
          <a:stretch>
            <a:fillRect/>
          </a:stretch>
        </p:blipFill>
        <p:spPr>
          <a:xfrm>
            <a:off x="5059006" y="1472328"/>
            <a:ext cx="3627434" cy="2365453"/>
          </a:xfrm>
          <a:prstGeom prst="rect">
            <a:avLst/>
          </a:prstGeom>
        </p:spPr>
      </p:pic>
      <p:sp>
        <p:nvSpPr>
          <p:cNvPr id="3" name="CasellaDiTesto 2"/>
          <p:cNvSpPr txBox="1"/>
          <p:nvPr/>
        </p:nvSpPr>
        <p:spPr>
          <a:xfrm>
            <a:off x="5059006" y="4155639"/>
            <a:ext cx="3496254" cy="1815882"/>
          </a:xfrm>
          <a:prstGeom prst="rect">
            <a:avLst/>
          </a:prstGeom>
          <a:noFill/>
          <a:ln>
            <a:solidFill>
              <a:schemeClr val="tx1"/>
            </a:solidFill>
          </a:ln>
        </p:spPr>
        <p:txBody>
          <a:bodyPr wrap="square" rtlCol="0">
            <a:spAutoFit/>
          </a:bodyPr>
          <a:lstStyle/>
          <a:p>
            <a:pPr algn="just"/>
            <a:r>
              <a:rPr lang="it-IT" sz="1600" dirty="0" smtClean="0">
                <a:solidFill>
                  <a:srgbClr val="000000"/>
                </a:solidFill>
              </a:rPr>
              <a:t>Le note hanno il difetto di </a:t>
            </a:r>
            <a:r>
              <a:rPr lang="it-IT" sz="1600" b="1" dirty="0" smtClean="0">
                <a:solidFill>
                  <a:srgbClr val="000000"/>
                </a:solidFill>
              </a:rPr>
              <a:t>interrompere il flusso della trattazione</a:t>
            </a:r>
            <a:r>
              <a:rPr lang="it-IT" sz="1600" dirty="0" smtClean="0">
                <a:solidFill>
                  <a:srgbClr val="000000"/>
                </a:solidFill>
              </a:rPr>
              <a:t>. </a:t>
            </a:r>
          </a:p>
          <a:p>
            <a:pPr algn="just"/>
            <a:r>
              <a:rPr lang="it-IT" sz="1600" dirty="0" smtClean="0">
                <a:solidFill>
                  <a:srgbClr val="000000"/>
                </a:solidFill>
              </a:rPr>
              <a:t>Pertanto, se la presenza della nota non è indispensabile è meglio evitarla o trovare il modo di inserire le stesse informazioni nel testo.</a:t>
            </a:r>
            <a:endParaRPr lang="it-IT"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bg>
      <p:bgPr>
        <a:blipFill>
          <a:blip r:embed="rId3"/>
          <a:stretch>
            <a:fillRect/>
          </a:stretch>
        </a:blipFill>
        <a:effectLst/>
      </p:bgPr>
    </p:bg>
    <p:spTree>
      <p:nvGrpSpPr>
        <p:cNvPr id="1" name=""/>
        <p:cNvGrpSpPr/>
        <p:nvPr/>
      </p:nvGrpSpPr>
      <p:grpSpPr>
        <a:xfrm>
          <a:off x="0" y="0"/>
          <a:ext cx="0" cy="0"/>
          <a:chOff x="0" y="0"/>
          <a:chExt cx="0" cy="0"/>
        </a:xfrm>
      </p:grpSpPr>
      <p:sp>
        <p:nvSpPr>
          <p:cNvPr id="477" name="TextShape 1"/>
          <p:cNvSpPr txBox="1"/>
          <p:nvPr/>
        </p:nvSpPr>
        <p:spPr>
          <a:xfrm>
            <a:off x="762120" y="152280"/>
            <a:ext cx="7924320" cy="407520"/>
          </a:xfrm>
          <a:prstGeom prst="rect">
            <a:avLst/>
          </a:prstGeom>
        </p:spPr>
        <p:txBody>
          <a:bodyPr/>
          <a:lstStyle/>
          <a:p>
            <a:pPr>
              <a:lnSpc>
                <a:spcPct val="100000"/>
              </a:lnSpc>
            </a:pPr>
            <a:r>
              <a:rPr lang="it-IT" sz="3200" dirty="0" smtClean="0">
                <a:solidFill>
                  <a:srgbClr val="000000"/>
                </a:solidFill>
                <a:latin typeface="Arial"/>
              </a:rPr>
              <a:t>Figure </a:t>
            </a:r>
            <a:r>
              <a:rPr lang="it-IT" sz="3200" dirty="0">
                <a:solidFill>
                  <a:srgbClr val="000000"/>
                </a:solidFill>
                <a:latin typeface="Arial"/>
              </a:rPr>
              <a:t>e tabelle</a:t>
            </a:r>
            <a:endParaRPr dirty="0"/>
          </a:p>
        </p:txBody>
      </p:sp>
      <p:sp>
        <p:nvSpPr>
          <p:cNvPr id="478" name="TextShape 2"/>
          <p:cNvSpPr txBox="1"/>
          <p:nvPr/>
        </p:nvSpPr>
        <p:spPr>
          <a:xfrm>
            <a:off x="468360" y="1341360"/>
            <a:ext cx="8218080" cy="4530240"/>
          </a:xfrm>
          <a:prstGeom prst="rect">
            <a:avLst/>
          </a:prstGeom>
        </p:spPr>
        <p:txBody>
          <a:bodyPr/>
          <a:lstStyle/>
          <a:p>
            <a:pPr algn="just">
              <a:lnSpc>
                <a:spcPct val="100000"/>
              </a:lnSpc>
            </a:pPr>
            <a:r>
              <a:rPr lang="it-IT" sz="2000" dirty="0">
                <a:solidFill>
                  <a:srgbClr val="000000"/>
                </a:solidFill>
                <a:hlinkClick r:id="rId4" action="ppaction://hlinksldjump"/>
              </a:rPr>
              <a:t>Figure</a:t>
            </a:r>
            <a:r>
              <a:rPr lang="it-IT" sz="2000" dirty="0">
                <a:solidFill>
                  <a:srgbClr val="000000"/>
                </a:solidFill>
              </a:rPr>
              <a:t> e </a:t>
            </a:r>
            <a:r>
              <a:rPr lang="it-IT" sz="2000" dirty="0">
                <a:solidFill>
                  <a:srgbClr val="000000"/>
                </a:solidFill>
                <a:hlinkClick r:id="rId5" action="ppaction://hlinksldjump"/>
              </a:rPr>
              <a:t>tabelle</a:t>
            </a:r>
            <a:r>
              <a:rPr lang="it-IT" sz="2000" dirty="0">
                <a:solidFill>
                  <a:srgbClr val="000000"/>
                </a:solidFill>
              </a:rPr>
              <a:t> vanno inserite nel testo e numerate col numero del capitolo seguito da un numero progressivo all’interno dello stesso (es. fig. 2.4 è la quarta figura del secondo capitolo</a:t>
            </a:r>
            <a:r>
              <a:rPr lang="it-IT" sz="2000" dirty="0" smtClean="0">
                <a:solidFill>
                  <a:srgbClr val="000000"/>
                </a:solidFill>
              </a:rPr>
              <a:t>)</a:t>
            </a:r>
          </a:p>
          <a:p>
            <a:pPr algn="just">
              <a:lnSpc>
                <a:spcPct val="100000"/>
              </a:lnSpc>
            </a:pPr>
            <a:endParaRPr sz="2000" dirty="0"/>
          </a:p>
          <a:p>
            <a:pPr algn="just">
              <a:lnSpc>
                <a:spcPct val="100000"/>
              </a:lnSpc>
            </a:pPr>
            <a:endParaRPr sz="2000" dirty="0"/>
          </a:p>
          <a:p>
            <a:pPr algn="just">
              <a:lnSpc>
                <a:spcPct val="100000"/>
              </a:lnSpc>
            </a:pPr>
            <a:r>
              <a:rPr lang="it-IT" sz="2000" dirty="0">
                <a:solidFill>
                  <a:srgbClr val="000000"/>
                </a:solidFill>
              </a:rPr>
              <a:t>Vengono richiamate all’interno del testo riportando il numero progressivo (es. "(figura 2.4)" o "come si vede in figura 2.4", o "si veda la fig. 2.4 </a:t>
            </a:r>
            <a:r>
              <a:rPr lang="it-IT" sz="2000" dirty="0" smtClean="0">
                <a:solidFill>
                  <a:srgbClr val="000000"/>
                </a:solidFill>
              </a:rPr>
              <a:t>")</a:t>
            </a:r>
          </a:p>
          <a:p>
            <a:pPr algn="just">
              <a:lnSpc>
                <a:spcPct val="100000"/>
              </a:lnSpc>
            </a:pPr>
            <a:endParaRPr sz="2000" dirty="0"/>
          </a:p>
          <a:p>
            <a:pPr algn="just">
              <a:lnSpc>
                <a:spcPct val="100000"/>
              </a:lnSpc>
            </a:pPr>
            <a:endParaRPr sz="2000" dirty="0"/>
          </a:p>
          <a:p>
            <a:pPr algn="just">
              <a:lnSpc>
                <a:spcPct val="100000"/>
              </a:lnSpc>
            </a:pPr>
            <a:r>
              <a:rPr lang="it-IT" sz="2000" dirty="0">
                <a:solidFill>
                  <a:srgbClr val="000000"/>
                </a:solidFill>
              </a:rPr>
              <a:t>Devono avere un titolo, una breve didascalia e l’indicazione della fonte (es. Figura 1.1 Il processo di analisi del contenuto) </a:t>
            </a:r>
            <a:endParaRPr sz="2000" dirty="0"/>
          </a:p>
          <a:p>
            <a:pPr algn="just">
              <a:lnSpc>
                <a:spcPct val="100000"/>
              </a:lnSpc>
            </a:pPr>
            <a:endParaRPr sz="2000" dirty="0"/>
          </a:p>
          <a:p>
            <a:pPr algn="just">
              <a:lnSpc>
                <a:spcPct val="100000"/>
              </a:lnSpc>
            </a:pPr>
            <a:r>
              <a:rPr lang="it-IT" sz="2000" dirty="0">
                <a:solidFill>
                  <a:srgbClr val="000000"/>
                </a:solidFill>
              </a:rPr>
              <a:t>In caso di elaborazione personale è necessario fornire </a:t>
            </a:r>
            <a:r>
              <a:rPr lang="it-IT" sz="2000" dirty="0" smtClean="0">
                <a:solidFill>
                  <a:srgbClr val="000000"/>
                </a:solidFill>
              </a:rPr>
              <a:t>l’indicazione</a:t>
            </a:r>
          </a:p>
          <a:p>
            <a:pPr>
              <a:lnSpc>
                <a:spcPct val="100000"/>
              </a:lnSpc>
            </a:pPr>
            <a:endParaRPr lang="it-IT" sz="1400" dirty="0" smtClean="0">
              <a:solidFill>
                <a:srgbClr val="000000"/>
              </a:solidFill>
            </a:endParaRPr>
          </a:p>
          <a:p>
            <a:pPr>
              <a:lnSpc>
                <a:spcPct val="100000"/>
              </a:lnSpc>
            </a:pPr>
            <a:endParaRPr dirty="0"/>
          </a:p>
        </p:txBody>
      </p:sp>
      <p:sp>
        <p:nvSpPr>
          <p:cNvPr id="479"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bg>
      <p:bgPr>
        <a:blipFill>
          <a:blip r:embed="rId2"/>
          <a:stretch>
            <a:fillRect/>
          </a:stretch>
        </a:blipFill>
        <a:effectLst/>
      </p:bgPr>
    </p:bg>
    <p:spTree>
      <p:nvGrpSpPr>
        <p:cNvPr id="1" name=""/>
        <p:cNvGrpSpPr/>
        <p:nvPr/>
      </p:nvGrpSpPr>
      <p:grpSpPr>
        <a:xfrm>
          <a:off x="0" y="0"/>
          <a:ext cx="0" cy="0"/>
          <a:chOff x="0" y="0"/>
          <a:chExt cx="0" cy="0"/>
        </a:xfrm>
      </p:grpSpPr>
      <p:sp>
        <p:nvSpPr>
          <p:cNvPr id="482" name="TextShape 1"/>
          <p:cNvSpPr txBox="1"/>
          <p:nvPr/>
        </p:nvSpPr>
        <p:spPr>
          <a:xfrm>
            <a:off x="762120" y="152280"/>
            <a:ext cx="7924320" cy="407520"/>
          </a:xfrm>
          <a:prstGeom prst="rect">
            <a:avLst/>
          </a:prstGeom>
        </p:spPr>
        <p:txBody>
          <a:bodyPr/>
          <a:lstStyle/>
          <a:p>
            <a:pPr>
              <a:lnSpc>
                <a:spcPct val="100000"/>
              </a:lnSpc>
            </a:pPr>
            <a:r>
              <a:rPr lang="it-IT" sz="3200" dirty="0" smtClean="0">
                <a:solidFill>
                  <a:srgbClr val="000000"/>
                </a:solidFill>
                <a:latin typeface="Arial"/>
              </a:rPr>
              <a:t>Figure</a:t>
            </a:r>
            <a:endParaRPr dirty="0"/>
          </a:p>
        </p:txBody>
      </p:sp>
      <p:sp>
        <p:nvSpPr>
          <p:cNvPr id="483" name="TextShape 2"/>
          <p:cNvSpPr txBox="1"/>
          <p:nvPr/>
        </p:nvSpPr>
        <p:spPr>
          <a:xfrm>
            <a:off x="64835" y="1121430"/>
            <a:ext cx="5204089" cy="4145040"/>
          </a:xfrm>
          <a:prstGeom prst="rect">
            <a:avLst/>
          </a:prstGeom>
        </p:spPr>
        <p:txBody>
          <a:bodyPr/>
          <a:lstStyle/>
          <a:p>
            <a:pPr marL="285750" indent="-285750" algn="just">
              <a:lnSpc>
                <a:spcPct val="100000"/>
              </a:lnSpc>
              <a:buSzPct val="100000"/>
              <a:buFont typeface="Arial" panose="020B0604020202020204" pitchFamily="34" charset="0"/>
              <a:buChar char="•"/>
            </a:pPr>
            <a:r>
              <a:rPr lang="it-IT" sz="1400" dirty="0">
                <a:solidFill>
                  <a:srgbClr val="000000"/>
                </a:solidFill>
                <a:latin typeface="Arial"/>
              </a:rPr>
              <a:t>Comprendono </a:t>
            </a:r>
            <a:r>
              <a:rPr lang="it-IT" sz="1400" b="1" dirty="0">
                <a:solidFill>
                  <a:srgbClr val="000000"/>
                </a:solidFill>
                <a:latin typeface="Arial"/>
              </a:rPr>
              <a:t>diagrammi, grafici, fotografie e disegni</a:t>
            </a:r>
            <a:endParaRPr dirty="0"/>
          </a:p>
          <a:p>
            <a:pPr marL="285750" indent="-285750" algn="just">
              <a:lnSpc>
                <a:spcPct val="100000"/>
              </a:lnSpc>
              <a:buSzPct val="100000"/>
              <a:buFont typeface="Arial" panose="020B0604020202020204" pitchFamily="34" charset="0"/>
              <a:buChar char="•"/>
            </a:pPr>
            <a:endParaRPr dirty="0"/>
          </a:p>
          <a:p>
            <a:pPr marL="285750" indent="-285750" algn="just">
              <a:lnSpc>
                <a:spcPct val="100000"/>
              </a:lnSpc>
              <a:buSzPct val="100000"/>
              <a:buFont typeface="Arial" panose="020B0604020202020204" pitchFamily="34" charset="0"/>
              <a:buChar char="•"/>
            </a:pPr>
            <a:r>
              <a:rPr lang="it-IT" sz="1400" dirty="0">
                <a:solidFill>
                  <a:srgbClr val="000000"/>
                </a:solidFill>
                <a:latin typeface="Arial"/>
              </a:rPr>
              <a:t>Vanno collocate di norma su </a:t>
            </a:r>
            <a:r>
              <a:rPr lang="it-IT" sz="1400" b="1" dirty="0">
                <a:solidFill>
                  <a:srgbClr val="000000"/>
                </a:solidFill>
                <a:latin typeface="Arial"/>
              </a:rPr>
              <a:t>pagine indipendenti </a:t>
            </a:r>
            <a:r>
              <a:rPr lang="it-IT" sz="1400" dirty="0">
                <a:solidFill>
                  <a:srgbClr val="000000"/>
                </a:solidFill>
                <a:latin typeface="Arial"/>
              </a:rPr>
              <a:t>da quelle del testo</a:t>
            </a:r>
            <a:endParaRPr dirty="0"/>
          </a:p>
          <a:p>
            <a:pPr marL="285750" indent="-285750" algn="just">
              <a:lnSpc>
                <a:spcPct val="100000"/>
              </a:lnSpc>
              <a:buSzPct val="100000"/>
              <a:buFont typeface="Arial" panose="020B0604020202020204" pitchFamily="34" charset="0"/>
              <a:buChar char="•"/>
            </a:pPr>
            <a:endParaRPr dirty="0"/>
          </a:p>
          <a:p>
            <a:pPr marL="285750" indent="-285750" algn="just">
              <a:lnSpc>
                <a:spcPct val="100000"/>
              </a:lnSpc>
              <a:buSzPct val="100000"/>
              <a:buFont typeface="Arial" panose="020B0604020202020204" pitchFamily="34" charset="0"/>
              <a:buChar char="•"/>
            </a:pPr>
            <a:r>
              <a:rPr lang="it-IT" sz="1400" dirty="0">
                <a:solidFill>
                  <a:srgbClr val="000000"/>
                </a:solidFill>
                <a:latin typeface="Arial"/>
              </a:rPr>
              <a:t>Ogni figura deve possedere una </a:t>
            </a:r>
            <a:r>
              <a:rPr lang="it-IT" sz="1400" b="1" dirty="0">
                <a:solidFill>
                  <a:srgbClr val="000000"/>
                </a:solidFill>
                <a:latin typeface="Arial"/>
              </a:rPr>
              <a:t>didascalia</a:t>
            </a:r>
            <a:r>
              <a:rPr lang="it-IT" sz="1400" dirty="0">
                <a:solidFill>
                  <a:srgbClr val="000000"/>
                </a:solidFill>
                <a:latin typeface="Arial"/>
              </a:rPr>
              <a:t> preceduta da una coppia di numeri, a sua volta preceduta dal termine "Figura</a:t>
            </a:r>
            <a:r>
              <a:rPr lang="it-IT" sz="1400" dirty="0" smtClean="0">
                <a:solidFill>
                  <a:srgbClr val="000000"/>
                </a:solidFill>
                <a:latin typeface="Arial"/>
              </a:rPr>
              <a:t>“. In </a:t>
            </a:r>
            <a:r>
              <a:rPr lang="it-IT" sz="1400" dirty="0">
                <a:solidFill>
                  <a:srgbClr val="000000"/>
                </a:solidFill>
                <a:latin typeface="Arial"/>
              </a:rPr>
              <a:t>aggiunta alla didascalia una figura può possedere anche una </a:t>
            </a:r>
            <a:r>
              <a:rPr lang="it-IT" sz="1400" b="1" dirty="0">
                <a:solidFill>
                  <a:srgbClr val="000000"/>
                </a:solidFill>
                <a:latin typeface="Arial"/>
              </a:rPr>
              <a:t>legenda</a:t>
            </a:r>
            <a:r>
              <a:rPr lang="it-IT" sz="1400" dirty="0">
                <a:solidFill>
                  <a:srgbClr val="000000"/>
                </a:solidFill>
                <a:latin typeface="Arial"/>
              </a:rPr>
              <a:t>, cioè una o più righe che seguono la didascalia e spiegano la figura </a:t>
            </a:r>
            <a:endParaRPr dirty="0"/>
          </a:p>
          <a:p>
            <a:pPr marL="285750" indent="-285750" algn="just">
              <a:lnSpc>
                <a:spcPct val="100000"/>
              </a:lnSpc>
              <a:buSzPct val="100000"/>
              <a:buFont typeface="Arial" panose="020B0604020202020204" pitchFamily="34" charset="0"/>
              <a:buChar char="•"/>
            </a:pPr>
            <a:endParaRPr dirty="0"/>
          </a:p>
          <a:p>
            <a:pPr marL="285750" indent="-285750" algn="just">
              <a:lnSpc>
                <a:spcPct val="100000"/>
              </a:lnSpc>
              <a:buSzPct val="100000"/>
              <a:buFont typeface="Arial" panose="020B0604020202020204" pitchFamily="34" charset="0"/>
              <a:buChar char="•"/>
            </a:pPr>
            <a:r>
              <a:rPr lang="it-IT" sz="1400" dirty="0">
                <a:solidFill>
                  <a:srgbClr val="000000"/>
                </a:solidFill>
                <a:latin typeface="Arial"/>
              </a:rPr>
              <a:t>Ogni figura deve essere </a:t>
            </a:r>
            <a:r>
              <a:rPr lang="it-IT" sz="1400" b="1" dirty="0">
                <a:solidFill>
                  <a:srgbClr val="000000"/>
                </a:solidFill>
                <a:latin typeface="Arial"/>
              </a:rPr>
              <a:t>citata nel testo</a:t>
            </a:r>
            <a:r>
              <a:rPr lang="it-IT" sz="1400" dirty="0">
                <a:solidFill>
                  <a:srgbClr val="000000"/>
                </a:solidFill>
                <a:latin typeface="Arial"/>
              </a:rPr>
              <a:t>. Il riferimento alla figura è collocato tra parentesi a meno che non sia espresso in forma diretta (es. (Fig. 2.7) oppure …come si vede nella figura 2.7…)</a:t>
            </a:r>
            <a:endParaRPr dirty="0"/>
          </a:p>
          <a:p>
            <a:pPr marL="285750" indent="-285750" algn="just">
              <a:lnSpc>
                <a:spcPct val="100000"/>
              </a:lnSpc>
              <a:buSzPct val="100000"/>
              <a:buFont typeface="Arial" panose="020B0604020202020204" pitchFamily="34" charset="0"/>
              <a:buChar char="•"/>
            </a:pPr>
            <a:endParaRPr dirty="0"/>
          </a:p>
          <a:p>
            <a:pPr marL="285750" indent="-285750" algn="just">
              <a:lnSpc>
                <a:spcPct val="100000"/>
              </a:lnSpc>
              <a:buSzPct val="100000"/>
              <a:buFont typeface="Arial" panose="020B0604020202020204" pitchFamily="34" charset="0"/>
              <a:buChar char="•"/>
            </a:pPr>
            <a:r>
              <a:rPr lang="it-IT" sz="1400" dirty="0">
                <a:solidFill>
                  <a:srgbClr val="000000"/>
                </a:solidFill>
                <a:latin typeface="Arial"/>
              </a:rPr>
              <a:t>Se la figura è presa da un altro contesto, è necessario riportare la relativa </a:t>
            </a:r>
            <a:r>
              <a:rPr lang="it-IT" sz="1400" b="1" dirty="0">
                <a:solidFill>
                  <a:srgbClr val="000000"/>
                </a:solidFill>
                <a:latin typeface="Arial"/>
              </a:rPr>
              <a:t>citazione</a:t>
            </a:r>
            <a:r>
              <a:rPr lang="it-IT" sz="1400" dirty="0">
                <a:solidFill>
                  <a:srgbClr val="000000"/>
                </a:solidFill>
                <a:latin typeface="Arial"/>
              </a:rPr>
              <a:t> secondo il sistema "autore - anno di pubblicazione", posta dopo la didascalia o dopo la legenda se anche questa è presa dalla stessa fonte (</a:t>
            </a:r>
            <a:r>
              <a:rPr lang="it-IT" sz="1400" dirty="0" err="1">
                <a:solidFill>
                  <a:srgbClr val="000000"/>
                </a:solidFill>
                <a:latin typeface="Arial"/>
              </a:rPr>
              <a:t>vd</a:t>
            </a:r>
            <a:r>
              <a:rPr lang="it-IT" sz="1400" dirty="0">
                <a:solidFill>
                  <a:srgbClr val="000000"/>
                </a:solidFill>
                <a:latin typeface="Arial"/>
              </a:rPr>
              <a:t>. </a:t>
            </a:r>
            <a:r>
              <a:rPr lang="it-IT" sz="1400" dirty="0">
                <a:solidFill>
                  <a:srgbClr val="000000"/>
                </a:solidFill>
                <a:latin typeface="Arial"/>
                <a:hlinkClick r:id="rId3" action="ppaction://hlinksldjump"/>
              </a:rPr>
              <a:t>Citazioni e Plagio-Immagini e materiali in rete</a:t>
            </a:r>
            <a:r>
              <a:rPr lang="it-IT" sz="1400" dirty="0">
                <a:solidFill>
                  <a:srgbClr val="000000"/>
                </a:solidFill>
                <a:latin typeface="Arial"/>
              </a:rPr>
              <a:t>)</a:t>
            </a:r>
            <a:endParaRPr dirty="0"/>
          </a:p>
          <a:p>
            <a:endParaRPr dirty="0"/>
          </a:p>
          <a:p>
            <a:endParaRPr dirty="0"/>
          </a:p>
          <a:p>
            <a:pPr>
              <a:lnSpc>
                <a:spcPct val="100000"/>
              </a:lnSpc>
            </a:pPr>
            <a:endParaRPr dirty="0"/>
          </a:p>
        </p:txBody>
      </p:sp>
      <p:sp>
        <p:nvSpPr>
          <p:cNvPr id="484"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pic>
        <p:nvPicPr>
          <p:cNvPr id="485" name="Picture 5"/>
          <p:cNvPicPr/>
          <p:nvPr/>
        </p:nvPicPr>
        <p:blipFill>
          <a:blip r:embed="rId4"/>
          <a:srcRect l="603055" t="1079333" r="729166" b="173444"/>
          <a:stretch>
            <a:fillRect/>
          </a:stretch>
        </p:blipFill>
        <p:spPr>
          <a:xfrm>
            <a:off x="6419880" y="1257480"/>
            <a:ext cx="2599920" cy="1723680"/>
          </a:xfrm>
          <a:prstGeom prst="rect">
            <a:avLst/>
          </a:prstGeom>
          <a:ln>
            <a:noFill/>
          </a:ln>
        </p:spPr>
      </p:pic>
      <p:pic>
        <p:nvPicPr>
          <p:cNvPr id="2" name="Immagine 1"/>
          <p:cNvPicPr>
            <a:picLocks noChangeAspect="1"/>
          </p:cNvPicPr>
          <p:nvPr/>
        </p:nvPicPr>
        <p:blipFill>
          <a:blip r:embed="rId5"/>
          <a:stretch>
            <a:fillRect/>
          </a:stretch>
        </p:blipFill>
        <p:spPr>
          <a:xfrm>
            <a:off x="5453546" y="1677899"/>
            <a:ext cx="3232894" cy="26065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bg>
      <p:bgPr>
        <a:blipFill>
          <a:blip r:embed="rId3"/>
          <a:stretch>
            <a:fillRect/>
          </a:stretch>
        </a:blipFill>
        <a:effectLst/>
      </p:bgPr>
    </p:bg>
    <p:spTree>
      <p:nvGrpSpPr>
        <p:cNvPr id="1" name=""/>
        <p:cNvGrpSpPr/>
        <p:nvPr/>
      </p:nvGrpSpPr>
      <p:grpSpPr>
        <a:xfrm>
          <a:off x="0" y="0"/>
          <a:ext cx="0" cy="0"/>
          <a:chOff x="0" y="0"/>
          <a:chExt cx="0" cy="0"/>
        </a:xfrm>
      </p:grpSpPr>
      <p:sp>
        <p:nvSpPr>
          <p:cNvPr id="487" name="TextShape 1"/>
          <p:cNvSpPr txBox="1"/>
          <p:nvPr/>
        </p:nvSpPr>
        <p:spPr>
          <a:xfrm>
            <a:off x="762120" y="152280"/>
            <a:ext cx="7924320" cy="407520"/>
          </a:xfrm>
          <a:prstGeom prst="rect">
            <a:avLst/>
          </a:prstGeom>
        </p:spPr>
        <p:txBody>
          <a:bodyPr/>
          <a:lstStyle/>
          <a:p>
            <a:pPr>
              <a:lnSpc>
                <a:spcPct val="100000"/>
              </a:lnSpc>
            </a:pPr>
            <a:r>
              <a:rPr lang="it-IT" sz="3200" dirty="0" smtClean="0">
                <a:solidFill>
                  <a:srgbClr val="000000"/>
                </a:solidFill>
                <a:latin typeface="Arial"/>
              </a:rPr>
              <a:t>Tabelle</a:t>
            </a:r>
            <a:endParaRPr dirty="0"/>
          </a:p>
        </p:txBody>
      </p:sp>
      <p:sp>
        <p:nvSpPr>
          <p:cNvPr id="488" name="TextShape 2"/>
          <p:cNvSpPr txBox="1"/>
          <p:nvPr/>
        </p:nvSpPr>
        <p:spPr>
          <a:xfrm>
            <a:off x="433916" y="1113733"/>
            <a:ext cx="4975211" cy="3664328"/>
          </a:xfrm>
          <a:prstGeom prst="rect">
            <a:avLst/>
          </a:prstGeom>
        </p:spPr>
        <p:txBody>
          <a:bodyPr/>
          <a:lstStyle/>
          <a:p>
            <a:pPr marL="285750" indent="-285750" algn="just">
              <a:lnSpc>
                <a:spcPct val="100000"/>
              </a:lnSpc>
              <a:buSzPct val="100000"/>
              <a:buFont typeface="Arial" panose="020B0604020202020204" pitchFamily="34" charset="0"/>
              <a:buChar char="•"/>
            </a:pPr>
            <a:r>
              <a:rPr lang="it-IT" sz="1400" dirty="0">
                <a:solidFill>
                  <a:srgbClr val="000000"/>
                </a:solidFill>
                <a:latin typeface="Zurich Ex BT"/>
              </a:rPr>
              <a:t>Le tabelle riportano </a:t>
            </a:r>
            <a:r>
              <a:rPr lang="it-IT" sz="1400" b="1" dirty="0">
                <a:solidFill>
                  <a:srgbClr val="000000"/>
                </a:solidFill>
                <a:latin typeface="Zurich Ex BT"/>
              </a:rPr>
              <a:t>puri dati  </a:t>
            </a:r>
            <a:r>
              <a:rPr lang="it-IT" sz="1400" dirty="0">
                <a:solidFill>
                  <a:srgbClr val="000000"/>
                </a:solidFill>
                <a:latin typeface="Zurich Ex BT"/>
              </a:rPr>
              <a:t>e consentono la presentazione degli esatti risultati di un esperimento, indagine o analisi</a:t>
            </a:r>
            <a:endParaRPr dirty="0"/>
          </a:p>
          <a:p>
            <a:pPr marL="285750" indent="-285750" algn="just">
              <a:lnSpc>
                <a:spcPct val="100000"/>
              </a:lnSpc>
              <a:buSzPct val="100000"/>
              <a:buFont typeface="Arial" panose="020B0604020202020204" pitchFamily="34" charset="0"/>
              <a:buChar char="•"/>
            </a:pPr>
            <a:endParaRPr dirty="0"/>
          </a:p>
          <a:p>
            <a:pPr marL="285750" indent="-285750" algn="just">
              <a:lnSpc>
                <a:spcPct val="100000"/>
              </a:lnSpc>
              <a:buSzPct val="100000"/>
              <a:buFont typeface="Arial" panose="020B0604020202020204" pitchFamily="34" charset="0"/>
              <a:buChar char="•"/>
            </a:pPr>
            <a:r>
              <a:rPr lang="it-IT" sz="1400" b="1" dirty="0">
                <a:solidFill>
                  <a:srgbClr val="000000"/>
                </a:solidFill>
                <a:latin typeface="Zurich Ex BT"/>
              </a:rPr>
              <a:t>I dati riportati in tabella non devono essere duplicati </a:t>
            </a:r>
            <a:r>
              <a:rPr lang="it-IT" sz="1400" dirty="0">
                <a:solidFill>
                  <a:srgbClr val="000000"/>
                </a:solidFill>
                <a:latin typeface="Zurich Ex BT"/>
              </a:rPr>
              <a:t>in figure né discussi estesamente nel testo</a:t>
            </a:r>
            <a:endParaRPr dirty="0"/>
          </a:p>
          <a:p>
            <a:pPr marL="285750" indent="-285750" algn="just">
              <a:lnSpc>
                <a:spcPct val="100000"/>
              </a:lnSpc>
              <a:buSzPct val="100000"/>
              <a:buFont typeface="Arial" panose="020B0604020202020204" pitchFamily="34" charset="0"/>
              <a:buChar char="•"/>
            </a:pPr>
            <a:endParaRPr dirty="0"/>
          </a:p>
          <a:p>
            <a:pPr marL="285750" indent="-285750" algn="just">
              <a:lnSpc>
                <a:spcPct val="100000"/>
              </a:lnSpc>
              <a:buSzPct val="100000"/>
              <a:buFont typeface="Arial" panose="020B0604020202020204" pitchFamily="34" charset="0"/>
              <a:buChar char="•"/>
            </a:pPr>
            <a:r>
              <a:rPr lang="it-IT" sz="1400" dirty="0">
                <a:solidFill>
                  <a:srgbClr val="000000"/>
                </a:solidFill>
                <a:latin typeface="Zurich Ex BT"/>
              </a:rPr>
              <a:t>E' importante </a:t>
            </a:r>
            <a:r>
              <a:rPr lang="it-IT" sz="1400" b="1" dirty="0">
                <a:solidFill>
                  <a:srgbClr val="000000"/>
                </a:solidFill>
                <a:latin typeface="Zurich Ex BT"/>
              </a:rPr>
              <a:t>citare</a:t>
            </a:r>
            <a:r>
              <a:rPr lang="it-IT" sz="1400" dirty="0">
                <a:solidFill>
                  <a:srgbClr val="000000"/>
                </a:solidFill>
                <a:latin typeface="Zurich Ex BT"/>
              </a:rPr>
              <a:t> le tabelle nel testo e fornire </a:t>
            </a:r>
            <a:r>
              <a:rPr lang="it-IT" sz="1400" dirty="0" smtClean="0">
                <a:solidFill>
                  <a:srgbClr val="000000"/>
                </a:solidFill>
                <a:latin typeface="Zurich Ex BT"/>
              </a:rPr>
              <a:t>una </a:t>
            </a:r>
            <a:r>
              <a:rPr lang="it-IT" sz="1400" dirty="0">
                <a:solidFill>
                  <a:srgbClr val="000000"/>
                </a:solidFill>
                <a:latin typeface="Zurich Ex BT"/>
              </a:rPr>
              <a:t>introduzione al loro contenuto </a:t>
            </a:r>
            <a:endParaRPr dirty="0"/>
          </a:p>
          <a:p>
            <a:pPr marL="285750" indent="-285750" algn="just">
              <a:lnSpc>
                <a:spcPct val="100000"/>
              </a:lnSpc>
              <a:buSzPct val="100000"/>
              <a:buFont typeface="Arial" panose="020B0604020202020204" pitchFamily="34" charset="0"/>
              <a:buChar char="•"/>
            </a:pPr>
            <a:endParaRPr dirty="0"/>
          </a:p>
          <a:p>
            <a:pPr marL="285750" indent="-285750" algn="just">
              <a:lnSpc>
                <a:spcPct val="100000"/>
              </a:lnSpc>
              <a:buSzPct val="100000"/>
              <a:buFont typeface="Arial" panose="020B0604020202020204" pitchFamily="34" charset="0"/>
              <a:buChar char="•"/>
            </a:pPr>
            <a:r>
              <a:rPr lang="it-IT" sz="1400" dirty="0">
                <a:solidFill>
                  <a:srgbClr val="000000"/>
                </a:solidFill>
                <a:latin typeface="Zurich Ex BT"/>
              </a:rPr>
              <a:t>Collocare le tabelle su </a:t>
            </a:r>
            <a:r>
              <a:rPr lang="it-IT" sz="1400" b="1" dirty="0">
                <a:solidFill>
                  <a:srgbClr val="000000"/>
                </a:solidFill>
                <a:latin typeface="Zurich Ex BT"/>
              </a:rPr>
              <a:t>pagine indipendenti </a:t>
            </a:r>
            <a:r>
              <a:rPr lang="it-IT" sz="1400" dirty="0">
                <a:solidFill>
                  <a:srgbClr val="000000"/>
                </a:solidFill>
                <a:latin typeface="Zurich Ex BT"/>
              </a:rPr>
              <a:t>da </a:t>
            </a:r>
            <a:r>
              <a:rPr lang="it-IT" sz="1400" dirty="0" smtClean="0">
                <a:solidFill>
                  <a:srgbClr val="000000"/>
                </a:solidFill>
                <a:latin typeface="Zurich Ex BT"/>
              </a:rPr>
              <a:t>quelle </a:t>
            </a:r>
            <a:r>
              <a:rPr lang="it-IT" sz="1400" dirty="0">
                <a:solidFill>
                  <a:srgbClr val="000000"/>
                </a:solidFill>
                <a:latin typeface="Zurich Ex BT"/>
              </a:rPr>
              <a:t>del testo</a:t>
            </a:r>
            <a:endParaRPr dirty="0"/>
          </a:p>
          <a:p>
            <a:pPr marL="285750" indent="-285750" algn="just">
              <a:lnSpc>
                <a:spcPct val="100000"/>
              </a:lnSpc>
              <a:buSzPct val="100000"/>
              <a:buFont typeface="Arial" panose="020B0604020202020204" pitchFamily="34" charset="0"/>
              <a:buChar char="•"/>
            </a:pPr>
            <a:endParaRPr dirty="0"/>
          </a:p>
          <a:p>
            <a:pPr marL="285750" indent="-285750" algn="just">
              <a:lnSpc>
                <a:spcPct val="100000"/>
              </a:lnSpc>
              <a:buSzPct val="100000"/>
              <a:buFont typeface="Arial" panose="020B0604020202020204" pitchFamily="34" charset="0"/>
              <a:buChar char="•"/>
            </a:pPr>
            <a:r>
              <a:rPr lang="it-IT" sz="1400" dirty="0">
                <a:solidFill>
                  <a:srgbClr val="000000"/>
                </a:solidFill>
                <a:latin typeface="Zurich Ex BT"/>
              </a:rPr>
              <a:t>Ogni tabella deve possedere una </a:t>
            </a:r>
            <a:r>
              <a:rPr lang="it-IT" sz="1400" b="1" dirty="0">
                <a:solidFill>
                  <a:srgbClr val="000000"/>
                </a:solidFill>
                <a:latin typeface="Zurich Ex BT"/>
              </a:rPr>
              <a:t>didascalia</a:t>
            </a:r>
            <a:r>
              <a:rPr lang="it-IT" sz="1400" dirty="0">
                <a:solidFill>
                  <a:srgbClr val="000000"/>
                </a:solidFill>
                <a:latin typeface="Zurich Ex BT"/>
              </a:rPr>
              <a:t> preceduta dalla numerazione (numero del capitolo e numerazione progressiva della tabella all’interno dello stesso) a sua volta preceduto dal termine "Tabella“ (Tabella 2.3 </a:t>
            </a:r>
            <a:endParaRPr dirty="0"/>
          </a:p>
          <a:p>
            <a:pPr marL="285750" indent="-285750" algn="just">
              <a:lnSpc>
                <a:spcPct val="100000"/>
              </a:lnSpc>
              <a:buSzPct val="100000"/>
              <a:buFont typeface="Arial" panose="020B0604020202020204" pitchFamily="34" charset="0"/>
              <a:buChar char="•"/>
            </a:pPr>
            <a:endParaRPr dirty="0"/>
          </a:p>
          <a:p>
            <a:pPr marL="285750" indent="-285750" algn="just">
              <a:lnSpc>
                <a:spcPct val="100000"/>
              </a:lnSpc>
              <a:buSzPct val="100000"/>
              <a:buFont typeface="Arial" panose="020B0604020202020204" pitchFamily="34" charset="0"/>
              <a:buChar char="•"/>
            </a:pPr>
            <a:r>
              <a:rPr lang="it-IT" sz="1400" dirty="0">
                <a:solidFill>
                  <a:srgbClr val="000000"/>
                </a:solidFill>
                <a:latin typeface="Zurich Ex BT"/>
              </a:rPr>
              <a:t>Se la tabella o singoli componenti della tabella sono presi da un altro contesto, è necessario riportare le </a:t>
            </a:r>
            <a:r>
              <a:rPr lang="it-IT" sz="1400" b="1" dirty="0">
                <a:solidFill>
                  <a:srgbClr val="000000"/>
                </a:solidFill>
                <a:latin typeface="Zurich Ex BT"/>
              </a:rPr>
              <a:t>relative citazioni </a:t>
            </a:r>
            <a:r>
              <a:rPr lang="it-IT" sz="1400" dirty="0">
                <a:solidFill>
                  <a:srgbClr val="000000"/>
                </a:solidFill>
                <a:latin typeface="Zurich Ex BT"/>
              </a:rPr>
              <a:t>secondo il sistema "autore - anno di pubblicazione", poste dopo la didascalia</a:t>
            </a:r>
            <a:endParaRPr dirty="0"/>
          </a:p>
        </p:txBody>
      </p:sp>
      <p:sp>
        <p:nvSpPr>
          <p:cNvPr id="489"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pic>
        <p:nvPicPr>
          <p:cNvPr id="2" name="Immagine 1"/>
          <p:cNvPicPr>
            <a:picLocks noChangeAspect="1"/>
          </p:cNvPicPr>
          <p:nvPr/>
        </p:nvPicPr>
        <p:blipFill>
          <a:blip r:embed="rId4"/>
          <a:stretch>
            <a:fillRect/>
          </a:stretch>
        </p:blipFill>
        <p:spPr>
          <a:xfrm>
            <a:off x="5595500" y="2349192"/>
            <a:ext cx="3090940" cy="21093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92" name="TextShape 1"/>
          <p:cNvSpPr txBox="1"/>
          <p:nvPr/>
        </p:nvSpPr>
        <p:spPr>
          <a:xfrm>
            <a:off x="755640" y="115920"/>
            <a:ext cx="7770600" cy="1141200"/>
          </a:xfrm>
          <a:prstGeom prst="rect">
            <a:avLst/>
          </a:prstGeom>
        </p:spPr>
        <p:txBody>
          <a:bodyPr/>
          <a:lstStyle/>
          <a:p>
            <a:pPr>
              <a:lnSpc>
                <a:spcPct val="100000"/>
              </a:lnSpc>
            </a:pPr>
            <a:r>
              <a:rPr lang="it-IT" sz="3200" dirty="0" smtClean="0">
                <a:solidFill>
                  <a:srgbClr val="000000"/>
                </a:solidFill>
                <a:latin typeface="Arial"/>
              </a:rPr>
              <a:t>Per saperne di più</a:t>
            </a:r>
            <a:endParaRPr dirty="0"/>
          </a:p>
        </p:txBody>
      </p:sp>
      <p:sp>
        <p:nvSpPr>
          <p:cNvPr id="493" name="TextShape 2"/>
          <p:cNvSpPr txBox="1"/>
          <p:nvPr/>
        </p:nvSpPr>
        <p:spPr>
          <a:xfrm>
            <a:off x="410219" y="1038179"/>
            <a:ext cx="8094241" cy="4113000"/>
          </a:xfrm>
          <a:prstGeom prst="rect">
            <a:avLst/>
          </a:prstGeom>
        </p:spPr>
        <p:txBody>
          <a:bodyPr/>
          <a:lstStyle/>
          <a:p>
            <a:pPr>
              <a:lnSpc>
                <a:spcPct val="80000"/>
              </a:lnSpc>
            </a:pPr>
            <a:endParaRPr dirty="0"/>
          </a:p>
          <a:p>
            <a:pPr>
              <a:lnSpc>
                <a:spcPct val="110000"/>
              </a:lnSpc>
              <a:buFont typeface="Arial"/>
              <a:buChar char="•"/>
            </a:pPr>
            <a:r>
              <a:rPr lang="it-IT" sz="1600" dirty="0" err="1" smtClean="0">
                <a:solidFill>
                  <a:srgbClr val="000000"/>
                </a:solidFill>
              </a:rPr>
              <a:t>Davico</a:t>
            </a:r>
            <a:r>
              <a:rPr lang="it-IT" sz="1600" dirty="0" smtClean="0">
                <a:solidFill>
                  <a:srgbClr val="000000"/>
                </a:solidFill>
              </a:rPr>
              <a:t>, G. (2010) </a:t>
            </a:r>
            <a:r>
              <a:rPr lang="it-IT" sz="1600" i="1" dirty="0" smtClean="0">
                <a:solidFill>
                  <a:srgbClr val="000000"/>
                </a:solidFill>
              </a:rPr>
              <a:t>La tesi: istruzioni per l’uso </a:t>
            </a:r>
            <a:r>
              <a:rPr lang="it-IT" sz="1600" dirty="0" smtClean="0">
                <a:solidFill>
                  <a:srgbClr val="000000"/>
                </a:solidFill>
              </a:rPr>
              <a:t>. Torino: </a:t>
            </a:r>
            <a:r>
              <a:rPr lang="it-IT" sz="1600" dirty="0" err="1" smtClean="0">
                <a:solidFill>
                  <a:srgbClr val="000000"/>
                </a:solidFill>
              </a:rPr>
              <a:t>Lindau</a:t>
            </a:r>
            <a:r>
              <a:rPr lang="it-IT" sz="1600" dirty="0" smtClean="0">
                <a:solidFill>
                  <a:srgbClr val="000000"/>
                </a:solidFill>
              </a:rPr>
              <a:t>   </a:t>
            </a:r>
            <a:r>
              <a:rPr lang="it-IT" sz="1200" u="sng" dirty="0" smtClean="0">
                <a:solidFill>
                  <a:srgbClr val="0000FF"/>
                </a:solidFill>
                <a:hlinkClick r:id="rId3"/>
              </a:rPr>
              <a:t>http://giannidavico.it/brainfood/files/2010/05/tesi.pdf</a:t>
            </a:r>
            <a:r>
              <a:rPr lang="it-IT" sz="1200" dirty="0" smtClean="0">
                <a:solidFill>
                  <a:srgbClr val="000000"/>
                </a:solidFill>
              </a:rPr>
              <a:t> </a:t>
            </a:r>
            <a:endParaRPr lang="it-IT" sz="1200" dirty="0" smtClean="0"/>
          </a:p>
          <a:p>
            <a:pPr>
              <a:lnSpc>
                <a:spcPct val="110000"/>
              </a:lnSpc>
              <a:buFont typeface="Arial"/>
              <a:buChar char="•"/>
            </a:pPr>
            <a:r>
              <a:rPr lang="it-IT" sz="1600" dirty="0" smtClean="0">
                <a:solidFill>
                  <a:srgbClr val="000000"/>
                </a:solidFill>
                <a:ea typeface="Calibri"/>
              </a:rPr>
              <a:t>De Francesco, C., Delli Zotti , G. (2004) </a:t>
            </a:r>
            <a:r>
              <a:rPr lang="it-IT" sz="1600" i="1" u="sng" dirty="0" smtClean="0">
                <a:solidFill>
                  <a:srgbClr val="0000FF"/>
                </a:solidFill>
                <a:ea typeface="Calibri"/>
                <a:hlinkClick r:id="rId4"/>
              </a:rPr>
              <a:t>Tesi (e tesine) con PC e </a:t>
            </a:r>
            <a:r>
              <a:rPr lang="it-IT" sz="1600" i="1" u="sng" dirty="0" err="1" smtClean="0">
                <a:solidFill>
                  <a:srgbClr val="0000FF"/>
                </a:solidFill>
                <a:ea typeface="Calibri"/>
                <a:hlinkClick r:id="rId4"/>
              </a:rPr>
              <a:t>Web.Impostare</a:t>
            </a:r>
            <a:r>
              <a:rPr lang="it-IT" sz="1600" i="1" u="sng" dirty="0" smtClean="0">
                <a:solidFill>
                  <a:srgbClr val="0000FF"/>
                </a:solidFill>
                <a:ea typeface="Calibri"/>
                <a:hlinkClick r:id="rId4"/>
              </a:rPr>
              <a:t> e scrivere il testo, organizzare e gestire idee e materiali, cercare informazioni su Internet</a:t>
            </a:r>
            <a:r>
              <a:rPr lang="it-IT" sz="1600" i="1" dirty="0" smtClean="0">
                <a:solidFill>
                  <a:srgbClr val="000000"/>
                </a:solidFill>
                <a:ea typeface="Calibri"/>
              </a:rPr>
              <a:t>.</a:t>
            </a:r>
            <a:r>
              <a:rPr lang="it-IT" sz="1600" dirty="0" smtClean="0">
                <a:solidFill>
                  <a:srgbClr val="000000"/>
                </a:solidFill>
                <a:ea typeface="Calibri"/>
              </a:rPr>
              <a:t> Milano: F. Angeli</a:t>
            </a:r>
          </a:p>
          <a:p>
            <a:pPr>
              <a:lnSpc>
                <a:spcPct val="110000"/>
              </a:lnSpc>
              <a:buFont typeface="Arial"/>
              <a:buChar char="•"/>
            </a:pPr>
            <a:r>
              <a:rPr lang="it-IT" sz="1600" dirty="0" smtClean="0">
                <a:solidFill>
                  <a:srgbClr val="000000"/>
                </a:solidFill>
              </a:rPr>
              <a:t>Cavalli, R. (2012) </a:t>
            </a:r>
            <a:r>
              <a:rPr lang="it-IT" sz="1600" i="1" dirty="0" smtClean="0">
                <a:solidFill>
                  <a:srgbClr val="000000"/>
                </a:solidFill>
              </a:rPr>
              <a:t>Guida alla stesura della tesi di laurea  </a:t>
            </a:r>
            <a:r>
              <a:rPr lang="it-IT" sz="1200" i="1" u="sng" dirty="0" smtClean="0">
                <a:solidFill>
                  <a:srgbClr val="0000FF"/>
                </a:solidFill>
                <a:hlinkClick r:id="rId5"/>
              </a:rPr>
              <a:t>http://www.agraria.unipd.it/agraria/didattica/ProvaFinale/Guida.pdf</a:t>
            </a:r>
            <a:r>
              <a:rPr lang="it-IT" sz="1200" i="1" dirty="0" smtClean="0">
                <a:solidFill>
                  <a:srgbClr val="000000"/>
                </a:solidFill>
              </a:rPr>
              <a:t> </a:t>
            </a:r>
          </a:p>
          <a:p>
            <a:pPr>
              <a:lnSpc>
                <a:spcPct val="110000"/>
              </a:lnSpc>
              <a:buFont typeface="Arial"/>
              <a:buChar char="•"/>
            </a:pPr>
            <a:r>
              <a:rPr lang="it-IT" sz="1600" dirty="0" err="1" smtClean="0">
                <a:solidFill>
                  <a:srgbClr val="000000"/>
                </a:solidFill>
              </a:rPr>
              <a:t>Centanni</a:t>
            </a:r>
            <a:r>
              <a:rPr lang="it-IT" sz="1600" dirty="0" smtClean="0">
                <a:solidFill>
                  <a:srgbClr val="000000"/>
                </a:solidFill>
              </a:rPr>
              <a:t>, M. (2004) </a:t>
            </a:r>
            <a:r>
              <a:rPr lang="it-IT" sz="1600" i="1" u="sng" dirty="0" smtClean="0">
                <a:solidFill>
                  <a:srgbClr val="0000FF"/>
                </a:solidFill>
                <a:ea typeface="Calibri"/>
                <a:hlinkClick r:id="rId6"/>
              </a:rPr>
              <a:t>Istruzioni per scrivere una tesi</a:t>
            </a:r>
            <a:r>
              <a:rPr lang="it-IT" sz="1600" i="1" dirty="0" smtClean="0">
                <a:solidFill>
                  <a:srgbClr val="000000"/>
                </a:solidFill>
                <a:ea typeface="Calibri"/>
              </a:rPr>
              <a:t>. </a:t>
            </a:r>
            <a:r>
              <a:rPr lang="it-IT" sz="1600" dirty="0" smtClean="0">
                <a:solidFill>
                  <a:srgbClr val="000000"/>
                </a:solidFill>
                <a:ea typeface="Calibri"/>
              </a:rPr>
              <a:t>Milano: Mondadori</a:t>
            </a:r>
            <a:endParaRPr lang="it-IT" sz="1600" dirty="0" smtClean="0"/>
          </a:p>
          <a:p>
            <a:pPr>
              <a:lnSpc>
                <a:spcPct val="110000"/>
              </a:lnSpc>
              <a:buFont typeface="Arial"/>
              <a:buChar char="•"/>
            </a:pPr>
            <a:r>
              <a:rPr lang="it-IT" sz="1600" dirty="0" smtClean="0">
                <a:solidFill>
                  <a:srgbClr val="000000"/>
                </a:solidFill>
              </a:rPr>
              <a:t>Eco, U. (2010) </a:t>
            </a:r>
            <a:r>
              <a:rPr lang="it-IT" sz="1600" i="1" u="sng" dirty="0" smtClean="0">
                <a:solidFill>
                  <a:srgbClr val="0000FF"/>
                </a:solidFill>
                <a:hlinkClick r:id="rId7"/>
              </a:rPr>
              <a:t>Come si fa una tesi di laurea</a:t>
            </a:r>
            <a:r>
              <a:rPr lang="it-IT" sz="1600" dirty="0" smtClean="0">
                <a:solidFill>
                  <a:srgbClr val="000000"/>
                </a:solidFill>
              </a:rPr>
              <a:t>. Milano: RCS Libri
</a:t>
            </a:r>
            <a:r>
              <a:rPr lang="it-IT" sz="1600" dirty="0" err="1" smtClean="0">
                <a:solidFill>
                  <a:srgbClr val="000000"/>
                </a:solidFill>
                <a:ea typeface="Calibri"/>
              </a:rPr>
              <a:t>Giovagnoli</a:t>
            </a:r>
            <a:r>
              <a:rPr lang="it-IT" sz="1600" dirty="0" smtClean="0">
                <a:solidFill>
                  <a:srgbClr val="000000"/>
                </a:solidFill>
                <a:ea typeface="Calibri"/>
              </a:rPr>
              <a:t>, M.(2009) </a:t>
            </a:r>
            <a:r>
              <a:rPr lang="it-IT" sz="1600" i="1" u="sng" dirty="0" smtClean="0">
                <a:solidFill>
                  <a:srgbClr val="0000FF"/>
                </a:solidFill>
                <a:ea typeface="Calibri"/>
                <a:hlinkClick r:id="rId8"/>
              </a:rPr>
              <a:t>Come si fa una tesi di laurea con il computer e internet</a:t>
            </a:r>
            <a:r>
              <a:rPr lang="it-IT" sz="1600" i="1" dirty="0" smtClean="0">
                <a:solidFill>
                  <a:srgbClr val="000000"/>
                </a:solidFill>
                <a:ea typeface="Calibri"/>
              </a:rPr>
              <a:t> . Milano: Tecniche Nuove</a:t>
            </a:r>
            <a:endParaRPr lang="it-IT" sz="1600" dirty="0" smtClean="0"/>
          </a:p>
          <a:p>
            <a:pPr>
              <a:lnSpc>
                <a:spcPct val="110000"/>
              </a:lnSpc>
              <a:buFont typeface="Arial"/>
              <a:buChar char="•"/>
            </a:pPr>
            <a:r>
              <a:rPr lang="it-IT" sz="1600" dirty="0" smtClean="0">
                <a:solidFill>
                  <a:srgbClr val="000000"/>
                </a:solidFill>
                <a:ea typeface="Calibri"/>
              </a:rPr>
              <a:t>Lesina, R. (1998). Nuovo manuale di stile: guida alla redazione di documenti, relazioni, articoli, manuali, tesi di laurea. Bologna: Zanichelli</a:t>
            </a:r>
          </a:p>
          <a:p>
            <a:pPr>
              <a:lnSpc>
                <a:spcPct val="110000"/>
              </a:lnSpc>
              <a:buFont typeface="Arial"/>
              <a:buChar char="•"/>
            </a:pPr>
            <a:r>
              <a:rPr lang="it-IT" sz="1600" dirty="0" err="1" smtClean="0">
                <a:solidFill>
                  <a:srgbClr val="000000"/>
                </a:solidFill>
                <a:ea typeface="Calibri"/>
              </a:rPr>
              <a:t>Mizzaro</a:t>
            </a:r>
            <a:r>
              <a:rPr lang="it-IT" sz="1600" dirty="0" smtClean="0">
                <a:solidFill>
                  <a:srgbClr val="000000"/>
                </a:solidFill>
                <a:ea typeface="Calibri"/>
              </a:rPr>
              <a:t>, S. (2015) </a:t>
            </a:r>
            <a:r>
              <a:rPr lang="it-IT" sz="1600" i="1" dirty="0" smtClean="0">
                <a:solidFill>
                  <a:srgbClr val="000000"/>
                </a:solidFill>
                <a:ea typeface="Calibri"/>
              </a:rPr>
              <a:t>Come (non) si scrive la tesi </a:t>
            </a:r>
            <a:r>
              <a:rPr lang="it-IT" sz="1600" i="1" dirty="0">
                <a:solidFill>
                  <a:srgbClr val="000000"/>
                </a:solidFill>
                <a:ea typeface="Calibri"/>
              </a:rPr>
              <a:t> </a:t>
            </a:r>
            <a:r>
              <a:rPr lang="it-IT" sz="1200" i="1" u="sng" dirty="0" smtClean="0">
                <a:solidFill>
                  <a:srgbClr val="000000"/>
                </a:solidFill>
                <a:ea typeface="Calibri"/>
                <a:hlinkClick r:id="rId9"/>
              </a:rPr>
              <a:t>http://users.dimi.uniud.it/~stefano.mizzaro/dida/come-non-scrivere-la-tesi.html</a:t>
            </a:r>
            <a:r>
              <a:rPr lang="it-IT" sz="1200" i="1" dirty="0" smtClean="0">
                <a:solidFill>
                  <a:srgbClr val="000000"/>
                </a:solidFill>
                <a:ea typeface="Calibri"/>
              </a:rPr>
              <a:t> </a:t>
            </a:r>
            <a:endParaRPr lang="it-IT" sz="1200" dirty="0" smtClean="0"/>
          </a:p>
          <a:p>
            <a:pPr>
              <a:lnSpc>
                <a:spcPct val="110000"/>
              </a:lnSpc>
              <a:buFont typeface="Arial"/>
              <a:buChar char="•"/>
            </a:pPr>
            <a:r>
              <a:rPr lang="it-IT" sz="1600" dirty="0" err="1" smtClean="0">
                <a:solidFill>
                  <a:srgbClr val="000000"/>
                </a:solidFill>
              </a:rPr>
              <a:t>Tuzzi</a:t>
            </a:r>
            <a:r>
              <a:rPr lang="it-IT" sz="1600" dirty="0" smtClean="0">
                <a:solidFill>
                  <a:srgbClr val="000000"/>
                </a:solidFill>
              </a:rPr>
              <a:t>, A. ( 2012) </a:t>
            </a:r>
            <a:r>
              <a:rPr lang="it-IT" sz="1600" i="1" dirty="0" smtClean="0">
                <a:solidFill>
                  <a:srgbClr val="000000"/>
                </a:solidFill>
              </a:rPr>
              <a:t>Come si scrive una tesi di laurea  </a:t>
            </a:r>
            <a:r>
              <a:rPr lang="it-IT" sz="1200" i="1" u="sng" dirty="0" smtClean="0">
                <a:solidFill>
                  <a:srgbClr val="0000FF"/>
                </a:solidFill>
                <a:hlinkClick r:id="rId10"/>
              </a:rPr>
              <a:t>http://www.compilatio.net/uploads/e8957e6dc496c868140916339fe7367d/fichiers/come-si-scrive-una-tesi-di-laurea.pdf</a:t>
            </a:r>
            <a:r>
              <a:rPr lang="it-IT" sz="1200" i="1" dirty="0" smtClean="0">
                <a:solidFill>
                  <a:srgbClr val="000000"/>
                </a:solidFill>
              </a:rPr>
              <a:t> </a:t>
            </a:r>
            <a:endParaRPr lang="it-IT" sz="1200" dirty="0" smtClean="0"/>
          </a:p>
          <a:p>
            <a:pPr>
              <a:lnSpc>
                <a:spcPct val="110000"/>
              </a:lnSpc>
              <a:buFont typeface="Arial"/>
              <a:buChar char="•"/>
            </a:pPr>
            <a:endParaRPr lang="it-IT" sz="1400" dirty="0" smtClean="0">
              <a:solidFill>
                <a:srgbClr val="000000"/>
              </a:solidFill>
              <a:ea typeface="Calibri"/>
            </a:endParaRPr>
          </a:p>
          <a:p>
            <a:pPr>
              <a:lnSpc>
                <a:spcPct val="100000"/>
              </a:lnSpc>
            </a:pPr>
            <a:endParaRPr dirty="0"/>
          </a:p>
        </p:txBody>
      </p:sp>
      <p:sp>
        <p:nvSpPr>
          <p:cNvPr id="495"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
        <p:nvSpPr>
          <p:cNvPr id="3" name="TextShape 1"/>
          <p:cNvSpPr txBox="1"/>
          <p:nvPr/>
        </p:nvSpPr>
        <p:spPr>
          <a:xfrm>
            <a:off x="755640" y="-126720"/>
            <a:ext cx="7772040" cy="1142640"/>
          </a:xfrm>
          <a:prstGeom prst="rect">
            <a:avLst/>
          </a:prstGeom>
        </p:spPr>
        <p:txBody>
          <a:bodyPr lIns="0" tIns="0" rIns="0" bIns="0" anchor="ctr"/>
          <a:lstStyle/>
          <a:p>
            <a:pPr>
              <a:lnSpc>
                <a:spcPct val="95000"/>
              </a:lnSpc>
            </a:pPr>
            <a:r>
              <a:rPr lang="it-IT" sz="3200" dirty="0" smtClean="0">
                <a:solidFill>
                  <a:srgbClr val="000000"/>
                </a:solidFill>
              </a:rPr>
              <a:t>Cosa vedremo oggi</a:t>
            </a:r>
            <a:endParaRPr lang="it-IT" sz="3200" dirty="0"/>
          </a:p>
        </p:txBody>
      </p:sp>
      <p:sp>
        <p:nvSpPr>
          <p:cNvPr id="5" name="Rettangolo 4"/>
          <p:cNvSpPr/>
          <p:nvPr/>
        </p:nvSpPr>
        <p:spPr>
          <a:xfrm>
            <a:off x="393122" y="1647061"/>
            <a:ext cx="8128436" cy="3970318"/>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it-IT" sz="2800" dirty="0" smtClean="0">
                <a:solidFill>
                  <a:srgbClr val="000000"/>
                </a:solidFill>
                <a:hlinkClick r:id="rId3" action="ppaction://hlinksldjump"/>
              </a:rPr>
              <a:t>Indicazioni redazionali e struttura della tesi</a:t>
            </a:r>
            <a:endParaRPr lang="it-IT" sz="2800" dirty="0">
              <a:solidFill>
                <a:srgbClr val="000000"/>
              </a:solidFill>
            </a:endParaRPr>
          </a:p>
          <a:p>
            <a:pPr marL="342900" indent="-342900" algn="just">
              <a:lnSpc>
                <a:spcPct val="150000"/>
              </a:lnSpc>
              <a:buFont typeface="Arial" panose="020B0604020202020204" pitchFamily="34" charset="0"/>
              <a:buChar char="•"/>
            </a:pPr>
            <a:r>
              <a:rPr lang="it-IT" sz="2800" dirty="0" smtClean="0">
                <a:solidFill>
                  <a:srgbClr val="000000"/>
                </a:solidFill>
                <a:hlinkClick r:id="rId4" action="ppaction://hlinksldjump"/>
              </a:rPr>
              <a:t>Sviluppo e stesura </a:t>
            </a:r>
            <a:r>
              <a:rPr lang="it-IT" sz="2800" dirty="0">
                <a:solidFill>
                  <a:srgbClr val="000000"/>
                </a:solidFill>
                <a:hlinkClick r:id="rId4" action="ppaction://hlinksldjump"/>
              </a:rPr>
              <a:t>della tesi </a:t>
            </a:r>
            <a:endParaRPr lang="it-IT" sz="2800" dirty="0" smtClean="0">
              <a:solidFill>
                <a:srgbClr val="000000"/>
              </a:solidFill>
            </a:endParaRPr>
          </a:p>
          <a:p>
            <a:pPr marL="342900" indent="-342900" algn="just">
              <a:lnSpc>
                <a:spcPct val="150000"/>
              </a:lnSpc>
              <a:buFont typeface="Arial" panose="020B0604020202020204" pitchFamily="34" charset="0"/>
              <a:buChar char="•"/>
            </a:pPr>
            <a:r>
              <a:rPr lang="it-IT" sz="2800" dirty="0" smtClean="0">
                <a:solidFill>
                  <a:srgbClr val="000000"/>
                </a:solidFill>
                <a:hlinkClick r:id="rId5" action="ppaction://hlinksldjump"/>
              </a:rPr>
              <a:t>Plagio</a:t>
            </a:r>
            <a:endParaRPr lang="it-IT" sz="2800" dirty="0" smtClean="0">
              <a:solidFill>
                <a:srgbClr val="000000"/>
              </a:solidFill>
            </a:endParaRPr>
          </a:p>
          <a:p>
            <a:pPr marL="342900" indent="-342900" algn="just">
              <a:lnSpc>
                <a:spcPct val="150000"/>
              </a:lnSpc>
              <a:buFont typeface="Arial" panose="020B0604020202020204" pitchFamily="34" charset="0"/>
              <a:buChar char="•"/>
            </a:pPr>
            <a:r>
              <a:rPr lang="it-IT" sz="2800" dirty="0" smtClean="0">
                <a:solidFill>
                  <a:srgbClr val="000000"/>
                </a:solidFill>
                <a:hlinkClick r:id="rId6" action="ppaction://hlinksldjump"/>
              </a:rPr>
              <a:t>Citazioni </a:t>
            </a:r>
            <a:r>
              <a:rPr lang="it-IT" sz="2800" dirty="0">
                <a:solidFill>
                  <a:srgbClr val="000000"/>
                </a:solidFill>
                <a:hlinkClick r:id="rId6" action="ppaction://hlinksldjump"/>
              </a:rPr>
              <a:t>bibliografiche e </a:t>
            </a:r>
            <a:r>
              <a:rPr lang="it-IT" sz="2800" dirty="0" smtClean="0">
                <a:solidFill>
                  <a:srgbClr val="000000"/>
                </a:solidFill>
                <a:hlinkClick r:id="rId6" action="ppaction://hlinksldjump"/>
              </a:rPr>
              <a:t>bibliografia</a:t>
            </a:r>
            <a:endParaRPr lang="it-IT" sz="2800" dirty="0" smtClean="0">
              <a:solidFill>
                <a:srgbClr val="000000"/>
              </a:solidFill>
            </a:endParaRPr>
          </a:p>
          <a:p>
            <a:pPr marL="342900" indent="-342900" algn="just">
              <a:lnSpc>
                <a:spcPct val="150000"/>
              </a:lnSpc>
              <a:buFont typeface="Arial" panose="020B0604020202020204" pitchFamily="34" charset="0"/>
              <a:buChar char="•"/>
            </a:pPr>
            <a:r>
              <a:rPr lang="it-IT" sz="2800" dirty="0" smtClean="0">
                <a:solidFill>
                  <a:srgbClr val="000000"/>
                </a:solidFill>
                <a:hlinkClick r:id="rId7" action="ppaction://hlinksldjump"/>
              </a:rPr>
              <a:t>Presentazione </a:t>
            </a:r>
            <a:r>
              <a:rPr lang="it-IT" sz="2800" dirty="0">
                <a:solidFill>
                  <a:srgbClr val="000000"/>
                </a:solidFill>
                <a:hlinkClick r:id="rId7" action="ppaction://hlinksldjump"/>
              </a:rPr>
              <a:t>della </a:t>
            </a:r>
            <a:r>
              <a:rPr lang="it-IT" sz="2800" dirty="0" smtClean="0">
                <a:solidFill>
                  <a:srgbClr val="000000"/>
                </a:solidFill>
                <a:hlinkClick r:id="rId7" action="ppaction://hlinksldjump"/>
              </a:rPr>
              <a:t>tesi</a:t>
            </a:r>
            <a:endParaRPr lang="it-IT" sz="2800" dirty="0" smtClean="0"/>
          </a:p>
          <a:p>
            <a:pPr marL="342900" indent="-342900" algn="just">
              <a:lnSpc>
                <a:spcPct val="150000"/>
              </a:lnSpc>
              <a:buFont typeface="Arial" panose="020B0604020202020204" pitchFamily="34" charset="0"/>
              <a:buChar char="•"/>
            </a:pPr>
            <a:r>
              <a:rPr lang="it-IT" sz="2800" dirty="0" err="1" smtClean="0">
                <a:solidFill>
                  <a:srgbClr val="000000"/>
                </a:solidFill>
                <a:hlinkClick r:id="rId8" action="ppaction://hlinksldjump"/>
              </a:rPr>
              <a:t>Padua@thesis</a:t>
            </a:r>
            <a:r>
              <a:rPr lang="it-IT" sz="2800" dirty="0" smtClean="0">
                <a:solidFill>
                  <a:srgbClr val="000000"/>
                </a:solidFill>
                <a:hlinkClick r:id="rId8" action="ppaction://hlinksldjump"/>
              </a:rPr>
              <a:t> </a:t>
            </a:r>
            <a:r>
              <a:rPr lang="it-IT" sz="2800" dirty="0">
                <a:solidFill>
                  <a:srgbClr val="000000"/>
                </a:solidFill>
                <a:hlinkClick r:id="rId8" action="ppaction://hlinksldjump"/>
              </a:rPr>
              <a:t>e il diritto d’autore</a:t>
            </a:r>
            <a:endParaRPr lang="it-IT" sz="2800" dirty="0"/>
          </a:p>
        </p:txBody>
      </p:sp>
    </p:spTree>
    <p:extLst>
      <p:ext uri="{BB962C8B-B14F-4D97-AF65-F5344CB8AC3E}">
        <p14:creationId xmlns:p14="http://schemas.microsoft.com/office/powerpoint/2010/main" val="21587487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92" name="TextShape 1"/>
          <p:cNvSpPr txBox="1"/>
          <p:nvPr/>
        </p:nvSpPr>
        <p:spPr>
          <a:xfrm>
            <a:off x="755640" y="115920"/>
            <a:ext cx="7770600" cy="1141200"/>
          </a:xfrm>
          <a:prstGeom prst="rect">
            <a:avLst/>
          </a:prstGeom>
        </p:spPr>
        <p:txBody>
          <a:bodyPr/>
          <a:lstStyle/>
          <a:p>
            <a:pPr>
              <a:lnSpc>
                <a:spcPct val="100000"/>
              </a:lnSpc>
            </a:pPr>
            <a:r>
              <a:rPr lang="it-IT" sz="3200" dirty="0" smtClean="0">
                <a:solidFill>
                  <a:srgbClr val="000000"/>
                </a:solidFill>
                <a:latin typeface="Arial"/>
              </a:rPr>
              <a:t>Per saperne di più</a:t>
            </a:r>
            <a:endParaRPr dirty="0"/>
          </a:p>
        </p:txBody>
      </p:sp>
      <p:sp>
        <p:nvSpPr>
          <p:cNvPr id="495"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
        <p:nvSpPr>
          <p:cNvPr id="5" name="Rettangolo 4"/>
          <p:cNvSpPr/>
          <p:nvPr/>
        </p:nvSpPr>
        <p:spPr>
          <a:xfrm>
            <a:off x="592428" y="1788658"/>
            <a:ext cx="8094012" cy="3748719"/>
          </a:xfrm>
          <a:prstGeom prst="rect">
            <a:avLst/>
          </a:prstGeom>
        </p:spPr>
        <p:txBody>
          <a:bodyPr wrap="square">
            <a:spAutoFit/>
          </a:bodyPr>
          <a:lstStyle/>
          <a:p>
            <a:pPr>
              <a:lnSpc>
                <a:spcPct val="110000"/>
              </a:lnSpc>
              <a:buFont typeface="Arial"/>
              <a:buChar char="•"/>
            </a:pPr>
            <a:r>
              <a:rPr lang="it-IT" u="sng" dirty="0" smtClean="0">
                <a:solidFill>
                  <a:srgbClr val="000000"/>
                </a:solidFill>
                <a:ea typeface="Calibri"/>
                <a:hlinkClick r:id="rId3"/>
              </a:rPr>
              <a:t>Aiuto:  manuale di stile </a:t>
            </a:r>
            <a:r>
              <a:rPr lang="it-IT" dirty="0" smtClean="0">
                <a:solidFill>
                  <a:srgbClr val="000000"/>
                </a:solidFill>
                <a:ea typeface="Calibri"/>
              </a:rPr>
              <a:t> (Wikipedia)</a:t>
            </a:r>
          </a:p>
          <a:p>
            <a:pPr>
              <a:lnSpc>
                <a:spcPct val="110000"/>
              </a:lnSpc>
              <a:buFont typeface="Arial"/>
              <a:buChar char="•"/>
            </a:pPr>
            <a:endParaRPr lang="it-IT" dirty="0" smtClean="0">
              <a:solidFill>
                <a:srgbClr val="000000"/>
              </a:solidFill>
              <a:ea typeface="Calibri"/>
            </a:endParaRPr>
          </a:p>
          <a:p>
            <a:pPr>
              <a:lnSpc>
                <a:spcPct val="110000"/>
              </a:lnSpc>
              <a:buFont typeface="Arial"/>
              <a:buChar char="•"/>
            </a:pPr>
            <a:r>
              <a:rPr lang="it-IT" dirty="0" smtClean="0">
                <a:solidFill>
                  <a:srgbClr val="000000"/>
                </a:solidFill>
                <a:ea typeface="Calibri"/>
              </a:rPr>
              <a:t>Blog il mestiere di scrivere </a:t>
            </a:r>
          </a:p>
          <a:p>
            <a:pPr>
              <a:lnSpc>
                <a:spcPct val="110000"/>
              </a:lnSpc>
            </a:pPr>
            <a:r>
              <a:rPr lang="it-IT" u="sng" dirty="0" smtClean="0">
                <a:solidFill>
                  <a:srgbClr val="000000"/>
                </a:solidFill>
                <a:ea typeface="Calibri"/>
                <a:hlinkClick r:id="rId4"/>
              </a:rPr>
              <a:t>http://www.mestierediscrivere.com/</a:t>
            </a:r>
            <a:r>
              <a:rPr lang="it-IT" dirty="0" smtClean="0">
                <a:solidFill>
                  <a:srgbClr val="000000"/>
                </a:solidFill>
                <a:ea typeface="Calibri"/>
              </a:rPr>
              <a:t>        </a:t>
            </a:r>
            <a:r>
              <a:rPr lang="it-IT" u="sng" dirty="0" smtClean="0">
                <a:solidFill>
                  <a:srgbClr val="000000"/>
                </a:solidFill>
                <a:ea typeface="Calibri"/>
                <a:hlinkClick r:id="rId5"/>
              </a:rPr>
              <a:t>http://www.mestierediscrivere.com/uploads/files/comunicarelascienza.pdf</a:t>
            </a:r>
            <a:r>
              <a:rPr lang="it-IT" dirty="0" smtClean="0">
                <a:solidFill>
                  <a:srgbClr val="000000"/>
                </a:solidFill>
                <a:ea typeface="Calibri"/>
              </a:rPr>
              <a:t> </a:t>
            </a:r>
          </a:p>
          <a:p>
            <a:pPr>
              <a:lnSpc>
                <a:spcPct val="110000"/>
              </a:lnSpc>
              <a:buFont typeface="Arial"/>
              <a:buChar char="•"/>
            </a:pPr>
            <a:endParaRPr lang="it-IT" dirty="0" smtClean="0">
              <a:solidFill>
                <a:srgbClr val="000000"/>
              </a:solidFill>
              <a:ea typeface="Calibri"/>
            </a:endParaRPr>
          </a:p>
          <a:p>
            <a:pPr>
              <a:lnSpc>
                <a:spcPct val="110000"/>
              </a:lnSpc>
              <a:buFont typeface="Arial"/>
              <a:buChar char="•"/>
            </a:pPr>
            <a:r>
              <a:rPr lang="it-IT" dirty="0" err="1" smtClean="0">
                <a:solidFill>
                  <a:srgbClr val="000000"/>
                </a:solidFill>
                <a:ea typeface="Calibri"/>
              </a:rPr>
              <a:t>Podcast</a:t>
            </a:r>
            <a:r>
              <a:rPr lang="it-IT" dirty="0" smtClean="0">
                <a:solidFill>
                  <a:srgbClr val="000000"/>
                </a:solidFill>
                <a:ea typeface="Calibri"/>
              </a:rPr>
              <a:t> per perfezionare le capacità di lettura, scrittura ed esposizione di un testo, realizzati per la Facoltà di Scienze Politiche dell’Università di Padova.</a:t>
            </a:r>
          </a:p>
          <a:p>
            <a:pPr>
              <a:lnSpc>
                <a:spcPct val="110000"/>
              </a:lnSpc>
            </a:pPr>
            <a:r>
              <a:rPr lang="it-IT" u="sng" dirty="0" smtClean="0">
                <a:solidFill>
                  <a:srgbClr val="000000"/>
                </a:solidFill>
                <a:ea typeface="Calibri"/>
                <a:hlinkClick r:id="rId6"/>
              </a:rPr>
              <a:t>http://www.radiobue.it/index.php?option=com_content&amp;view=category&amp;layout=blog&amp;id=276&amp;Itemid=485</a:t>
            </a:r>
            <a:r>
              <a:rPr lang="it-IT" dirty="0" smtClean="0">
                <a:solidFill>
                  <a:srgbClr val="000000"/>
                </a:solidFill>
                <a:ea typeface="Calibri"/>
              </a:rPr>
              <a:t> </a:t>
            </a:r>
          </a:p>
          <a:p>
            <a:pPr>
              <a:lnSpc>
                <a:spcPct val="110000"/>
              </a:lnSpc>
              <a:buFont typeface="Arial"/>
              <a:buChar char="•"/>
            </a:pPr>
            <a:endParaRPr lang="it-IT" dirty="0" smtClean="0"/>
          </a:p>
          <a:p>
            <a:pPr>
              <a:lnSpc>
                <a:spcPct val="110000"/>
              </a:lnSpc>
              <a:buFont typeface="Arial"/>
              <a:buChar char="•"/>
            </a:pPr>
            <a:r>
              <a:rPr lang="it-IT" u="sng" dirty="0" smtClean="0">
                <a:solidFill>
                  <a:srgbClr val="000000"/>
                </a:solidFill>
                <a:ea typeface="Calibri"/>
                <a:hlinkClick r:id="rId7"/>
              </a:rPr>
              <a:t>Repertorio di Manuali di stile sul Web</a:t>
            </a:r>
            <a:endParaRPr lang="it-IT" dirty="0" smtClean="0"/>
          </a:p>
        </p:txBody>
      </p:sp>
    </p:spTree>
    <p:extLst>
      <p:ext uri="{BB962C8B-B14F-4D97-AF65-F5344CB8AC3E}">
        <p14:creationId xmlns:p14="http://schemas.microsoft.com/office/powerpoint/2010/main" val="33502930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TextShape 1"/>
          <p:cNvSpPr txBox="1"/>
          <p:nvPr/>
        </p:nvSpPr>
        <p:spPr>
          <a:xfrm>
            <a:off x="914760" y="103031"/>
            <a:ext cx="8229240" cy="791640"/>
          </a:xfrm>
          <a:prstGeom prst="rect">
            <a:avLst/>
          </a:prstGeom>
        </p:spPr>
        <p:txBody>
          <a:bodyPr/>
          <a:lstStyle/>
          <a:p>
            <a:pPr>
              <a:lnSpc>
                <a:spcPct val="100000"/>
              </a:lnSpc>
            </a:pPr>
            <a:r>
              <a:rPr lang="it-IT" sz="3200">
                <a:solidFill>
                  <a:srgbClr val="000000"/>
                </a:solidFill>
                <a:latin typeface="Arial"/>
              </a:rPr>
              <a:t>Plagio</a:t>
            </a:r>
            <a:endParaRPr sz="3200"/>
          </a:p>
        </p:txBody>
      </p:sp>
      <p:sp>
        <p:nvSpPr>
          <p:cNvPr id="599" name="TextShape 2"/>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pic>
        <p:nvPicPr>
          <p:cNvPr id="600" name="Picture 5"/>
          <p:cNvPicPr/>
          <p:nvPr/>
        </p:nvPicPr>
        <p:blipFill>
          <a:blip r:embed="rId2"/>
          <a:stretch>
            <a:fillRect/>
          </a:stretch>
        </p:blipFill>
        <p:spPr>
          <a:xfrm>
            <a:off x="2018340" y="1600920"/>
            <a:ext cx="4878000" cy="3382560"/>
          </a:xfrm>
          <a:prstGeom prst="rect">
            <a:avLst/>
          </a:prstGeom>
          <a:ln>
            <a:noFill/>
          </a:ln>
        </p:spPr>
      </p:pic>
      <p:sp>
        <p:nvSpPr>
          <p:cNvPr id="601" name="CustomShape 3"/>
          <p:cNvSpPr/>
          <p:nvPr/>
        </p:nvSpPr>
        <p:spPr>
          <a:xfrm>
            <a:off x="2018340" y="4986441"/>
            <a:ext cx="4571640" cy="227520"/>
          </a:xfrm>
          <a:prstGeom prst="rect">
            <a:avLst/>
          </a:prstGeom>
          <a:noFill/>
          <a:ln>
            <a:noFill/>
          </a:ln>
        </p:spPr>
        <p:txBody>
          <a:bodyPr lIns="90000" tIns="45000" rIns="90000" bIns="45000"/>
          <a:lstStyle/>
          <a:p>
            <a:pPr>
              <a:lnSpc>
                <a:spcPct val="100000"/>
              </a:lnSpc>
            </a:pPr>
            <a:r>
              <a:rPr lang="it-IT" sz="900" u="sng">
                <a:solidFill>
                  <a:srgbClr val="0000FF"/>
                </a:solidFill>
                <a:latin typeface="Arial"/>
                <a:hlinkClick r:id="rId3"/>
              </a:rPr>
              <a:t>http://cesaragh100.blogspot.it/2009/11/plagio.html</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TextShape 1"/>
          <p:cNvSpPr txBox="1"/>
          <p:nvPr/>
        </p:nvSpPr>
        <p:spPr>
          <a:xfrm>
            <a:off x="691920" y="142732"/>
            <a:ext cx="7770600" cy="1141200"/>
          </a:xfrm>
          <a:prstGeom prst="rect">
            <a:avLst/>
          </a:prstGeom>
        </p:spPr>
        <p:txBody>
          <a:bodyPr/>
          <a:lstStyle/>
          <a:p>
            <a:pPr>
              <a:lnSpc>
                <a:spcPct val="100000"/>
              </a:lnSpc>
            </a:pPr>
            <a:r>
              <a:rPr lang="it-IT" sz="3200" smtClean="0">
                <a:solidFill>
                  <a:srgbClr val="000000"/>
                </a:solidFill>
                <a:latin typeface="Arial"/>
              </a:rPr>
              <a:t>Plagio</a:t>
            </a:r>
            <a:endParaRPr sz="3200"/>
          </a:p>
        </p:txBody>
      </p:sp>
      <p:sp>
        <p:nvSpPr>
          <p:cNvPr id="604" name="CustomShape 3"/>
          <p:cNvSpPr/>
          <p:nvPr/>
        </p:nvSpPr>
        <p:spPr>
          <a:xfrm>
            <a:off x="5435640" y="5259240"/>
            <a:ext cx="3026880" cy="738000"/>
          </a:xfrm>
          <a:prstGeom prst="roundRect">
            <a:avLst>
              <a:gd name="adj" fmla="val 16667"/>
            </a:avLst>
          </a:prstGeom>
          <a:solidFill>
            <a:srgbClr val="FFBAC8"/>
          </a:solidFill>
          <a:ln w="9360">
            <a:solidFill>
              <a:srgbClr val="000000"/>
            </a:solidFill>
            <a:round/>
          </a:ln>
        </p:spPr>
        <p:txBody>
          <a:bodyPr lIns="90000" tIns="45000" rIns="90000" bIns="45000"/>
          <a:lstStyle/>
          <a:p>
            <a:pPr>
              <a:lnSpc>
                <a:spcPct val="100000"/>
              </a:lnSpc>
            </a:pPr>
            <a:r>
              <a:rPr lang="it-IT">
                <a:solidFill>
                  <a:srgbClr val="000000"/>
                </a:solidFill>
                <a:latin typeface="Arial"/>
              </a:rPr>
              <a:t>BIBLIOGRAFIA=</a:t>
            </a:r>
            <a:endParaRPr/>
          </a:p>
          <a:p>
            <a:pPr>
              <a:lnSpc>
                <a:spcPct val="100000"/>
              </a:lnSpc>
            </a:pPr>
            <a:r>
              <a:rPr lang="it-IT">
                <a:solidFill>
                  <a:srgbClr val="000000"/>
                </a:solidFill>
                <a:latin typeface="Arial"/>
              </a:rPr>
              <a:t>bagaglio culturale della tesi</a:t>
            </a:r>
            <a:endParaRPr/>
          </a:p>
        </p:txBody>
      </p:sp>
      <p:sp>
        <p:nvSpPr>
          <p:cNvPr id="605" name="CustomShape 4"/>
          <p:cNvSpPr/>
          <p:nvPr/>
        </p:nvSpPr>
        <p:spPr>
          <a:xfrm rot="6154800">
            <a:off x="6195795" y="4094183"/>
            <a:ext cx="1100308" cy="1023316"/>
          </a:xfrm>
          <a:prstGeom prst="swooshArrow">
            <a:avLst>
              <a:gd name="adj1" fmla="val 16310"/>
              <a:gd name="adj2" fmla="val 31370"/>
            </a:avLst>
          </a:prstGeom>
          <a:solidFill>
            <a:srgbClr val="A50021"/>
          </a:solidFill>
          <a:ln>
            <a:noFill/>
          </a:ln>
        </p:spPr>
      </p:sp>
      <p:sp>
        <p:nvSpPr>
          <p:cNvPr id="606" name="TextShape 5"/>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pic>
        <p:nvPicPr>
          <p:cNvPr id="2" name="Immagine 1"/>
          <p:cNvPicPr>
            <a:picLocks noChangeAspect="1"/>
          </p:cNvPicPr>
          <p:nvPr/>
        </p:nvPicPr>
        <p:blipFill>
          <a:blip r:embed="rId3"/>
          <a:stretch>
            <a:fillRect/>
          </a:stretch>
        </p:blipFill>
        <p:spPr>
          <a:xfrm>
            <a:off x="1176790" y="1283932"/>
            <a:ext cx="5569159" cy="3622919"/>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 name="TextShape 1"/>
          <p:cNvSpPr txBox="1"/>
          <p:nvPr/>
        </p:nvSpPr>
        <p:spPr>
          <a:xfrm>
            <a:off x="755640" y="136440"/>
            <a:ext cx="7770600" cy="1141200"/>
          </a:xfrm>
          <a:prstGeom prst="rect">
            <a:avLst/>
          </a:prstGeom>
        </p:spPr>
        <p:txBody>
          <a:bodyPr/>
          <a:lstStyle/>
          <a:p>
            <a:pPr>
              <a:lnSpc>
                <a:spcPct val="100000"/>
              </a:lnSpc>
            </a:pPr>
            <a:r>
              <a:rPr lang="it-IT" sz="3200">
                <a:solidFill>
                  <a:srgbClr val="000000"/>
                </a:solidFill>
                <a:latin typeface="Arial"/>
              </a:rPr>
              <a:t>Attenzione al PLAGIO!!!</a:t>
            </a:r>
            <a:endParaRPr/>
          </a:p>
        </p:txBody>
      </p:sp>
      <p:sp>
        <p:nvSpPr>
          <p:cNvPr id="608" name="TextShape 2"/>
          <p:cNvSpPr txBox="1"/>
          <p:nvPr/>
        </p:nvSpPr>
        <p:spPr>
          <a:xfrm>
            <a:off x="415080" y="1387128"/>
            <a:ext cx="7770600" cy="4113000"/>
          </a:xfrm>
          <a:prstGeom prst="rect">
            <a:avLst/>
          </a:prstGeom>
        </p:spPr>
        <p:txBody>
          <a:bodyPr/>
          <a:lstStyle/>
          <a:p>
            <a:pPr algn="just">
              <a:lnSpc>
                <a:spcPct val="100000"/>
              </a:lnSpc>
            </a:pPr>
            <a:r>
              <a:rPr lang="it-IT" sz="2400" dirty="0">
                <a:solidFill>
                  <a:srgbClr val="000000"/>
                </a:solidFill>
                <a:latin typeface="Arial"/>
              </a:rPr>
              <a:t>«Anche in materia di diritto d'autore italiano, si usa correntemente il termine plagio per designare </a:t>
            </a:r>
            <a:r>
              <a:rPr lang="it-IT" sz="2800" b="1" dirty="0">
                <a:solidFill>
                  <a:srgbClr val="C00000"/>
                </a:solidFill>
                <a:latin typeface="Arial"/>
              </a:rPr>
              <a:t>l'appropriazione, totale o parziale, di un'opera dell'ingegno altrui</a:t>
            </a:r>
            <a:r>
              <a:rPr lang="it-IT" sz="2800" dirty="0">
                <a:solidFill>
                  <a:srgbClr val="C00000"/>
                </a:solidFill>
                <a:latin typeface="Arial"/>
              </a:rPr>
              <a:t> </a:t>
            </a:r>
            <a:r>
              <a:rPr lang="it-IT" sz="2400" dirty="0">
                <a:solidFill>
                  <a:srgbClr val="000000"/>
                </a:solidFill>
                <a:latin typeface="Arial"/>
              </a:rPr>
              <a:t>nel campo della letteratura, dell'arte, della scienza, o comunque coperta dal diritto d'autore, che si voglia far passare per propria. Tale contraffazione può avere, oltre ai risvolti di natura civilistica, anche risvolti di natura penalistica.»  </a:t>
            </a:r>
            <a:endParaRPr dirty="0"/>
          </a:p>
          <a:p>
            <a:pPr>
              <a:lnSpc>
                <a:spcPct val="100000"/>
              </a:lnSpc>
            </a:pPr>
            <a:endParaRPr dirty="0"/>
          </a:p>
          <a:p>
            <a:pPr>
              <a:lnSpc>
                <a:spcPct val="100000"/>
              </a:lnSpc>
            </a:pPr>
            <a:endParaRPr dirty="0"/>
          </a:p>
          <a:p>
            <a:pPr>
              <a:lnSpc>
                <a:spcPct val="100000"/>
              </a:lnSpc>
            </a:pPr>
            <a:r>
              <a:rPr lang="it-IT" sz="1600" u="sng" dirty="0">
                <a:solidFill>
                  <a:srgbClr val="0000FF"/>
                </a:solidFill>
                <a:latin typeface="Arial"/>
                <a:hlinkClick r:id="rId3"/>
              </a:rPr>
              <a:t>http://it.wikipedia.org/</a:t>
            </a:r>
            <a:r>
              <a:rPr lang="it-IT" sz="1600" u="sng" dirty="0" err="1">
                <a:solidFill>
                  <a:srgbClr val="0000FF"/>
                </a:solidFill>
                <a:latin typeface="Arial"/>
                <a:hlinkClick r:id="rId3"/>
              </a:rPr>
              <a:t>wiki</a:t>
            </a:r>
            <a:r>
              <a:rPr lang="it-IT" sz="1600" u="sng" dirty="0">
                <a:solidFill>
                  <a:srgbClr val="0000FF"/>
                </a:solidFill>
                <a:latin typeface="Arial"/>
                <a:hlinkClick r:id="rId3"/>
              </a:rPr>
              <a:t>/Plagio_(diritto_d%27autore)</a:t>
            </a:r>
            <a:endParaRPr dirty="0"/>
          </a:p>
        </p:txBody>
      </p:sp>
      <p:pic>
        <p:nvPicPr>
          <p:cNvPr id="609" name="Picture 4"/>
          <p:cNvPicPr/>
          <p:nvPr/>
        </p:nvPicPr>
        <p:blipFill>
          <a:blip r:embed="rId4"/>
          <a:stretch>
            <a:fillRect/>
          </a:stretch>
        </p:blipFill>
        <p:spPr>
          <a:xfrm>
            <a:off x="7189200" y="4481848"/>
            <a:ext cx="1584102" cy="1551091"/>
          </a:xfrm>
          <a:prstGeom prst="rect">
            <a:avLst/>
          </a:prstGeom>
          <a:ln>
            <a:noFill/>
          </a:ln>
        </p:spPr>
      </p:pic>
      <p:sp>
        <p:nvSpPr>
          <p:cNvPr id="610" name="CustomShape 3"/>
          <p:cNvSpPr/>
          <p:nvPr/>
        </p:nvSpPr>
        <p:spPr>
          <a:xfrm>
            <a:off x="7189200" y="5919179"/>
            <a:ext cx="996480" cy="227520"/>
          </a:xfrm>
          <a:prstGeom prst="rect">
            <a:avLst/>
          </a:prstGeom>
          <a:noFill/>
          <a:ln>
            <a:noFill/>
          </a:ln>
        </p:spPr>
        <p:txBody>
          <a:bodyPr wrap="none" lIns="90000" tIns="45000" rIns="90000" bIns="45000"/>
          <a:lstStyle/>
          <a:p>
            <a:pPr>
              <a:lnSpc>
                <a:spcPct val="100000"/>
              </a:lnSpc>
            </a:pPr>
            <a:r>
              <a:rPr lang="it-IT" sz="900" dirty="0">
                <a:solidFill>
                  <a:srgbClr val="000000"/>
                </a:solidFill>
                <a:latin typeface="Times New Roman"/>
              </a:rPr>
              <a:t>agentinprova2am.blogspot.com</a:t>
            </a:r>
            <a:endParaRPr dirty="0"/>
          </a:p>
        </p:txBody>
      </p:sp>
      <p:sp>
        <p:nvSpPr>
          <p:cNvPr id="611" name="TextShape 4"/>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16" presetClass="entr" presetSubtype="21" fill="hold" nodeType="clickEffect">
                                  <p:stCondLst>
                                    <p:cond delay="0"/>
                                  </p:stCondLst>
                                  <p:childTnLst>
                                    <p:set>
                                      <p:cBhvr>
                                        <p:cTn id="6" dur="1" fill="hold">
                                          <p:stCondLst>
                                            <p:cond delay="0"/>
                                          </p:stCondLst>
                                        </p:cTn>
                                        <p:tgtEl>
                                          <p:spTgt spid="609"/>
                                        </p:tgtEl>
                                        <p:attrNameLst>
                                          <p:attrName>style.visibility</p:attrName>
                                        </p:attrNameLst>
                                      </p:cBhvr>
                                      <p:to>
                                        <p:strVal val="visible"/>
                                      </p:to>
                                    </p:set>
                                    <p:animEffect transition="out" filter="barn(inVertical)">
                                      <p:cBhvr additive="repl">
                                        <p:cTn id="7" dur="500"/>
                                        <p:tgtEl>
                                          <p:spTgt spid="609"/>
                                        </p:tgtEl>
                                      </p:cBhvr>
                                    </p:animEffect>
                                  </p:childTnLst>
                                </p:cTn>
                              </p:par>
                              <p:par>
                                <p:cTn id="8" presetID="2" presetClass="entr" presetSubtype="4" fill="hold" nodeType="withEffect">
                                  <p:stCondLst>
                                    <p:cond delay="0"/>
                                  </p:stCondLst>
                                  <p:childTnLst>
                                    <p:set>
                                      <p:cBhvr>
                                        <p:cTn id="9" dur="1" fill="hold">
                                          <p:stCondLst>
                                            <p:cond delay="0"/>
                                          </p:stCondLst>
                                        </p:cTn>
                                        <p:tgtEl>
                                          <p:spTgt spid="610"/>
                                        </p:tgtEl>
                                        <p:attrNameLst>
                                          <p:attrName>style.visibility</p:attrName>
                                        </p:attrNameLst>
                                      </p:cBhvr>
                                      <p:to>
                                        <p:strVal val="visible"/>
                                      </p:to>
                                    </p:set>
                                    <p:anim calcmode="lin" valueType="num">
                                      <p:cBhvr additive="repl">
                                        <p:cTn id="10" dur="500" fill="hold"/>
                                        <p:tgtEl>
                                          <p:spTgt spid="610"/>
                                        </p:tgtEl>
                                        <p:attrNameLst>
                                          <p:attrName>ppt_x</p:attrName>
                                        </p:attrNameLst>
                                      </p:cBhvr>
                                      <p:tavLst>
                                        <p:tav tm="0">
                                          <p:val>
                                            <p:strVal val="#ppt_x"/>
                                          </p:val>
                                        </p:tav>
                                        <p:tav tm="100000">
                                          <p:val>
                                            <p:strVal val="#ppt_x"/>
                                          </p:val>
                                        </p:tav>
                                      </p:tavLst>
                                    </p:anim>
                                    <p:anim calcmode="lin" valueType="num">
                                      <p:cBhvr additive="repl">
                                        <p:cTn id="11" dur="500" fill="hold"/>
                                        <p:tgtEl>
                                          <p:spTgt spid="6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 name="TextShape 1"/>
          <p:cNvSpPr txBox="1"/>
          <p:nvPr/>
        </p:nvSpPr>
        <p:spPr>
          <a:xfrm>
            <a:off x="826920" y="2349360"/>
            <a:ext cx="3808080" cy="4113000"/>
          </a:xfrm>
          <a:prstGeom prst="rect">
            <a:avLst/>
          </a:prstGeom>
        </p:spPr>
        <p:txBody>
          <a:bodyPr/>
          <a:lstStyle/>
          <a:p>
            <a:pPr>
              <a:lnSpc>
                <a:spcPct val="100000"/>
              </a:lnSpc>
            </a:pPr>
            <a:endParaRPr/>
          </a:p>
          <a:p>
            <a:pPr>
              <a:lnSpc>
                <a:spcPct val="100000"/>
              </a:lnSpc>
            </a:pPr>
            <a:endParaRPr/>
          </a:p>
          <a:p>
            <a:pPr>
              <a:lnSpc>
                <a:spcPct val="100000"/>
              </a:lnSpc>
            </a:pPr>
            <a:endParaRPr/>
          </a:p>
        </p:txBody>
      </p:sp>
      <p:pic>
        <p:nvPicPr>
          <p:cNvPr id="613" name="Picture 2"/>
          <p:cNvPicPr/>
          <p:nvPr/>
        </p:nvPicPr>
        <p:blipFill>
          <a:blip r:embed="rId2"/>
          <a:stretch>
            <a:fillRect/>
          </a:stretch>
        </p:blipFill>
        <p:spPr>
          <a:xfrm>
            <a:off x="0" y="709560"/>
            <a:ext cx="4765320" cy="3168360"/>
          </a:xfrm>
          <a:prstGeom prst="rect">
            <a:avLst/>
          </a:prstGeom>
          <a:ln>
            <a:noFill/>
          </a:ln>
        </p:spPr>
      </p:pic>
      <p:pic>
        <p:nvPicPr>
          <p:cNvPr id="614" name="Picture 3"/>
          <p:cNvPicPr/>
          <p:nvPr/>
        </p:nvPicPr>
        <p:blipFill>
          <a:blip r:embed="rId3"/>
          <a:stretch>
            <a:fillRect/>
          </a:stretch>
        </p:blipFill>
        <p:spPr>
          <a:xfrm>
            <a:off x="4211640" y="800280"/>
            <a:ext cx="4749480" cy="3884400"/>
          </a:xfrm>
          <a:prstGeom prst="rect">
            <a:avLst/>
          </a:prstGeom>
          <a:ln>
            <a:noFill/>
          </a:ln>
        </p:spPr>
      </p:pic>
      <p:pic>
        <p:nvPicPr>
          <p:cNvPr id="615" name="Picture 2"/>
          <p:cNvPicPr/>
          <p:nvPr/>
        </p:nvPicPr>
        <p:blipFill>
          <a:blip r:embed="rId4"/>
          <a:stretch>
            <a:fillRect/>
          </a:stretch>
        </p:blipFill>
        <p:spPr>
          <a:xfrm>
            <a:off x="498600" y="3213000"/>
            <a:ext cx="4546080" cy="3239640"/>
          </a:xfrm>
          <a:prstGeom prst="rect">
            <a:avLst/>
          </a:prstGeom>
          <a:ln>
            <a:noFill/>
          </a:ln>
        </p:spPr>
      </p:pic>
      <p:sp>
        <p:nvSpPr>
          <p:cNvPr id="616" name="TextShape 2"/>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pic>
        <p:nvPicPr>
          <p:cNvPr id="617" name="Picture 8"/>
          <p:cNvPicPr/>
          <p:nvPr/>
        </p:nvPicPr>
        <p:blipFill>
          <a:blip r:embed="rId5"/>
          <a:srcRect l="353819" t="409777" r="1083055" b="188222"/>
          <a:stretch>
            <a:fillRect/>
          </a:stretch>
        </p:blipFill>
        <p:spPr>
          <a:xfrm>
            <a:off x="5016600" y="2492280"/>
            <a:ext cx="3601800" cy="3812760"/>
          </a:xfrm>
          <a:prstGeom prst="rect">
            <a:avLst/>
          </a:prstGeom>
          <a:ln>
            <a:noFill/>
          </a:ln>
        </p:spPr>
      </p:pic>
      <p:sp>
        <p:nvSpPr>
          <p:cNvPr id="618" name="CustomShape 3"/>
          <p:cNvSpPr/>
          <p:nvPr/>
        </p:nvSpPr>
        <p:spPr>
          <a:xfrm>
            <a:off x="826920" y="70560"/>
            <a:ext cx="920160" cy="639000"/>
          </a:xfrm>
          <a:prstGeom prst="rect">
            <a:avLst/>
          </a:prstGeom>
          <a:noFill/>
          <a:ln>
            <a:noFill/>
          </a:ln>
        </p:spPr>
        <p:txBody>
          <a:bodyPr wrap="none" lIns="90000" tIns="45000" rIns="90000" bIns="45000"/>
          <a:lstStyle/>
          <a:p>
            <a:pPr>
              <a:lnSpc>
                <a:spcPct val="100000"/>
              </a:lnSpc>
            </a:pPr>
            <a:r>
              <a:rPr lang="it-IT" sz="3200">
                <a:solidFill>
                  <a:srgbClr val="000000"/>
                </a:solidFill>
                <a:latin typeface="Arial"/>
              </a:rPr>
              <a:t>Plagio</a:t>
            </a:r>
            <a:endParaRPr sz="32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TextShape 1"/>
          <p:cNvSpPr txBox="1"/>
          <p:nvPr/>
        </p:nvSpPr>
        <p:spPr>
          <a:xfrm>
            <a:off x="755640" y="189000"/>
            <a:ext cx="7924320" cy="407520"/>
          </a:xfrm>
          <a:prstGeom prst="rect">
            <a:avLst/>
          </a:prstGeom>
        </p:spPr>
        <p:txBody>
          <a:bodyPr/>
          <a:lstStyle/>
          <a:p>
            <a:pPr>
              <a:lnSpc>
                <a:spcPct val="100000"/>
              </a:lnSpc>
            </a:pPr>
            <a:r>
              <a:rPr lang="it-IT" sz="3200" dirty="0">
                <a:solidFill>
                  <a:srgbClr val="000000"/>
                </a:solidFill>
                <a:latin typeface="Arial"/>
              </a:rPr>
              <a:t>Riconosciamolo… E’ plagio?</a:t>
            </a:r>
            <a:endParaRPr dirty="0"/>
          </a:p>
        </p:txBody>
      </p:sp>
      <p:sp>
        <p:nvSpPr>
          <p:cNvPr id="620" name="TextShape 2"/>
          <p:cNvSpPr txBox="1"/>
          <p:nvPr/>
        </p:nvSpPr>
        <p:spPr>
          <a:xfrm>
            <a:off x="519119" y="5502080"/>
            <a:ext cx="8148802" cy="546079"/>
          </a:xfrm>
          <a:prstGeom prst="rect">
            <a:avLst/>
          </a:prstGeom>
        </p:spPr>
        <p:txBody>
          <a:bodyPr/>
          <a:lstStyle/>
          <a:p>
            <a:pPr>
              <a:lnSpc>
                <a:spcPct val="95000"/>
              </a:lnSpc>
            </a:pPr>
            <a:r>
              <a:rPr lang="it-IT" sz="1000" dirty="0" smtClean="0">
                <a:solidFill>
                  <a:srgbClr val="000000"/>
                </a:solidFill>
                <a:latin typeface="Calibri"/>
              </a:rPr>
              <a:t>I seguenti esempi sono tratti da </a:t>
            </a:r>
            <a:r>
              <a:rPr lang="it-IT" sz="1000" b="1" dirty="0" smtClean="0">
                <a:solidFill>
                  <a:srgbClr val="000000"/>
                </a:solidFill>
                <a:latin typeface="Calibri"/>
              </a:rPr>
              <a:t>Che cos’è il Plagio?</a:t>
            </a:r>
            <a:r>
              <a:rPr lang="it-IT" sz="1000" dirty="0" smtClean="0">
                <a:solidFill>
                  <a:srgbClr val="000000"/>
                </a:solidFill>
                <a:latin typeface="Calibri"/>
              </a:rPr>
              <a:t>, a cura di Roberta Sato. Biblioteca del </a:t>
            </a:r>
            <a:r>
              <a:rPr lang="it-IT" sz="1000" dirty="0" err="1" smtClean="0">
                <a:solidFill>
                  <a:srgbClr val="000000"/>
                </a:solidFill>
                <a:latin typeface="Calibri"/>
              </a:rPr>
              <a:t>Dip</a:t>
            </a:r>
            <a:r>
              <a:rPr lang="it-IT" sz="1000" dirty="0" smtClean="0">
                <a:solidFill>
                  <a:srgbClr val="000000"/>
                </a:solidFill>
                <a:latin typeface="Calibri"/>
              </a:rPr>
              <a:t>.  di Farmacologia ed Anestesiologia 
E. Meneghetti, Università di Padova. Aprile 2010  http://polodiscienze.cab.unipd.it/</a:t>
            </a:r>
            <a:r>
              <a:rPr lang="it-IT" sz="1000" dirty="0" err="1" smtClean="0">
                <a:solidFill>
                  <a:srgbClr val="000000"/>
                </a:solidFill>
                <a:latin typeface="Calibri"/>
              </a:rPr>
              <a:t>system</a:t>
            </a:r>
            <a:r>
              <a:rPr lang="it-IT" sz="1000" dirty="0" smtClean="0">
                <a:solidFill>
                  <a:srgbClr val="000000"/>
                </a:solidFill>
                <a:latin typeface="Calibri"/>
              </a:rPr>
              <a:t>/</a:t>
            </a:r>
            <a:r>
              <a:rPr lang="it-IT" sz="1000" dirty="0" err="1" smtClean="0">
                <a:solidFill>
                  <a:srgbClr val="000000"/>
                </a:solidFill>
                <a:latin typeface="Calibri"/>
              </a:rPr>
              <a:t>files</a:t>
            </a:r>
            <a:r>
              <a:rPr lang="it-IT" sz="1000" dirty="0" smtClean="0">
                <a:solidFill>
                  <a:srgbClr val="000000"/>
                </a:solidFill>
                <a:latin typeface="Calibri"/>
              </a:rPr>
              <a:t>/PlagiarismIta.pdf)</a:t>
            </a:r>
            <a:endParaRPr lang="it-IT" sz="1000" dirty="0" smtClean="0"/>
          </a:p>
          <a:p>
            <a:pPr>
              <a:lnSpc>
                <a:spcPct val="100000"/>
              </a:lnSpc>
            </a:pPr>
            <a:r>
              <a:rPr lang="it-IT" sz="1400" dirty="0">
                <a:solidFill>
                  <a:srgbClr val="000000"/>
                </a:solidFill>
                <a:latin typeface="Arial"/>
              </a:rPr>
              <a:t>
</a:t>
            </a:r>
            <a:endParaRPr dirty="0"/>
          </a:p>
        </p:txBody>
      </p:sp>
      <p:sp>
        <p:nvSpPr>
          <p:cNvPr id="621"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
        <p:nvSpPr>
          <p:cNvPr id="622" name="CustomShape 4"/>
          <p:cNvSpPr/>
          <p:nvPr/>
        </p:nvSpPr>
        <p:spPr>
          <a:xfrm>
            <a:off x="5502240" y="1571760"/>
            <a:ext cx="3177720" cy="2284920"/>
          </a:xfrm>
          <a:prstGeom prst="rect">
            <a:avLst/>
          </a:prstGeom>
          <a:noFill/>
          <a:ln>
            <a:noFill/>
          </a:ln>
        </p:spPr>
        <p:txBody>
          <a:bodyPr lIns="90000" tIns="45000" rIns="90000" bIns="45000"/>
          <a:lstStyle/>
          <a:p>
            <a:pPr algn="just">
              <a:lnSpc>
                <a:spcPct val="100000"/>
              </a:lnSpc>
            </a:pPr>
            <a:r>
              <a:rPr lang="it-IT" dirty="0">
                <a:solidFill>
                  <a:srgbClr val="000000"/>
                </a:solidFill>
                <a:latin typeface="Arial"/>
              </a:rPr>
              <a:t>Hai scritto:</a:t>
            </a:r>
            <a:endParaRPr dirty="0"/>
          </a:p>
          <a:p>
            <a:pPr algn="just">
              <a:lnSpc>
                <a:spcPct val="100000"/>
              </a:lnSpc>
            </a:pPr>
            <a:r>
              <a:rPr lang="it-IT" dirty="0">
                <a:solidFill>
                  <a:srgbClr val="000000"/>
                </a:solidFill>
                <a:latin typeface="Arial"/>
              </a:rPr>
              <a:t>La caffeina è la </a:t>
            </a:r>
            <a:endParaRPr dirty="0"/>
          </a:p>
          <a:p>
            <a:pPr algn="just">
              <a:lnSpc>
                <a:spcPct val="100000"/>
              </a:lnSpc>
            </a:pPr>
            <a:r>
              <a:rPr lang="it-IT" dirty="0">
                <a:solidFill>
                  <a:srgbClr val="000000"/>
                </a:solidFill>
                <a:latin typeface="Arial"/>
              </a:rPr>
              <a:t>sostanza psicoattiva </a:t>
            </a:r>
            <a:endParaRPr dirty="0"/>
          </a:p>
          <a:p>
            <a:pPr algn="just">
              <a:lnSpc>
                <a:spcPct val="100000"/>
              </a:lnSpc>
            </a:pPr>
            <a:r>
              <a:rPr lang="it-IT" dirty="0">
                <a:solidFill>
                  <a:srgbClr val="000000"/>
                </a:solidFill>
                <a:latin typeface="Arial"/>
              </a:rPr>
              <a:t>più usata nel mondo. </a:t>
            </a:r>
            <a:endParaRPr dirty="0"/>
          </a:p>
          <a:p>
            <a:pPr algn="just">
              <a:lnSpc>
                <a:spcPct val="100000"/>
              </a:lnSpc>
            </a:pPr>
            <a:r>
              <a:rPr lang="it-IT" dirty="0">
                <a:solidFill>
                  <a:srgbClr val="000000"/>
                </a:solidFill>
                <a:latin typeface="Arial"/>
              </a:rPr>
              <a:t>Negli Stati Uniti si </a:t>
            </a:r>
            <a:endParaRPr dirty="0"/>
          </a:p>
          <a:p>
            <a:pPr algn="just">
              <a:lnSpc>
                <a:spcPct val="100000"/>
              </a:lnSpc>
            </a:pPr>
            <a:r>
              <a:rPr lang="it-IT" dirty="0">
                <a:solidFill>
                  <a:srgbClr val="000000"/>
                </a:solidFill>
                <a:latin typeface="Arial"/>
              </a:rPr>
              <a:t>stima che oltre l’80% </a:t>
            </a:r>
            <a:endParaRPr dirty="0"/>
          </a:p>
          <a:p>
            <a:pPr algn="just">
              <a:lnSpc>
                <a:spcPct val="100000"/>
              </a:lnSpc>
            </a:pPr>
            <a:r>
              <a:rPr lang="it-IT" dirty="0">
                <a:solidFill>
                  <a:srgbClr val="000000"/>
                </a:solidFill>
                <a:latin typeface="Arial"/>
              </a:rPr>
              <a:t>degli adulti ne faccia </a:t>
            </a:r>
            <a:endParaRPr dirty="0"/>
          </a:p>
          <a:p>
            <a:pPr algn="just">
              <a:lnSpc>
                <a:spcPct val="100000"/>
              </a:lnSpc>
            </a:pPr>
            <a:r>
              <a:rPr lang="it-IT" dirty="0">
                <a:solidFill>
                  <a:srgbClr val="000000"/>
                </a:solidFill>
                <a:latin typeface="Arial"/>
              </a:rPr>
              <a:t>un uso regolare.</a:t>
            </a:r>
            <a:endParaRPr dirty="0"/>
          </a:p>
        </p:txBody>
      </p:sp>
      <p:sp>
        <p:nvSpPr>
          <p:cNvPr id="623" name="CustomShape 5"/>
          <p:cNvSpPr/>
          <p:nvPr/>
        </p:nvSpPr>
        <p:spPr>
          <a:xfrm>
            <a:off x="519119" y="1596980"/>
            <a:ext cx="4580915" cy="1613880"/>
          </a:xfrm>
          <a:prstGeom prst="rect">
            <a:avLst/>
          </a:prstGeom>
          <a:noFill/>
          <a:ln>
            <a:noFill/>
          </a:ln>
        </p:spPr>
        <p:txBody>
          <a:bodyPr lIns="90000" tIns="45000" rIns="90000" bIns="45000"/>
          <a:lstStyle/>
          <a:p>
            <a:pPr>
              <a:lnSpc>
                <a:spcPct val="100000"/>
              </a:lnSpc>
            </a:pPr>
            <a:r>
              <a:rPr lang="it-IT" dirty="0">
                <a:solidFill>
                  <a:srgbClr val="000000"/>
                </a:solidFill>
                <a:latin typeface="Arial"/>
              </a:rPr>
              <a:t>Hai letto:</a:t>
            </a:r>
            <a:endParaRPr dirty="0"/>
          </a:p>
          <a:p>
            <a:pPr>
              <a:lnSpc>
                <a:spcPct val="100000"/>
              </a:lnSpc>
            </a:pPr>
            <a:r>
              <a:rPr lang="it-IT" dirty="0">
                <a:solidFill>
                  <a:srgbClr val="000000"/>
                </a:solidFill>
                <a:latin typeface="Arial"/>
              </a:rPr>
              <a:t>“La caffeina è la sostanza psicoattiva più usata nel mondo. Negli Stati Uniti si stima che oltre l’80% degli adulti ne faccia un uso regolare…”</a:t>
            </a:r>
            <a:endParaRPr dirty="0"/>
          </a:p>
          <a:p>
            <a:pPr>
              <a:lnSpc>
                <a:spcPct val="100000"/>
              </a:lnSpc>
            </a:pPr>
            <a:r>
              <a:rPr lang="it-IT" sz="1400" dirty="0">
                <a:solidFill>
                  <a:srgbClr val="000000"/>
                </a:solidFill>
                <a:latin typeface="Arial"/>
              </a:rPr>
              <a:t>Da</a:t>
            </a:r>
            <a:r>
              <a:rPr lang="it-IT" sz="1400" dirty="0" smtClean="0">
                <a:solidFill>
                  <a:srgbClr val="000000"/>
                </a:solidFill>
                <a:latin typeface="Arial"/>
              </a:rPr>
              <a:t>: </a:t>
            </a:r>
            <a:r>
              <a:rPr lang="it-IT" sz="1400" dirty="0" err="1" smtClean="0">
                <a:solidFill>
                  <a:srgbClr val="000000"/>
                </a:solidFill>
                <a:latin typeface="Arial"/>
              </a:rPr>
              <a:t>Strain,Eric</a:t>
            </a:r>
            <a:r>
              <a:rPr lang="it-IT" sz="1400" dirty="0" smtClean="0">
                <a:solidFill>
                  <a:srgbClr val="000000"/>
                </a:solidFill>
                <a:latin typeface="Arial"/>
              </a:rPr>
              <a:t> </a:t>
            </a:r>
            <a:r>
              <a:rPr lang="it-IT" sz="1400" dirty="0">
                <a:solidFill>
                  <a:srgbClr val="000000"/>
                </a:solidFill>
                <a:latin typeface="Arial"/>
              </a:rPr>
              <a:t>C. R e Griffiths, Roland </a:t>
            </a:r>
            <a:r>
              <a:rPr lang="it-IT" sz="1400" dirty="0" err="1">
                <a:solidFill>
                  <a:srgbClr val="000000"/>
                </a:solidFill>
                <a:latin typeface="Arial"/>
              </a:rPr>
              <a:t>R.Quando</a:t>
            </a:r>
            <a:r>
              <a:rPr lang="it-IT" sz="1400" dirty="0">
                <a:solidFill>
                  <a:srgbClr val="000000"/>
                </a:solidFill>
                <a:latin typeface="Arial"/>
              </a:rPr>
              <a:t> la caffeina è troppo elettrizzante. Medicina delle Tossicodipendenze, 1996; 4(1), 20-27</a:t>
            </a:r>
            <a:r>
              <a:rPr lang="it-IT" dirty="0">
                <a:solidFill>
                  <a:srgbClr val="000000"/>
                </a:solidFill>
                <a:latin typeface="Arial"/>
              </a:rPr>
              <a:t>.</a:t>
            </a:r>
            <a:endParaRPr dirty="0"/>
          </a:p>
        </p:txBody>
      </p:sp>
      <p:sp>
        <p:nvSpPr>
          <p:cNvPr id="624" name="CustomShape 6"/>
          <p:cNvSpPr/>
          <p:nvPr/>
        </p:nvSpPr>
        <p:spPr>
          <a:xfrm>
            <a:off x="1261980" y="4360520"/>
            <a:ext cx="6911640" cy="456120"/>
          </a:xfrm>
          <a:prstGeom prst="rect">
            <a:avLst/>
          </a:prstGeom>
          <a:noFill/>
          <a:ln>
            <a:noFill/>
          </a:ln>
        </p:spPr>
        <p:txBody>
          <a:bodyPr lIns="90000" tIns="45000" rIns="90000" bIns="45000"/>
          <a:lstStyle/>
          <a:p>
            <a:pPr>
              <a:lnSpc>
                <a:spcPct val="100000"/>
              </a:lnSpc>
            </a:pPr>
            <a:r>
              <a:rPr lang="it-IT" sz="2400" b="1" dirty="0">
                <a:solidFill>
                  <a:srgbClr val="000000"/>
                </a:solidFill>
                <a:latin typeface="Arial"/>
              </a:rPr>
              <a:t>Sì! Devi usare le virgolette e citare la fonte</a:t>
            </a:r>
            <a:endParaRPr dirty="0"/>
          </a:p>
        </p:txBody>
      </p:sp>
    </p:spTree>
  </p:cSld>
  <p:clrMapOvr>
    <a:masterClrMapping/>
  </p:clrMapOvr>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53" presetClass="entr" presetSubtype="16" fill="hold" nodeType="clickEffect">
                                  <p:stCondLst>
                                    <p:cond delay="0"/>
                                  </p:stCondLst>
                                  <p:childTnLst>
                                    <p:set>
                                      <p:cBhvr>
                                        <p:cTn id="6" dur="1" fill="hold">
                                          <p:stCondLst>
                                            <p:cond delay="0"/>
                                          </p:stCondLst>
                                        </p:cTn>
                                        <p:tgtEl>
                                          <p:spTgt spid="623"/>
                                        </p:tgtEl>
                                        <p:attrNameLst>
                                          <p:attrName>style.visibility</p:attrName>
                                        </p:attrNameLst>
                                      </p:cBhvr>
                                      <p:to>
                                        <p:strVal val="visible"/>
                                      </p:to>
                                    </p:set>
                                    <p:anim calcmode="lin" valueType="num">
                                      <p:cBhvr additive="repl">
                                        <p:cTn id="7" dur="500" fill="hold"/>
                                        <p:tgtEl>
                                          <p:spTgt spid="623"/>
                                        </p:tgtEl>
                                        <p:attrNameLst>
                                          <p:attrName/>
                                        </p:attrNameLst>
                                      </p:cBhvr>
                                      <p:tavLst>
                                        <p:tav tm="0">
                                          <p:val>
                                            <p:boolVal val="0"/>
                                          </p:val>
                                        </p:tav>
                                        <p:tav tm="100000">
                                          <p:val>
                                            <p:strVal val="#ppt_w"/>
                                          </p:val>
                                        </p:tav>
                                      </p:tavLst>
                                    </p:anim>
                                    <p:anim calcmode="lin" valueType="num">
                                      <p:cBhvr additive="repl">
                                        <p:cTn id="8" dur="500" fill="hold"/>
                                        <p:tgtEl>
                                          <p:spTgt spid="623"/>
                                        </p:tgtEl>
                                        <p:attrNameLst>
                                          <p:attrName/>
                                        </p:attrNameLst>
                                      </p:cBhvr>
                                      <p:tavLst>
                                        <p:tav tm="0">
                                          <p:val>
                                            <p:boolVal val="0"/>
                                          </p:val>
                                        </p:tav>
                                        <p:tav tm="100000">
                                          <p:val>
                                            <p:strVal val="#ppt_h"/>
                                          </p:val>
                                        </p:tav>
                                      </p:tavLst>
                                    </p:anim>
                                    <p:animEffect transition="in" filter="fade">
                                      <p:cBhvr additive="repl">
                                        <p:cTn id="9" dur="500"/>
                                        <p:tgtEl>
                                          <p:spTgt spid="623"/>
                                        </p:tgtEl>
                                      </p:cBhvr>
                                    </p:animEffect>
                                  </p:childTnLst>
                                </p:cTn>
                              </p:par>
                            </p:childTnLst>
                          </p:cTn>
                        </p:par>
                      </p:childTnLst>
                    </p:cTn>
                  </p:par>
                  <p:par>
                    <p:cTn id="10" fill="hold" nodeType="clickEffect">
                      <p:stCondLst>
                        <p:cond delay="indefinite"/>
                      </p:stCondLst>
                      <p:childTnLst>
                        <p:par>
                          <p:cTn id="11" fill="hold" nodeType="withEffect">
                            <p:stCondLst>
                              <p:cond delay="0"/>
                            </p:stCondLst>
                            <p:childTnLst>
                              <p:par>
                                <p:cTn id="12" presetID="53" presetClass="entr" presetSubtype="16" fill="hold" nodeType="clickEffect">
                                  <p:stCondLst>
                                    <p:cond delay="0"/>
                                  </p:stCondLst>
                                  <p:childTnLst>
                                    <p:set>
                                      <p:cBhvr>
                                        <p:cTn id="13" dur="1" fill="hold">
                                          <p:stCondLst>
                                            <p:cond delay="0"/>
                                          </p:stCondLst>
                                        </p:cTn>
                                        <p:tgtEl>
                                          <p:spTgt spid="622"/>
                                        </p:tgtEl>
                                        <p:attrNameLst>
                                          <p:attrName>style.visibility</p:attrName>
                                        </p:attrNameLst>
                                      </p:cBhvr>
                                      <p:to>
                                        <p:strVal val="visible"/>
                                      </p:to>
                                    </p:set>
                                    <p:anim calcmode="lin" valueType="num">
                                      <p:cBhvr additive="repl">
                                        <p:cTn id="14" dur="500" fill="hold"/>
                                        <p:tgtEl>
                                          <p:spTgt spid="622"/>
                                        </p:tgtEl>
                                        <p:attrNameLst>
                                          <p:attrName/>
                                        </p:attrNameLst>
                                      </p:cBhvr>
                                      <p:tavLst>
                                        <p:tav tm="0">
                                          <p:val>
                                            <p:boolVal val="0"/>
                                          </p:val>
                                        </p:tav>
                                        <p:tav tm="100000">
                                          <p:val>
                                            <p:strVal val="#ppt_w"/>
                                          </p:val>
                                        </p:tav>
                                      </p:tavLst>
                                    </p:anim>
                                    <p:anim calcmode="lin" valueType="num">
                                      <p:cBhvr additive="repl">
                                        <p:cTn id="15" dur="500" fill="hold"/>
                                        <p:tgtEl>
                                          <p:spTgt spid="622"/>
                                        </p:tgtEl>
                                        <p:attrNameLst>
                                          <p:attrName/>
                                        </p:attrNameLst>
                                      </p:cBhvr>
                                      <p:tavLst>
                                        <p:tav tm="0">
                                          <p:val>
                                            <p:boolVal val="0"/>
                                          </p:val>
                                        </p:tav>
                                        <p:tav tm="100000">
                                          <p:val>
                                            <p:strVal val="#ppt_h"/>
                                          </p:val>
                                        </p:tav>
                                      </p:tavLst>
                                    </p:anim>
                                    <p:animEffect transition="in" filter="fade">
                                      <p:cBhvr additive="repl">
                                        <p:cTn id="16" dur="500"/>
                                        <p:tgtEl>
                                          <p:spTgt spid="622"/>
                                        </p:tgtEl>
                                      </p:cBhvr>
                                    </p:animEffect>
                                  </p:childTnLst>
                                </p:cTn>
                              </p:par>
                            </p:childTnLst>
                          </p:cTn>
                        </p:par>
                      </p:childTnLst>
                    </p:cTn>
                  </p:par>
                  <p:par>
                    <p:cTn id="17" fill="hold" nodeType="clickEffect">
                      <p:stCondLst>
                        <p:cond delay="indefinite"/>
                      </p:stCondLst>
                      <p:childTnLst>
                        <p:par>
                          <p:cTn id="18" fill="hold" nodeType="withEffect">
                            <p:stCondLst>
                              <p:cond delay="0"/>
                            </p:stCondLst>
                            <p:childTnLst>
                              <p:par>
                                <p:cTn id="19" presetID="26" presetClass="entr" fill="hold" nodeType="clickEffect">
                                  <p:stCondLst>
                                    <p:cond delay="0"/>
                                  </p:stCondLst>
                                  <p:childTnLst>
                                    <p:set>
                                      <p:cBhvr>
                                        <p:cTn id="20" dur="1" fill="hold">
                                          <p:stCondLst>
                                            <p:cond delay="0"/>
                                          </p:stCondLst>
                                        </p:cTn>
                                        <p:tgtEl>
                                          <p:spTgt spid="624"/>
                                        </p:tgtEl>
                                        <p:attrNameLst>
                                          <p:attrName>style.visibility</p:attrName>
                                        </p:attrNameLst>
                                      </p:cBhvr>
                                      <p:to>
                                        <p:strVal val="visible"/>
                                      </p:to>
                                    </p:set>
                                    <p:animEffect transition="out" filter="wipe(down)">
                                      <p:cBhvr additive="repl">
                                        <p:cTn id="21" dur="580">
                                          <p:stCondLst>
                                            <p:cond delay="0"/>
                                          </p:stCondLst>
                                        </p:cTn>
                                        <p:tgtEl>
                                          <p:spTgt spid="624"/>
                                        </p:tgtEl>
                                      </p:cBhvr>
                                    </p:animEffect>
                                    <p:anim calcmode="lin" valueType="num">
                                      <p:cBhvr additive="repl">
                                        <p:cTn id="22" dur="1822">
                                          <p:stCondLst>
                                            <p:cond delay="0"/>
                                          </p:stCondLst>
                                        </p:cTn>
                                        <p:tgtEl>
                                          <p:spTgt spid="624"/>
                                        </p:tgtEl>
                                        <p:attrNameLst>
                                          <p:attrName>ppt_x</p:attrName>
                                        </p:attrNameLst>
                                      </p:cBhvr>
                                      <p:tavLst>
                                        <p:tav tm="0">
                                          <p:val>
                                            <p:strVal val="#ppt_x-0.25"/>
                                          </p:val>
                                        </p:tav>
                                        <p:tav tm="100000">
                                          <p:val>
                                            <p:strVal val="#ppt_x"/>
                                          </p:val>
                                        </p:tav>
                                      </p:tavLst>
                                    </p:anim>
                                    <p:anim calcmode="lin" valueType="num">
                                      <p:cBhvr additive="repl">
                                        <p:cTn id="23" dur="664">
                                          <p:stCondLst>
                                            <p:cond delay="0"/>
                                          </p:stCondLst>
                                        </p:cTn>
                                        <p:tgtEl>
                                          <p:spTgt spid="624"/>
                                        </p:tgtEl>
                                        <p:attrNameLst>
                                          <p:attrName>ppt_y</p:attrName>
                                        </p:attrNameLst>
                                      </p:cBhvr>
                                      <p:tavLst>
                                        <p:tav tm="0">
                                          <p:val>
                                            <p:boolVal val="0"/>
                                          </p:val>
                                        </p:tav>
                                        <p:tav tm="100000">
                                          <p:val>
                                            <p:boolVal val="0"/>
                                          </p:val>
                                        </p:tav>
                                      </p:tavLst>
                                    </p:anim>
                                    <p:anim calcmode="lin" valueType="num">
                                      <p:cBhvr additive="repl">
                                        <p:cTn id="24" dur="664">
                                          <p:stCondLst>
                                            <p:cond delay="664"/>
                                          </p:stCondLst>
                                        </p:cTn>
                                        <p:tgtEl>
                                          <p:spTgt spid="624"/>
                                        </p:tgtEl>
                                        <p:attrNameLst>
                                          <p:attrName>ppt_y</p:attrName>
                                        </p:attrNameLst>
                                      </p:cBhvr>
                                      <p:tavLst>
                                        <p:tav tm="0">
                                          <p:val>
                                            <p:boolVal val="0"/>
                                          </p:val>
                                        </p:tav>
                                        <p:tav tm="100000">
                                          <p:val>
                                            <p:boolVal val="0"/>
                                          </p:val>
                                        </p:tav>
                                      </p:tavLst>
                                    </p:anim>
                                    <p:anim calcmode="lin" valueType="num">
                                      <p:cBhvr additive="repl">
                                        <p:cTn id="25" dur="332">
                                          <p:stCondLst>
                                            <p:cond delay="1324"/>
                                          </p:stCondLst>
                                        </p:cTn>
                                        <p:tgtEl>
                                          <p:spTgt spid="624"/>
                                        </p:tgtEl>
                                        <p:attrNameLst>
                                          <p:attrName>ppt_y</p:attrName>
                                        </p:attrNameLst>
                                      </p:cBhvr>
                                      <p:tavLst>
                                        <p:tav tm="0">
                                          <p:val>
                                            <p:boolVal val="0"/>
                                          </p:val>
                                        </p:tav>
                                        <p:tav tm="100000">
                                          <p:val>
                                            <p:boolVal val="0"/>
                                          </p:val>
                                        </p:tav>
                                      </p:tavLst>
                                    </p:anim>
                                    <p:anim calcmode="lin" valueType="num">
                                      <p:cBhvr additive="repl">
                                        <p:cTn id="26" dur="164">
                                          <p:stCondLst>
                                            <p:cond delay="1656"/>
                                          </p:stCondLst>
                                        </p:cTn>
                                        <p:tgtEl>
                                          <p:spTgt spid="624"/>
                                        </p:tgtEl>
                                        <p:attrNameLst>
                                          <p:attrName>ppt_y</p:attrName>
                                        </p:attrNameLst>
                                      </p:cBhvr>
                                      <p:tavLst>
                                        <p:tav tm="0">
                                          <p:val>
                                            <p:boolVal val="0"/>
                                          </p:val>
                                        </p:tav>
                                        <p:tav tm="100000">
                                          <p:val>
                                            <p:boolVal val="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 name="TextShape 1"/>
          <p:cNvSpPr txBox="1"/>
          <p:nvPr/>
        </p:nvSpPr>
        <p:spPr>
          <a:xfrm>
            <a:off x="762120" y="152280"/>
            <a:ext cx="7924320" cy="407520"/>
          </a:xfrm>
          <a:prstGeom prst="rect">
            <a:avLst/>
          </a:prstGeom>
        </p:spPr>
        <p:txBody>
          <a:bodyPr/>
          <a:lstStyle/>
          <a:p>
            <a:pPr>
              <a:lnSpc>
                <a:spcPct val="100000"/>
              </a:lnSpc>
            </a:pPr>
            <a:r>
              <a:rPr lang="it-IT" sz="3200">
                <a:solidFill>
                  <a:srgbClr val="000000"/>
                </a:solidFill>
                <a:latin typeface="Arial"/>
              </a:rPr>
              <a:t>E’ plagio?</a:t>
            </a:r>
            <a:endParaRPr/>
          </a:p>
        </p:txBody>
      </p:sp>
      <p:sp>
        <p:nvSpPr>
          <p:cNvPr id="626" name="TextShape 2"/>
          <p:cNvSpPr txBox="1"/>
          <p:nvPr/>
        </p:nvSpPr>
        <p:spPr>
          <a:xfrm>
            <a:off x="609660" y="1260360"/>
            <a:ext cx="4114440" cy="3455640"/>
          </a:xfrm>
          <a:prstGeom prst="rect">
            <a:avLst/>
          </a:prstGeom>
        </p:spPr>
        <p:txBody>
          <a:bodyPr/>
          <a:lstStyle/>
          <a:p>
            <a:pPr>
              <a:lnSpc>
                <a:spcPct val="100000"/>
              </a:lnSpc>
            </a:pPr>
            <a:r>
              <a:rPr lang="it-IT" dirty="0">
                <a:solidFill>
                  <a:srgbClr val="000000"/>
                </a:solidFill>
                <a:latin typeface="Arial"/>
              </a:rPr>
              <a:t>Hai letto:</a:t>
            </a:r>
            <a:endParaRPr dirty="0"/>
          </a:p>
          <a:p>
            <a:pPr>
              <a:lnSpc>
                <a:spcPct val="100000"/>
              </a:lnSpc>
            </a:pPr>
            <a:r>
              <a:rPr lang="it-IT">
                <a:solidFill>
                  <a:srgbClr val="000000"/>
                </a:solidFill>
                <a:latin typeface="Arial"/>
              </a:rPr>
              <a:t>“… “Omero, Tucidide e Platone, Lucrezio, Virgilio, Ovidio e Orazio, le cui opere formeranno la gioia della posterità più lontana, bevevano caffè?" diceva uno dei maggiori medici francesi del Settecento Simon-AndréTissot …”</a:t>
            </a:r>
            <a:endParaRPr/>
          </a:p>
          <a:p>
            <a:pPr>
              <a:lnSpc>
                <a:spcPct val="100000"/>
              </a:lnSpc>
            </a:pPr>
            <a:endParaRPr dirty="0"/>
          </a:p>
          <a:p>
            <a:pPr>
              <a:lnSpc>
                <a:spcPct val="100000"/>
              </a:lnSpc>
            </a:pPr>
            <a:r>
              <a:rPr lang="it-IT" sz="1400">
                <a:solidFill>
                  <a:srgbClr val="000000"/>
                </a:solidFill>
                <a:latin typeface="Arial"/>
              </a:rPr>
              <a:t>Da: Canali, Stefano.</a:t>
            </a:r>
            <a:r>
              <a:rPr lang="it-IT" sz="1400" i="1">
                <a:solidFill>
                  <a:srgbClr val="000000"/>
                </a:solidFill>
                <a:latin typeface="Arial"/>
              </a:rPr>
              <a:t>Oriente e occidente uniti dal “vino dell’ Islam” Alle origini di una leggenda. </a:t>
            </a:r>
            <a:r>
              <a:rPr lang="it-IT" sz="1400" dirty="0">
                <a:solidFill>
                  <a:srgbClr val="000000"/>
                </a:solidFill>
                <a:latin typeface="Arial"/>
              </a:rPr>
              <a:t>Medicina delle Tossicodipendenze, 1996; 4(1), 4-11.</a:t>
            </a:r>
            <a:endParaRPr/>
          </a:p>
        </p:txBody>
      </p:sp>
      <p:sp>
        <p:nvSpPr>
          <p:cNvPr id="627"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
        <p:nvSpPr>
          <p:cNvPr id="628" name="CustomShape 4"/>
          <p:cNvSpPr/>
          <p:nvPr/>
        </p:nvSpPr>
        <p:spPr>
          <a:xfrm>
            <a:off x="5076720" y="1557360"/>
            <a:ext cx="3455640" cy="1736280"/>
          </a:xfrm>
          <a:prstGeom prst="rect">
            <a:avLst/>
          </a:prstGeom>
          <a:noFill/>
          <a:ln>
            <a:noFill/>
          </a:ln>
        </p:spPr>
        <p:txBody>
          <a:bodyPr lIns="90000" tIns="45000" rIns="90000" bIns="45000"/>
          <a:lstStyle/>
          <a:p>
            <a:pPr>
              <a:lnSpc>
                <a:spcPct val="100000"/>
              </a:lnSpc>
            </a:pPr>
            <a:r>
              <a:rPr lang="it-IT">
                <a:solidFill>
                  <a:srgbClr val="000000"/>
                </a:solidFill>
                <a:latin typeface="Arial"/>
              </a:rPr>
              <a:t>Hai scritto:</a:t>
            </a:r>
            <a:endParaRPr/>
          </a:p>
          <a:p>
            <a:pPr>
              <a:lnSpc>
                <a:spcPct val="100000"/>
              </a:lnSpc>
            </a:pPr>
            <a:r>
              <a:rPr lang="it-IT">
                <a:solidFill>
                  <a:srgbClr val="000000"/>
                </a:solidFill>
                <a:latin typeface="Arial"/>
              </a:rPr>
              <a:t>Tissot ammette che il caffè rischiara le idee e che molti letterati suoi contemporanei ne fanno uso, tuttavia vi sono eccellenti esempi di letterati e filosofi del passato che, pur non consumando caffè, hanno prodotto opere rimaste famose nel tempo.</a:t>
            </a:r>
            <a:endParaRPr/>
          </a:p>
        </p:txBody>
      </p:sp>
      <p:sp>
        <p:nvSpPr>
          <p:cNvPr id="629" name="CustomShape 5"/>
          <p:cNvSpPr/>
          <p:nvPr/>
        </p:nvSpPr>
        <p:spPr>
          <a:xfrm>
            <a:off x="1435122" y="4866239"/>
            <a:ext cx="6768720" cy="456120"/>
          </a:xfrm>
          <a:prstGeom prst="rect">
            <a:avLst/>
          </a:prstGeom>
          <a:noFill/>
          <a:ln>
            <a:noFill/>
          </a:ln>
        </p:spPr>
        <p:txBody>
          <a:bodyPr lIns="90000" tIns="45000" rIns="90000" bIns="45000"/>
          <a:lstStyle/>
          <a:p>
            <a:pPr>
              <a:lnSpc>
                <a:spcPct val="100000"/>
              </a:lnSpc>
            </a:pPr>
            <a:r>
              <a:rPr lang="it-IT" sz="2400" b="1" dirty="0">
                <a:solidFill>
                  <a:srgbClr val="000000"/>
                </a:solidFill>
                <a:latin typeface="Arial"/>
              </a:rPr>
              <a:t>Sì! Se parafrasi un testo, devi citare le fonti</a:t>
            </a:r>
            <a:endParaRPr dirty="0"/>
          </a:p>
        </p:txBody>
      </p:sp>
      <p:sp>
        <p:nvSpPr>
          <p:cNvPr id="3" name="Rettangolo 2"/>
          <p:cNvSpPr/>
          <p:nvPr/>
        </p:nvSpPr>
        <p:spPr>
          <a:xfrm>
            <a:off x="372960" y="5713560"/>
            <a:ext cx="7830882" cy="384721"/>
          </a:xfrm>
          <a:prstGeom prst="rect">
            <a:avLst/>
          </a:prstGeom>
        </p:spPr>
        <p:txBody>
          <a:bodyPr wrap="square">
            <a:spAutoFit/>
          </a:bodyPr>
          <a:lstStyle/>
          <a:p>
            <a:pPr lvl="0">
              <a:lnSpc>
                <a:spcPct val="95000"/>
              </a:lnSpc>
            </a:pPr>
            <a:r>
              <a:rPr lang="it-IT" sz="1000" dirty="0">
                <a:solidFill>
                  <a:srgbClr val="000000"/>
                </a:solidFill>
                <a:latin typeface="Calibri"/>
              </a:rPr>
              <a:t>I seguenti esempi sono tratti da </a:t>
            </a:r>
            <a:r>
              <a:rPr lang="it-IT" sz="1000" b="1" dirty="0">
                <a:solidFill>
                  <a:srgbClr val="000000"/>
                </a:solidFill>
                <a:latin typeface="Calibri"/>
              </a:rPr>
              <a:t>Che cos’è il Plagio?</a:t>
            </a:r>
            <a:r>
              <a:rPr lang="it-IT" sz="1000" dirty="0">
                <a:solidFill>
                  <a:srgbClr val="000000"/>
                </a:solidFill>
                <a:latin typeface="Calibri"/>
              </a:rPr>
              <a:t>, a cura di Roberta Sato. Biblioteca del </a:t>
            </a:r>
            <a:r>
              <a:rPr lang="it-IT" sz="1000" dirty="0" err="1">
                <a:solidFill>
                  <a:srgbClr val="000000"/>
                </a:solidFill>
                <a:latin typeface="Calibri"/>
              </a:rPr>
              <a:t>Dip</a:t>
            </a:r>
            <a:r>
              <a:rPr lang="it-IT" sz="1000" dirty="0">
                <a:solidFill>
                  <a:srgbClr val="000000"/>
                </a:solidFill>
                <a:latin typeface="Calibri"/>
              </a:rPr>
              <a:t>.  di Farmacologia ed Anestesiologia 
E. Meneghetti, Università di Padova. Aprile 2010  http://polodiscienze.cab.unipd.it/</a:t>
            </a:r>
            <a:r>
              <a:rPr lang="it-IT" sz="1000" dirty="0" err="1">
                <a:solidFill>
                  <a:srgbClr val="000000"/>
                </a:solidFill>
                <a:latin typeface="Calibri"/>
              </a:rPr>
              <a:t>system</a:t>
            </a:r>
            <a:r>
              <a:rPr lang="it-IT" sz="1000" dirty="0">
                <a:solidFill>
                  <a:srgbClr val="000000"/>
                </a:solidFill>
                <a:latin typeface="Calibri"/>
              </a:rPr>
              <a:t>/</a:t>
            </a:r>
            <a:r>
              <a:rPr lang="it-IT" sz="1000" dirty="0" err="1">
                <a:solidFill>
                  <a:srgbClr val="000000"/>
                </a:solidFill>
                <a:latin typeface="Calibri"/>
              </a:rPr>
              <a:t>files</a:t>
            </a:r>
            <a:r>
              <a:rPr lang="it-IT" sz="1000" dirty="0">
                <a:solidFill>
                  <a:srgbClr val="000000"/>
                </a:solidFill>
                <a:latin typeface="Calibri"/>
              </a:rPr>
              <a:t>/PlagiarismIta.pdf)</a:t>
            </a:r>
            <a:endParaRPr lang="it-IT" dirty="0">
              <a:solidFill>
                <a:prstClr val="black"/>
              </a:solidFil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53" presetClass="entr" presetSubtype="16" fill="hold" nodeType="clickEffect">
                                  <p:stCondLst>
                                    <p:cond delay="0"/>
                                  </p:stCondLst>
                                  <p:childTnLst>
                                    <p:set>
                                      <p:cBhvr>
                                        <p:cTn id="6" dur="1" fill="hold">
                                          <p:stCondLst>
                                            <p:cond delay="0"/>
                                          </p:stCondLst>
                                        </p:cTn>
                                        <p:tgtEl>
                                          <p:spTgt spid="626">
                                            <p:txEl>
                                              <p:pRg st="0" end="11"/>
                                            </p:txEl>
                                          </p:spTgt>
                                        </p:tgtEl>
                                        <p:attrNameLst>
                                          <p:attrName>style.visibility</p:attrName>
                                        </p:attrNameLst>
                                      </p:cBhvr>
                                      <p:to>
                                        <p:strVal val="visible"/>
                                      </p:to>
                                    </p:set>
                                    <p:anim calcmode="lin" valueType="num">
                                      <p:cBhvr additive="repl">
                                        <p:cTn id="7" dur="500" fill="hold"/>
                                        <p:tgtEl>
                                          <p:spTgt spid="626">
                                            <p:txEl>
                                              <p:pRg st="0" end="11"/>
                                            </p:txEl>
                                          </p:spTgt>
                                        </p:tgtEl>
                                        <p:attrNameLst>
                                          <p:attrName/>
                                        </p:attrNameLst>
                                      </p:cBhvr>
                                      <p:tavLst>
                                        <p:tav tm="0">
                                          <p:val>
                                            <p:boolVal val="0"/>
                                          </p:val>
                                        </p:tav>
                                        <p:tav tm="100000">
                                          <p:val>
                                            <p:strVal val="#ppt_w"/>
                                          </p:val>
                                        </p:tav>
                                      </p:tavLst>
                                    </p:anim>
                                    <p:anim calcmode="lin" valueType="num">
                                      <p:cBhvr additive="repl">
                                        <p:cTn id="8" dur="500" fill="hold"/>
                                        <p:tgtEl>
                                          <p:spTgt spid="626">
                                            <p:txEl>
                                              <p:pRg st="0" end="11"/>
                                            </p:txEl>
                                          </p:spTgt>
                                        </p:tgtEl>
                                        <p:attrNameLst>
                                          <p:attrName/>
                                        </p:attrNameLst>
                                      </p:cBhvr>
                                      <p:tavLst>
                                        <p:tav tm="0">
                                          <p:val>
                                            <p:boolVal val="0"/>
                                          </p:val>
                                        </p:tav>
                                        <p:tav tm="100000">
                                          <p:val>
                                            <p:strVal val="#ppt_h"/>
                                          </p:val>
                                        </p:tav>
                                      </p:tavLst>
                                    </p:anim>
                                    <p:animEffect transition="in" filter="fade">
                                      <p:cBhvr additive="repl">
                                        <p:cTn id="9" dur="500"/>
                                        <p:tgtEl>
                                          <p:spTgt spid="626">
                                            <p:txEl>
                                              <p:pRg st="0" end="11"/>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626">
                                            <p:txEl>
                                              <p:pRg st="11" end="234"/>
                                            </p:txEl>
                                          </p:spTgt>
                                        </p:tgtEl>
                                        <p:attrNameLst>
                                          <p:attrName>style.visibility</p:attrName>
                                        </p:attrNameLst>
                                      </p:cBhvr>
                                      <p:to>
                                        <p:strVal val="visible"/>
                                      </p:to>
                                    </p:set>
                                    <p:anim calcmode="lin" valueType="num">
                                      <p:cBhvr additive="repl">
                                        <p:cTn id="12" dur="500" fill="hold"/>
                                        <p:tgtEl>
                                          <p:spTgt spid="626">
                                            <p:txEl>
                                              <p:pRg st="11" end="234"/>
                                            </p:txEl>
                                          </p:spTgt>
                                        </p:tgtEl>
                                        <p:attrNameLst>
                                          <p:attrName/>
                                        </p:attrNameLst>
                                      </p:cBhvr>
                                      <p:tavLst>
                                        <p:tav tm="0">
                                          <p:val>
                                            <p:boolVal val="0"/>
                                          </p:val>
                                        </p:tav>
                                        <p:tav tm="100000">
                                          <p:val>
                                            <p:strVal val="#ppt_w"/>
                                          </p:val>
                                        </p:tav>
                                      </p:tavLst>
                                    </p:anim>
                                    <p:anim calcmode="lin" valueType="num">
                                      <p:cBhvr additive="repl">
                                        <p:cTn id="13" dur="500" fill="hold"/>
                                        <p:tgtEl>
                                          <p:spTgt spid="626">
                                            <p:txEl>
                                              <p:pRg st="11" end="234"/>
                                            </p:txEl>
                                          </p:spTgt>
                                        </p:tgtEl>
                                        <p:attrNameLst>
                                          <p:attrName/>
                                        </p:attrNameLst>
                                      </p:cBhvr>
                                      <p:tavLst>
                                        <p:tav tm="0">
                                          <p:val>
                                            <p:boolVal val="0"/>
                                          </p:val>
                                        </p:tav>
                                        <p:tav tm="100000">
                                          <p:val>
                                            <p:strVal val="#ppt_h"/>
                                          </p:val>
                                        </p:tav>
                                      </p:tavLst>
                                    </p:anim>
                                    <p:animEffect transition="in" filter="fade">
                                      <p:cBhvr additive="repl">
                                        <p:cTn id="14" dur="500"/>
                                        <p:tgtEl>
                                          <p:spTgt spid="626">
                                            <p:txEl>
                                              <p:pRg st="11" end="234"/>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626">
                                            <p:txEl>
                                              <p:pRg st="235" end="386"/>
                                            </p:txEl>
                                          </p:spTgt>
                                        </p:tgtEl>
                                        <p:attrNameLst>
                                          <p:attrName>style.visibility</p:attrName>
                                        </p:attrNameLst>
                                      </p:cBhvr>
                                      <p:to>
                                        <p:strVal val="visible"/>
                                      </p:to>
                                    </p:set>
                                    <p:anim calcmode="lin" valueType="num">
                                      <p:cBhvr additive="repl">
                                        <p:cTn id="17" dur="500" fill="hold"/>
                                        <p:tgtEl>
                                          <p:spTgt spid="626">
                                            <p:txEl>
                                              <p:pRg st="235" end="386"/>
                                            </p:txEl>
                                          </p:spTgt>
                                        </p:tgtEl>
                                        <p:attrNameLst>
                                          <p:attrName/>
                                        </p:attrNameLst>
                                      </p:cBhvr>
                                      <p:tavLst>
                                        <p:tav tm="0">
                                          <p:val>
                                            <p:boolVal val="0"/>
                                          </p:val>
                                        </p:tav>
                                        <p:tav tm="100000">
                                          <p:val>
                                            <p:strVal val="#ppt_w"/>
                                          </p:val>
                                        </p:tav>
                                      </p:tavLst>
                                    </p:anim>
                                    <p:anim calcmode="lin" valueType="num">
                                      <p:cBhvr additive="repl">
                                        <p:cTn id="18" dur="500" fill="hold"/>
                                        <p:tgtEl>
                                          <p:spTgt spid="626">
                                            <p:txEl>
                                              <p:pRg st="235" end="386"/>
                                            </p:txEl>
                                          </p:spTgt>
                                        </p:tgtEl>
                                        <p:attrNameLst>
                                          <p:attrName/>
                                        </p:attrNameLst>
                                      </p:cBhvr>
                                      <p:tavLst>
                                        <p:tav tm="0">
                                          <p:val>
                                            <p:boolVal val="0"/>
                                          </p:val>
                                        </p:tav>
                                        <p:tav tm="100000">
                                          <p:val>
                                            <p:strVal val="#ppt_h"/>
                                          </p:val>
                                        </p:tav>
                                      </p:tavLst>
                                    </p:anim>
                                    <p:animEffect transition="in" filter="fade">
                                      <p:cBhvr additive="repl">
                                        <p:cTn id="19" dur="500"/>
                                        <p:tgtEl>
                                          <p:spTgt spid="626">
                                            <p:txEl>
                                              <p:pRg st="235" end="386"/>
                                            </p:txEl>
                                          </p:spTgt>
                                        </p:tgtEl>
                                      </p:cBhvr>
                                    </p:animEffect>
                                  </p:childTnLst>
                                </p:cTn>
                              </p:par>
                            </p:childTnLst>
                          </p:cTn>
                        </p:par>
                      </p:childTnLst>
                    </p:cTn>
                  </p:par>
                  <p:par>
                    <p:cTn id="20" fill="hold" nodeType="clickEffect">
                      <p:stCondLst>
                        <p:cond delay="indefinite"/>
                      </p:stCondLst>
                      <p:childTnLst>
                        <p:par>
                          <p:cTn id="21" fill="hold" nodeType="withEffect">
                            <p:stCondLst>
                              <p:cond delay="0"/>
                            </p:stCondLst>
                            <p:childTnLst>
                              <p:par>
                                <p:cTn id="22" presetID="53" presetClass="entr" presetSubtype="16" fill="hold" nodeType="clickEffect">
                                  <p:stCondLst>
                                    <p:cond delay="0"/>
                                  </p:stCondLst>
                                  <p:childTnLst>
                                    <p:set>
                                      <p:cBhvr>
                                        <p:cTn id="23" dur="1" fill="hold">
                                          <p:stCondLst>
                                            <p:cond delay="0"/>
                                          </p:stCondLst>
                                        </p:cTn>
                                        <p:tgtEl>
                                          <p:spTgt spid="628"/>
                                        </p:tgtEl>
                                        <p:attrNameLst>
                                          <p:attrName>style.visibility</p:attrName>
                                        </p:attrNameLst>
                                      </p:cBhvr>
                                      <p:to>
                                        <p:strVal val="visible"/>
                                      </p:to>
                                    </p:set>
                                    <p:anim calcmode="lin" valueType="num">
                                      <p:cBhvr additive="repl">
                                        <p:cTn id="24" dur="500" fill="hold"/>
                                        <p:tgtEl>
                                          <p:spTgt spid="628"/>
                                        </p:tgtEl>
                                        <p:attrNameLst>
                                          <p:attrName/>
                                        </p:attrNameLst>
                                      </p:cBhvr>
                                      <p:tavLst>
                                        <p:tav tm="0">
                                          <p:val>
                                            <p:boolVal val="0"/>
                                          </p:val>
                                        </p:tav>
                                        <p:tav tm="100000">
                                          <p:val>
                                            <p:strVal val="#ppt_w"/>
                                          </p:val>
                                        </p:tav>
                                      </p:tavLst>
                                    </p:anim>
                                    <p:anim calcmode="lin" valueType="num">
                                      <p:cBhvr additive="repl">
                                        <p:cTn id="25" dur="500" fill="hold"/>
                                        <p:tgtEl>
                                          <p:spTgt spid="628"/>
                                        </p:tgtEl>
                                        <p:attrNameLst>
                                          <p:attrName/>
                                        </p:attrNameLst>
                                      </p:cBhvr>
                                      <p:tavLst>
                                        <p:tav tm="0">
                                          <p:val>
                                            <p:boolVal val="0"/>
                                          </p:val>
                                        </p:tav>
                                        <p:tav tm="100000">
                                          <p:val>
                                            <p:strVal val="#ppt_h"/>
                                          </p:val>
                                        </p:tav>
                                      </p:tavLst>
                                    </p:anim>
                                    <p:animEffect transition="in" filter="fade">
                                      <p:cBhvr additive="repl">
                                        <p:cTn id="26" dur="500"/>
                                        <p:tgtEl>
                                          <p:spTgt spid="628"/>
                                        </p:tgtEl>
                                      </p:cBhvr>
                                    </p:animEffect>
                                  </p:childTnLst>
                                </p:cTn>
                              </p:par>
                            </p:childTnLst>
                          </p:cTn>
                        </p:par>
                      </p:childTnLst>
                    </p:cTn>
                  </p:par>
                  <p:par>
                    <p:cTn id="27" fill="hold" nodeType="clickEffect">
                      <p:stCondLst>
                        <p:cond delay="indefinite"/>
                      </p:stCondLst>
                      <p:childTnLst>
                        <p:par>
                          <p:cTn id="28" fill="hold" nodeType="withEffect">
                            <p:stCondLst>
                              <p:cond delay="0"/>
                            </p:stCondLst>
                            <p:childTnLst>
                              <p:par>
                                <p:cTn id="29" presetID="16" presetClass="entr" presetSubtype="21" fill="hold" nodeType="clickEffect">
                                  <p:stCondLst>
                                    <p:cond delay="0"/>
                                  </p:stCondLst>
                                  <p:childTnLst>
                                    <p:set>
                                      <p:cBhvr>
                                        <p:cTn id="30" dur="1" fill="hold">
                                          <p:stCondLst>
                                            <p:cond delay="0"/>
                                          </p:stCondLst>
                                        </p:cTn>
                                        <p:tgtEl>
                                          <p:spTgt spid="629"/>
                                        </p:tgtEl>
                                        <p:attrNameLst>
                                          <p:attrName>style.visibility</p:attrName>
                                        </p:attrNameLst>
                                      </p:cBhvr>
                                      <p:to>
                                        <p:strVal val="visible"/>
                                      </p:to>
                                    </p:set>
                                    <p:animEffect transition="out" filter="barn(inVertical)">
                                      <p:cBhvr additive="repl">
                                        <p:cTn id="31" dur="500"/>
                                        <p:tgtEl>
                                          <p:spTgt spid="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TextShape 1"/>
          <p:cNvSpPr txBox="1"/>
          <p:nvPr/>
        </p:nvSpPr>
        <p:spPr>
          <a:xfrm>
            <a:off x="762120" y="152280"/>
            <a:ext cx="7924320" cy="407520"/>
          </a:xfrm>
          <a:prstGeom prst="rect">
            <a:avLst/>
          </a:prstGeom>
        </p:spPr>
        <p:txBody>
          <a:bodyPr/>
          <a:lstStyle/>
          <a:p>
            <a:pPr>
              <a:lnSpc>
                <a:spcPct val="100000"/>
              </a:lnSpc>
            </a:pPr>
            <a:r>
              <a:rPr lang="it-IT" sz="3200">
                <a:solidFill>
                  <a:srgbClr val="000000"/>
                </a:solidFill>
                <a:latin typeface="Arial"/>
              </a:rPr>
              <a:t>E’ plagio?</a:t>
            </a:r>
            <a:endParaRPr/>
          </a:p>
        </p:txBody>
      </p:sp>
      <p:sp>
        <p:nvSpPr>
          <p:cNvPr id="631" name="TextShape 2"/>
          <p:cNvSpPr txBox="1"/>
          <p:nvPr/>
        </p:nvSpPr>
        <p:spPr>
          <a:xfrm>
            <a:off x="320823" y="1363854"/>
            <a:ext cx="4367087" cy="2951518"/>
          </a:xfrm>
          <a:prstGeom prst="rect">
            <a:avLst/>
          </a:prstGeom>
        </p:spPr>
        <p:txBody>
          <a:bodyPr/>
          <a:lstStyle/>
          <a:p>
            <a:pPr>
              <a:lnSpc>
                <a:spcPct val="100000"/>
              </a:lnSpc>
            </a:pPr>
            <a:r>
              <a:rPr lang="it-IT" dirty="0">
                <a:solidFill>
                  <a:srgbClr val="000000"/>
                </a:solidFill>
                <a:latin typeface="Arial"/>
              </a:rPr>
              <a:t>Hai letto:</a:t>
            </a:r>
            <a:endParaRPr dirty="0"/>
          </a:p>
          <a:p>
            <a:pPr>
              <a:lnSpc>
                <a:spcPct val="100000"/>
              </a:lnSpc>
            </a:pPr>
            <a:r>
              <a:rPr lang="it-IT" dirty="0">
                <a:solidFill>
                  <a:srgbClr val="000000"/>
                </a:solidFill>
                <a:latin typeface="Arial"/>
              </a:rPr>
              <a:t>Un presunto legame tra caffeina e cancro non è stato confermato […], tanto che, negli Stati Uniti, l’Istituto Nazionale per il Cancro ha così espresso l’ opinione dei suoi ricercatori: “Non vi è alcuna evidenza di una relazione causale tra caffè e un qualsiasi tipo di cancro”</a:t>
            </a:r>
            <a:endParaRPr dirty="0"/>
          </a:p>
          <a:p>
            <a:pPr>
              <a:lnSpc>
                <a:spcPct val="100000"/>
              </a:lnSpc>
            </a:pPr>
            <a:r>
              <a:rPr lang="it-IT" sz="1400" b="1" dirty="0">
                <a:solidFill>
                  <a:srgbClr val="000000"/>
                </a:solidFill>
                <a:latin typeface="Arial"/>
              </a:rPr>
              <a:t>Da: </a:t>
            </a:r>
            <a:r>
              <a:rPr lang="it-IT" sz="1400" dirty="0">
                <a:solidFill>
                  <a:srgbClr val="000000"/>
                </a:solidFill>
                <a:latin typeface="Arial"/>
              </a:rPr>
              <a:t>Canali, </a:t>
            </a:r>
            <a:r>
              <a:rPr lang="it-IT" sz="1400" dirty="0" err="1">
                <a:solidFill>
                  <a:srgbClr val="000000"/>
                </a:solidFill>
                <a:latin typeface="Arial"/>
              </a:rPr>
              <a:t>Stefano.</a:t>
            </a:r>
            <a:r>
              <a:rPr lang="it-IT" sz="1400" i="1" dirty="0" err="1">
                <a:solidFill>
                  <a:srgbClr val="000000"/>
                </a:solidFill>
                <a:latin typeface="Arial"/>
              </a:rPr>
              <a:t>Oriente</a:t>
            </a:r>
            <a:r>
              <a:rPr lang="it-IT" sz="1400" i="1" dirty="0">
                <a:solidFill>
                  <a:srgbClr val="000000"/>
                </a:solidFill>
                <a:latin typeface="Arial"/>
              </a:rPr>
              <a:t> e occidente uniti dal “vino dell’ Islam” Alle origini di una leggenda. </a:t>
            </a:r>
            <a:r>
              <a:rPr lang="it-IT" sz="1400" dirty="0">
                <a:solidFill>
                  <a:srgbClr val="000000"/>
                </a:solidFill>
                <a:latin typeface="Arial"/>
              </a:rPr>
              <a:t>Medicina delle Tossicodipendenze, 1996; 4(1), 4-11.</a:t>
            </a:r>
            <a:endParaRPr dirty="0"/>
          </a:p>
          <a:p>
            <a:pPr>
              <a:lnSpc>
                <a:spcPct val="100000"/>
              </a:lnSpc>
            </a:pPr>
            <a:endParaRPr dirty="0"/>
          </a:p>
        </p:txBody>
      </p:sp>
      <p:sp>
        <p:nvSpPr>
          <p:cNvPr id="632"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
        <p:nvSpPr>
          <p:cNvPr id="633" name="CustomShape 4"/>
          <p:cNvSpPr/>
          <p:nvPr/>
        </p:nvSpPr>
        <p:spPr>
          <a:xfrm>
            <a:off x="4788000" y="1557360"/>
            <a:ext cx="3671640" cy="1736280"/>
          </a:xfrm>
          <a:prstGeom prst="rect">
            <a:avLst/>
          </a:prstGeom>
          <a:noFill/>
          <a:ln>
            <a:noFill/>
          </a:ln>
        </p:spPr>
        <p:txBody>
          <a:bodyPr lIns="90000" tIns="45000" rIns="90000" bIns="45000"/>
          <a:lstStyle/>
          <a:p>
            <a:pPr>
              <a:lnSpc>
                <a:spcPct val="100000"/>
              </a:lnSpc>
            </a:pPr>
            <a:r>
              <a:rPr lang="it-IT" dirty="0">
                <a:solidFill>
                  <a:srgbClr val="000000"/>
                </a:solidFill>
                <a:latin typeface="Arial"/>
              </a:rPr>
              <a:t>Hai scritto:</a:t>
            </a:r>
            <a:endParaRPr dirty="0"/>
          </a:p>
          <a:p>
            <a:pPr>
              <a:lnSpc>
                <a:spcPct val="100000"/>
              </a:lnSpc>
            </a:pPr>
            <a:r>
              <a:rPr lang="it-IT" dirty="0">
                <a:solidFill>
                  <a:srgbClr val="000000"/>
                </a:solidFill>
                <a:latin typeface="Arial"/>
              </a:rPr>
              <a:t>Secondo i ricercatori dell’Istituto Nazionale per il Cancro statunitense non vi sono evidenze sperimentali di una relazione causale tra il caffè e un qualsiasi tipo di cancro (Canali, 1996)</a:t>
            </a:r>
            <a:endParaRPr dirty="0"/>
          </a:p>
          <a:p>
            <a:pPr>
              <a:lnSpc>
                <a:spcPct val="100000"/>
              </a:lnSpc>
            </a:pPr>
            <a:endParaRPr dirty="0"/>
          </a:p>
        </p:txBody>
      </p:sp>
      <p:sp>
        <p:nvSpPr>
          <p:cNvPr id="634" name="CustomShape 5"/>
          <p:cNvSpPr/>
          <p:nvPr/>
        </p:nvSpPr>
        <p:spPr>
          <a:xfrm>
            <a:off x="466740" y="4415298"/>
            <a:ext cx="8515080" cy="821880"/>
          </a:xfrm>
          <a:prstGeom prst="rect">
            <a:avLst/>
          </a:prstGeom>
          <a:noFill/>
          <a:ln>
            <a:noFill/>
          </a:ln>
        </p:spPr>
        <p:txBody>
          <a:bodyPr lIns="90000" tIns="45000" rIns="90000" bIns="45000"/>
          <a:lstStyle/>
          <a:p>
            <a:pPr>
              <a:lnSpc>
                <a:spcPct val="100000"/>
              </a:lnSpc>
            </a:pPr>
            <a:r>
              <a:rPr lang="it-IT" sz="2400" b="1" dirty="0">
                <a:solidFill>
                  <a:srgbClr val="000000"/>
                </a:solidFill>
                <a:latin typeface="Arial"/>
              </a:rPr>
              <a:t>No. Avendo citato il nome dell’articolo di Canali nella tua bibliografia, hai citato in modo adeguato la tua fonte informativa</a:t>
            </a:r>
            <a:endParaRPr dirty="0"/>
          </a:p>
        </p:txBody>
      </p:sp>
      <p:sp>
        <p:nvSpPr>
          <p:cNvPr id="2" name="Rettangolo 1"/>
          <p:cNvSpPr/>
          <p:nvPr/>
        </p:nvSpPr>
        <p:spPr>
          <a:xfrm>
            <a:off x="618185" y="5712840"/>
            <a:ext cx="7070501" cy="384721"/>
          </a:xfrm>
          <a:prstGeom prst="rect">
            <a:avLst/>
          </a:prstGeom>
        </p:spPr>
        <p:txBody>
          <a:bodyPr wrap="square">
            <a:spAutoFit/>
          </a:bodyPr>
          <a:lstStyle/>
          <a:p>
            <a:pPr lvl="0">
              <a:lnSpc>
                <a:spcPct val="95000"/>
              </a:lnSpc>
            </a:pPr>
            <a:r>
              <a:rPr lang="it-IT" sz="1000" dirty="0">
                <a:solidFill>
                  <a:srgbClr val="000000"/>
                </a:solidFill>
                <a:latin typeface="Calibri"/>
              </a:rPr>
              <a:t>I seguenti esempi sono tratti da </a:t>
            </a:r>
            <a:r>
              <a:rPr lang="it-IT" sz="1000" b="1" dirty="0">
                <a:solidFill>
                  <a:srgbClr val="000000"/>
                </a:solidFill>
                <a:latin typeface="Calibri"/>
              </a:rPr>
              <a:t>Che cos’è il Plagio?</a:t>
            </a:r>
            <a:r>
              <a:rPr lang="it-IT" sz="1000" dirty="0">
                <a:solidFill>
                  <a:srgbClr val="000000"/>
                </a:solidFill>
                <a:latin typeface="Calibri"/>
              </a:rPr>
              <a:t>, a cura di Roberta Sato. Biblioteca del </a:t>
            </a:r>
            <a:r>
              <a:rPr lang="it-IT" sz="1000" dirty="0" err="1">
                <a:solidFill>
                  <a:srgbClr val="000000"/>
                </a:solidFill>
                <a:latin typeface="Calibri"/>
              </a:rPr>
              <a:t>Dip</a:t>
            </a:r>
            <a:r>
              <a:rPr lang="it-IT" sz="1000" dirty="0">
                <a:solidFill>
                  <a:srgbClr val="000000"/>
                </a:solidFill>
                <a:latin typeface="Calibri"/>
              </a:rPr>
              <a:t>.  di Farmacologia ed Anestesiologia 
E. Meneghetti, Università di Padova. Aprile 2010  http://polodiscienze.cab.unipd.it/</a:t>
            </a:r>
            <a:r>
              <a:rPr lang="it-IT" sz="1000" dirty="0" err="1">
                <a:solidFill>
                  <a:srgbClr val="000000"/>
                </a:solidFill>
                <a:latin typeface="Calibri"/>
              </a:rPr>
              <a:t>system</a:t>
            </a:r>
            <a:r>
              <a:rPr lang="it-IT" sz="1000" dirty="0">
                <a:solidFill>
                  <a:srgbClr val="000000"/>
                </a:solidFill>
                <a:latin typeface="Calibri"/>
              </a:rPr>
              <a:t>/</a:t>
            </a:r>
            <a:r>
              <a:rPr lang="it-IT" sz="1000" dirty="0" err="1">
                <a:solidFill>
                  <a:srgbClr val="000000"/>
                </a:solidFill>
                <a:latin typeface="Calibri"/>
              </a:rPr>
              <a:t>files</a:t>
            </a:r>
            <a:r>
              <a:rPr lang="it-IT" sz="1000" dirty="0">
                <a:solidFill>
                  <a:srgbClr val="000000"/>
                </a:solidFill>
                <a:latin typeface="Calibri"/>
              </a:rPr>
              <a:t>/PlagiarismIta.pdf)</a:t>
            </a:r>
            <a:endParaRPr lang="it-IT" dirty="0">
              <a:solidFill>
                <a:prstClr val="black"/>
              </a:solidFil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53" presetClass="entr" presetSubtype="16" fill="hold" nodeType="clickEffect">
                                  <p:stCondLst>
                                    <p:cond delay="0"/>
                                  </p:stCondLst>
                                  <p:childTnLst>
                                    <p:set>
                                      <p:cBhvr>
                                        <p:cTn id="6" dur="1" fill="hold">
                                          <p:stCondLst>
                                            <p:cond delay="0"/>
                                          </p:stCondLst>
                                        </p:cTn>
                                        <p:tgtEl>
                                          <p:spTgt spid="631">
                                            <p:txEl>
                                              <p:pRg st="0" end="11"/>
                                            </p:txEl>
                                          </p:spTgt>
                                        </p:tgtEl>
                                        <p:attrNameLst>
                                          <p:attrName>style.visibility</p:attrName>
                                        </p:attrNameLst>
                                      </p:cBhvr>
                                      <p:to>
                                        <p:strVal val="visible"/>
                                      </p:to>
                                    </p:set>
                                    <p:anim calcmode="lin" valueType="num">
                                      <p:cBhvr additive="repl">
                                        <p:cTn id="7" dur="500" fill="hold"/>
                                        <p:tgtEl>
                                          <p:spTgt spid="631">
                                            <p:txEl>
                                              <p:pRg st="0" end="11"/>
                                            </p:txEl>
                                          </p:spTgt>
                                        </p:tgtEl>
                                        <p:attrNameLst>
                                          <p:attrName/>
                                        </p:attrNameLst>
                                      </p:cBhvr>
                                      <p:tavLst>
                                        <p:tav tm="0">
                                          <p:val>
                                            <p:boolVal val="0"/>
                                          </p:val>
                                        </p:tav>
                                        <p:tav tm="100000">
                                          <p:val>
                                            <p:strVal val="#ppt_w"/>
                                          </p:val>
                                        </p:tav>
                                      </p:tavLst>
                                    </p:anim>
                                    <p:anim calcmode="lin" valueType="num">
                                      <p:cBhvr additive="repl">
                                        <p:cTn id="8" dur="500" fill="hold"/>
                                        <p:tgtEl>
                                          <p:spTgt spid="631">
                                            <p:txEl>
                                              <p:pRg st="0" end="11"/>
                                            </p:txEl>
                                          </p:spTgt>
                                        </p:tgtEl>
                                        <p:attrNameLst>
                                          <p:attrName/>
                                        </p:attrNameLst>
                                      </p:cBhvr>
                                      <p:tavLst>
                                        <p:tav tm="0">
                                          <p:val>
                                            <p:boolVal val="0"/>
                                          </p:val>
                                        </p:tav>
                                        <p:tav tm="100000">
                                          <p:val>
                                            <p:strVal val="#ppt_h"/>
                                          </p:val>
                                        </p:tav>
                                      </p:tavLst>
                                    </p:anim>
                                    <p:animEffect transition="in" filter="fade">
                                      <p:cBhvr additive="repl">
                                        <p:cTn id="9" dur="500"/>
                                        <p:tgtEl>
                                          <p:spTgt spid="631">
                                            <p:txEl>
                                              <p:pRg st="0" end="11"/>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631">
                                            <p:txEl>
                                              <p:pRg st="11" end="288"/>
                                            </p:txEl>
                                          </p:spTgt>
                                        </p:tgtEl>
                                        <p:attrNameLst>
                                          <p:attrName>style.visibility</p:attrName>
                                        </p:attrNameLst>
                                      </p:cBhvr>
                                      <p:to>
                                        <p:strVal val="visible"/>
                                      </p:to>
                                    </p:set>
                                    <p:anim calcmode="lin" valueType="num">
                                      <p:cBhvr additive="repl">
                                        <p:cTn id="12" dur="500" fill="hold"/>
                                        <p:tgtEl>
                                          <p:spTgt spid="631">
                                            <p:txEl>
                                              <p:pRg st="11" end="288"/>
                                            </p:txEl>
                                          </p:spTgt>
                                        </p:tgtEl>
                                        <p:attrNameLst>
                                          <p:attrName/>
                                        </p:attrNameLst>
                                      </p:cBhvr>
                                      <p:tavLst>
                                        <p:tav tm="0">
                                          <p:val>
                                            <p:boolVal val="0"/>
                                          </p:val>
                                        </p:tav>
                                        <p:tav tm="100000">
                                          <p:val>
                                            <p:strVal val="#ppt_w"/>
                                          </p:val>
                                        </p:tav>
                                      </p:tavLst>
                                    </p:anim>
                                    <p:anim calcmode="lin" valueType="num">
                                      <p:cBhvr additive="repl">
                                        <p:cTn id="13" dur="500" fill="hold"/>
                                        <p:tgtEl>
                                          <p:spTgt spid="631">
                                            <p:txEl>
                                              <p:pRg st="11" end="288"/>
                                            </p:txEl>
                                          </p:spTgt>
                                        </p:tgtEl>
                                        <p:attrNameLst>
                                          <p:attrName/>
                                        </p:attrNameLst>
                                      </p:cBhvr>
                                      <p:tavLst>
                                        <p:tav tm="0">
                                          <p:val>
                                            <p:boolVal val="0"/>
                                          </p:val>
                                        </p:tav>
                                        <p:tav tm="100000">
                                          <p:val>
                                            <p:strVal val="#ppt_h"/>
                                          </p:val>
                                        </p:tav>
                                      </p:tavLst>
                                    </p:anim>
                                    <p:animEffect transition="in" filter="fade">
                                      <p:cBhvr additive="repl">
                                        <p:cTn id="14" dur="500"/>
                                        <p:tgtEl>
                                          <p:spTgt spid="631">
                                            <p:txEl>
                                              <p:pRg st="11" end="288"/>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631">
                                            <p:txEl>
                                              <p:pRg st="288" end="439"/>
                                            </p:txEl>
                                          </p:spTgt>
                                        </p:tgtEl>
                                        <p:attrNameLst>
                                          <p:attrName>style.visibility</p:attrName>
                                        </p:attrNameLst>
                                      </p:cBhvr>
                                      <p:to>
                                        <p:strVal val="visible"/>
                                      </p:to>
                                    </p:set>
                                    <p:anim calcmode="lin" valueType="num">
                                      <p:cBhvr additive="repl">
                                        <p:cTn id="17" dur="500" fill="hold"/>
                                        <p:tgtEl>
                                          <p:spTgt spid="631">
                                            <p:txEl>
                                              <p:pRg st="288" end="439"/>
                                            </p:txEl>
                                          </p:spTgt>
                                        </p:tgtEl>
                                        <p:attrNameLst>
                                          <p:attrName/>
                                        </p:attrNameLst>
                                      </p:cBhvr>
                                      <p:tavLst>
                                        <p:tav tm="0">
                                          <p:val>
                                            <p:boolVal val="0"/>
                                          </p:val>
                                        </p:tav>
                                        <p:tav tm="100000">
                                          <p:val>
                                            <p:strVal val="#ppt_w"/>
                                          </p:val>
                                        </p:tav>
                                      </p:tavLst>
                                    </p:anim>
                                    <p:anim calcmode="lin" valueType="num">
                                      <p:cBhvr additive="repl">
                                        <p:cTn id="18" dur="500" fill="hold"/>
                                        <p:tgtEl>
                                          <p:spTgt spid="631">
                                            <p:txEl>
                                              <p:pRg st="288" end="439"/>
                                            </p:txEl>
                                          </p:spTgt>
                                        </p:tgtEl>
                                        <p:attrNameLst>
                                          <p:attrName/>
                                        </p:attrNameLst>
                                      </p:cBhvr>
                                      <p:tavLst>
                                        <p:tav tm="0">
                                          <p:val>
                                            <p:boolVal val="0"/>
                                          </p:val>
                                        </p:tav>
                                        <p:tav tm="100000">
                                          <p:val>
                                            <p:strVal val="#ppt_h"/>
                                          </p:val>
                                        </p:tav>
                                      </p:tavLst>
                                    </p:anim>
                                    <p:animEffect transition="in" filter="fade">
                                      <p:cBhvr additive="repl">
                                        <p:cTn id="19" dur="500"/>
                                        <p:tgtEl>
                                          <p:spTgt spid="631">
                                            <p:txEl>
                                              <p:pRg st="288" end="439"/>
                                            </p:txEl>
                                          </p:spTgt>
                                        </p:tgtEl>
                                      </p:cBhvr>
                                    </p:animEffect>
                                  </p:childTnLst>
                                </p:cTn>
                              </p:par>
                            </p:childTnLst>
                          </p:cTn>
                        </p:par>
                      </p:childTnLst>
                    </p:cTn>
                  </p:par>
                  <p:par>
                    <p:cTn id="20" fill="hold" nodeType="clickEffect">
                      <p:stCondLst>
                        <p:cond delay="indefinite"/>
                      </p:stCondLst>
                      <p:childTnLst>
                        <p:par>
                          <p:cTn id="21" fill="hold" nodeType="withEffect">
                            <p:stCondLst>
                              <p:cond delay="0"/>
                            </p:stCondLst>
                            <p:childTnLst>
                              <p:par>
                                <p:cTn id="22" presetID="53" presetClass="entr" presetSubtype="16" fill="hold" nodeType="clickEffect">
                                  <p:stCondLst>
                                    <p:cond delay="0"/>
                                  </p:stCondLst>
                                  <p:childTnLst>
                                    <p:set>
                                      <p:cBhvr>
                                        <p:cTn id="23" dur="1" fill="hold">
                                          <p:stCondLst>
                                            <p:cond delay="0"/>
                                          </p:stCondLst>
                                        </p:cTn>
                                        <p:tgtEl>
                                          <p:spTgt spid="633"/>
                                        </p:tgtEl>
                                        <p:attrNameLst>
                                          <p:attrName>style.visibility</p:attrName>
                                        </p:attrNameLst>
                                      </p:cBhvr>
                                      <p:to>
                                        <p:strVal val="visible"/>
                                      </p:to>
                                    </p:set>
                                    <p:anim calcmode="lin" valueType="num">
                                      <p:cBhvr additive="repl">
                                        <p:cTn id="24" dur="500" fill="hold"/>
                                        <p:tgtEl>
                                          <p:spTgt spid="633"/>
                                        </p:tgtEl>
                                        <p:attrNameLst>
                                          <p:attrName/>
                                        </p:attrNameLst>
                                      </p:cBhvr>
                                      <p:tavLst>
                                        <p:tav tm="0">
                                          <p:val>
                                            <p:boolVal val="0"/>
                                          </p:val>
                                        </p:tav>
                                        <p:tav tm="100000">
                                          <p:val>
                                            <p:strVal val="#ppt_w"/>
                                          </p:val>
                                        </p:tav>
                                      </p:tavLst>
                                    </p:anim>
                                    <p:anim calcmode="lin" valueType="num">
                                      <p:cBhvr additive="repl">
                                        <p:cTn id="25" dur="500" fill="hold"/>
                                        <p:tgtEl>
                                          <p:spTgt spid="633"/>
                                        </p:tgtEl>
                                        <p:attrNameLst>
                                          <p:attrName/>
                                        </p:attrNameLst>
                                      </p:cBhvr>
                                      <p:tavLst>
                                        <p:tav tm="0">
                                          <p:val>
                                            <p:boolVal val="0"/>
                                          </p:val>
                                        </p:tav>
                                        <p:tav tm="100000">
                                          <p:val>
                                            <p:strVal val="#ppt_h"/>
                                          </p:val>
                                        </p:tav>
                                      </p:tavLst>
                                    </p:anim>
                                    <p:animEffect transition="in" filter="fade">
                                      <p:cBhvr additive="repl">
                                        <p:cTn id="26" dur="500"/>
                                        <p:tgtEl>
                                          <p:spTgt spid="633"/>
                                        </p:tgtEl>
                                      </p:cBhvr>
                                    </p:animEffect>
                                  </p:childTnLst>
                                </p:cTn>
                              </p:par>
                            </p:childTnLst>
                          </p:cTn>
                        </p:par>
                      </p:childTnLst>
                    </p:cTn>
                  </p:par>
                  <p:par>
                    <p:cTn id="27" fill="hold" nodeType="clickEffect">
                      <p:stCondLst>
                        <p:cond delay="indefinite"/>
                      </p:stCondLst>
                      <p:childTnLst>
                        <p:par>
                          <p:cTn id="28" fill="hold" nodeType="withEffect">
                            <p:stCondLst>
                              <p:cond delay="0"/>
                            </p:stCondLst>
                            <p:childTnLst>
                              <p:par>
                                <p:cTn id="29" presetID="31" presetClass="entr" fill="hold" nodeType="clickEffect">
                                  <p:stCondLst>
                                    <p:cond delay="0"/>
                                  </p:stCondLst>
                                  <p:childTnLst>
                                    <p:set>
                                      <p:cBhvr>
                                        <p:cTn id="30" dur="1" fill="hold">
                                          <p:stCondLst>
                                            <p:cond delay="0"/>
                                          </p:stCondLst>
                                        </p:cTn>
                                        <p:tgtEl>
                                          <p:spTgt spid="634"/>
                                        </p:tgtEl>
                                        <p:attrNameLst>
                                          <p:attrName>style.visibility</p:attrName>
                                        </p:attrNameLst>
                                      </p:cBhvr>
                                      <p:to>
                                        <p:strVal val="visible"/>
                                      </p:to>
                                    </p:set>
                                    <p:anim calcmode="lin" valueType="num">
                                      <p:cBhvr additive="repl">
                                        <p:cTn id="31" dur="1000" fill="hold"/>
                                        <p:tgtEl>
                                          <p:spTgt spid="634"/>
                                        </p:tgtEl>
                                        <p:attrNameLst>
                                          <p:attrName/>
                                        </p:attrNameLst>
                                      </p:cBhvr>
                                      <p:tavLst>
                                        <p:tav tm="0">
                                          <p:val>
                                            <p:boolVal val="0"/>
                                          </p:val>
                                        </p:tav>
                                        <p:tav tm="100000">
                                          <p:val>
                                            <p:strVal val="#ppt_w"/>
                                          </p:val>
                                        </p:tav>
                                      </p:tavLst>
                                    </p:anim>
                                    <p:anim calcmode="lin" valueType="num">
                                      <p:cBhvr additive="repl">
                                        <p:cTn id="32" dur="1000" fill="hold"/>
                                        <p:tgtEl>
                                          <p:spTgt spid="634"/>
                                        </p:tgtEl>
                                        <p:attrNameLst>
                                          <p:attrName/>
                                        </p:attrNameLst>
                                      </p:cBhvr>
                                      <p:tavLst>
                                        <p:tav tm="0">
                                          <p:val>
                                            <p:boolVal val="0"/>
                                          </p:val>
                                        </p:tav>
                                        <p:tav tm="100000">
                                          <p:val>
                                            <p:strVal val="#ppt_h"/>
                                          </p:val>
                                        </p:tav>
                                      </p:tavLst>
                                    </p:anim>
                                    <p:anim calcmode="lin" valueType="num">
                                      <p:cBhvr additive="repl">
                                        <p:cTn id="33" dur="1000" fill="hold"/>
                                        <p:tgtEl>
                                          <p:spTgt spid="634"/>
                                        </p:tgtEl>
                                        <p:attrNameLst>
                                          <p:attrName/>
                                        </p:attrNameLst>
                                      </p:cBhvr>
                                      <p:tavLst>
                                        <p:tav tm="0">
                                          <p:val>
                                            <p:strVal val="90"/>
                                          </p:val>
                                        </p:tav>
                                        <p:tav tm="100000">
                                          <p:val>
                                            <p:strVal val="0"/>
                                          </p:val>
                                        </p:tav>
                                      </p:tavLst>
                                    </p:anim>
                                    <p:animEffect transition="in" filter="fade">
                                      <p:cBhvr additive="repl">
                                        <p:cTn id="34" dur="1000"/>
                                        <p:tgtEl>
                                          <p:spTgt spid="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 name="TextShape 1"/>
          <p:cNvSpPr txBox="1"/>
          <p:nvPr/>
        </p:nvSpPr>
        <p:spPr>
          <a:xfrm>
            <a:off x="762120" y="152280"/>
            <a:ext cx="7924320" cy="684000"/>
          </a:xfrm>
          <a:prstGeom prst="rect">
            <a:avLst/>
          </a:prstGeom>
        </p:spPr>
        <p:txBody>
          <a:bodyPr/>
          <a:lstStyle/>
          <a:p>
            <a:pPr>
              <a:lnSpc>
                <a:spcPct val="100000"/>
              </a:lnSpc>
            </a:pPr>
            <a:r>
              <a:rPr lang="it-IT" sz="3200">
                <a:solidFill>
                  <a:srgbClr val="000000"/>
                </a:solidFill>
                <a:latin typeface="Arial"/>
              </a:rPr>
              <a:t>E’ plagio?</a:t>
            </a:r>
            <a:endParaRPr/>
          </a:p>
        </p:txBody>
      </p:sp>
      <p:sp>
        <p:nvSpPr>
          <p:cNvPr id="636" name="TextShape 2"/>
          <p:cNvSpPr txBox="1"/>
          <p:nvPr/>
        </p:nvSpPr>
        <p:spPr>
          <a:xfrm>
            <a:off x="457200" y="1331940"/>
            <a:ext cx="4185720" cy="4530240"/>
          </a:xfrm>
          <a:prstGeom prst="rect">
            <a:avLst/>
          </a:prstGeom>
        </p:spPr>
        <p:txBody>
          <a:bodyPr/>
          <a:lstStyle/>
          <a:p>
            <a:pPr>
              <a:lnSpc>
                <a:spcPct val="100000"/>
              </a:lnSpc>
            </a:pPr>
            <a:r>
              <a:rPr lang="it-IT">
                <a:solidFill>
                  <a:srgbClr val="000000"/>
                </a:solidFill>
                <a:latin typeface="Arial"/>
              </a:rPr>
              <a:t>Hai letto:</a:t>
            </a:r>
            <a:endParaRPr/>
          </a:p>
          <a:p>
            <a:pPr>
              <a:lnSpc>
                <a:spcPct val="100000"/>
              </a:lnSpc>
            </a:pPr>
            <a:r>
              <a:rPr lang="it-IT">
                <a:solidFill>
                  <a:srgbClr val="000000"/>
                </a:solidFill>
                <a:latin typeface="Arial"/>
              </a:rPr>
              <a:t>“Sorseggiare caffè bollente al bar preferito è un piacere così consueto per ogni italiano da far sembrare incredibile l’avventura che lo ha reso possibile…”</a:t>
            </a:r>
            <a:endParaRPr/>
          </a:p>
          <a:p>
            <a:pPr>
              <a:lnSpc>
                <a:spcPct val="100000"/>
              </a:lnSpc>
            </a:pPr>
            <a:r>
              <a:rPr lang="it-IT" sz="1400" b="1">
                <a:solidFill>
                  <a:srgbClr val="000000"/>
                </a:solidFill>
                <a:latin typeface="Arial"/>
              </a:rPr>
              <a:t>Da: </a:t>
            </a:r>
            <a:r>
              <a:rPr lang="it-IT" sz="1400">
                <a:solidFill>
                  <a:srgbClr val="000000"/>
                </a:solidFill>
                <a:latin typeface="Arial"/>
              </a:rPr>
              <a:t>Kummer, Corby.</a:t>
            </a:r>
            <a:r>
              <a:rPr lang="it-IT" sz="1400" i="1">
                <a:solidFill>
                  <a:srgbClr val="000000"/>
                </a:solidFill>
                <a:latin typeface="Arial"/>
              </a:rPr>
              <a:t>La cultura del caffè: come cambiano I gusti da un emisfero all’ altro. </a:t>
            </a:r>
            <a:r>
              <a:rPr lang="it-IT" sz="1400" dirty="0">
                <a:solidFill>
                  <a:srgbClr val="000000"/>
                </a:solidFill>
                <a:latin typeface="Arial"/>
              </a:rPr>
              <a:t>Medicina delle Tossicodipendenze, 1996; 4(1), 12-17</a:t>
            </a:r>
            <a:endParaRPr/>
          </a:p>
        </p:txBody>
      </p:sp>
      <p:sp>
        <p:nvSpPr>
          <p:cNvPr id="637"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
        <p:nvSpPr>
          <p:cNvPr id="638" name="CustomShape 4"/>
          <p:cNvSpPr/>
          <p:nvPr/>
        </p:nvSpPr>
        <p:spPr>
          <a:xfrm>
            <a:off x="5003640" y="1676520"/>
            <a:ext cx="3096720" cy="913320"/>
          </a:xfrm>
          <a:prstGeom prst="rect">
            <a:avLst/>
          </a:prstGeom>
          <a:noFill/>
          <a:ln>
            <a:noFill/>
          </a:ln>
        </p:spPr>
        <p:txBody>
          <a:bodyPr lIns="90000" tIns="45000" rIns="90000" bIns="45000"/>
          <a:lstStyle/>
          <a:p>
            <a:pPr>
              <a:lnSpc>
                <a:spcPct val="100000"/>
              </a:lnSpc>
            </a:pPr>
            <a:r>
              <a:rPr lang="it-IT">
                <a:solidFill>
                  <a:srgbClr val="000000"/>
                </a:solidFill>
                <a:latin typeface="Arial"/>
              </a:rPr>
              <a:t>Hai scritto:</a:t>
            </a:r>
            <a:endParaRPr/>
          </a:p>
          <a:p>
            <a:pPr>
              <a:lnSpc>
                <a:spcPct val="100000"/>
              </a:lnSpc>
            </a:pPr>
            <a:r>
              <a:rPr lang="it-IT">
                <a:solidFill>
                  <a:srgbClr val="000000"/>
                </a:solidFill>
                <a:latin typeface="Arial"/>
              </a:rPr>
              <a:t>Il caffè è una bevanda che gli italiani consumano abitualmente</a:t>
            </a:r>
            <a:endParaRPr/>
          </a:p>
        </p:txBody>
      </p:sp>
      <p:sp>
        <p:nvSpPr>
          <p:cNvPr id="639" name="CustomShape 5"/>
          <p:cNvSpPr/>
          <p:nvPr/>
        </p:nvSpPr>
        <p:spPr>
          <a:xfrm>
            <a:off x="406440" y="4084020"/>
            <a:ext cx="8280000" cy="821880"/>
          </a:xfrm>
          <a:prstGeom prst="rect">
            <a:avLst/>
          </a:prstGeom>
          <a:noFill/>
          <a:ln>
            <a:noFill/>
          </a:ln>
        </p:spPr>
        <p:txBody>
          <a:bodyPr lIns="90000" tIns="45000" rIns="90000" bIns="45000"/>
          <a:lstStyle/>
          <a:p>
            <a:pPr>
              <a:lnSpc>
                <a:spcPct val="100000"/>
              </a:lnSpc>
            </a:pPr>
            <a:r>
              <a:rPr lang="it-IT" sz="2400" b="1" dirty="0">
                <a:solidFill>
                  <a:srgbClr val="000000"/>
                </a:solidFill>
                <a:latin typeface="Arial"/>
              </a:rPr>
              <a:t>No. Fatti o pensieri comuni non richiedono citazioni (Puoi trovare questa informazione almeno in 5 fonti diverse)</a:t>
            </a:r>
            <a:endParaRPr dirty="0"/>
          </a:p>
        </p:txBody>
      </p:sp>
      <p:sp>
        <p:nvSpPr>
          <p:cNvPr id="2" name="Rettangolo 1"/>
          <p:cNvSpPr/>
          <p:nvPr/>
        </p:nvSpPr>
        <p:spPr>
          <a:xfrm>
            <a:off x="457200" y="5477459"/>
            <a:ext cx="7984506" cy="384721"/>
          </a:xfrm>
          <a:prstGeom prst="rect">
            <a:avLst/>
          </a:prstGeom>
        </p:spPr>
        <p:txBody>
          <a:bodyPr wrap="square">
            <a:spAutoFit/>
          </a:bodyPr>
          <a:lstStyle/>
          <a:p>
            <a:pPr lvl="0">
              <a:lnSpc>
                <a:spcPct val="95000"/>
              </a:lnSpc>
            </a:pPr>
            <a:r>
              <a:rPr lang="it-IT" sz="1000" dirty="0">
                <a:solidFill>
                  <a:srgbClr val="000000"/>
                </a:solidFill>
                <a:latin typeface="Calibri"/>
              </a:rPr>
              <a:t>I seguenti esempi sono tratti da </a:t>
            </a:r>
            <a:r>
              <a:rPr lang="it-IT" sz="1000" b="1" dirty="0">
                <a:solidFill>
                  <a:srgbClr val="000000"/>
                </a:solidFill>
                <a:latin typeface="Calibri"/>
              </a:rPr>
              <a:t>Che cos’è il Plagio?</a:t>
            </a:r>
            <a:r>
              <a:rPr lang="it-IT" sz="1000" dirty="0">
                <a:solidFill>
                  <a:srgbClr val="000000"/>
                </a:solidFill>
                <a:latin typeface="Calibri"/>
              </a:rPr>
              <a:t>, a cura di Roberta Sato. Biblioteca del </a:t>
            </a:r>
            <a:r>
              <a:rPr lang="it-IT" sz="1000" dirty="0" err="1">
                <a:solidFill>
                  <a:srgbClr val="000000"/>
                </a:solidFill>
                <a:latin typeface="Calibri"/>
              </a:rPr>
              <a:t>Dip</a:t>
            </a:r>
            <a:r>
              <a:rPr lang="it-IT" sz="1000" dirty="0">
                <a:solidFill>
                  <a:srgbClr val="000000"/>
                </a:solidFill>
                <a:latin typeface="Calibri"/>
              </a:rPr>
              <a:t>.  di Farmacologia ed Anestesiologia 
E. Meneghetti, Università di Padova. Aprile 2010  http://polodiscienze.cab.unipd.it/</a:t>
            </a:r>
            <a:r>
              <a:rPr lang="it-IT" sz="1000" dirty="0" err="1">
                <a:solidFill>
                  <a:srgbClr val="000000"/>
                </a:solidFill>
                <a:latin typeface="Calibri"/>
              </a:rPr>
              <a:t>system</a:t>
            </a:r>
            <a:r>
              <a:rPr lang="it-IT" sz="1000" dirty="0">
                <a:solidFill>
                  <a:srgbClr val="000000"/>
                </a:solidFill>
                <a:latin typeface="Calibri"/>
              </a:rPr>
              <a:t>/</a:t>
            </a:r>
            <a:r>
              <a:rPr lang="it-IT" sz="1000" dirty="0" err="1">
                <a:solidFill>
                  <a:srgbClr val="000000"/>
                </a:solidFill>
                <a:latin typeface="Calibri"/>
              </a:rPr>
              <a:t>files</a:t>
            </a:r>
            <a:r>
              <a:rPr lang="it-IT" sz="1000" dirty="0">
                <a:solidFill>
                  <a:srgbClr val="000000"/>
                </a:solidFill>
                <a:latin typeface="Calibri"/>
              </a:rPr>
              <a:t>/PlagiarismIta.pdf)</a:t>
            </a:r>
            <a:endParaRPr lang="it-IT" dirty="0">
              <a:solidFill>
                <a:prstClr val="black"/>
              </a:solidFil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53" presetClass="entr" presetSubtype="16" fill="hold" nodeType="clickEffect">
                                  <p:stCondLst>
                                    <p:cond delay="0"/>
                                  </p:stCondLst>
                                  <p:childTnLst>
                                    <p:set>
                                      <p:cBhvr>
                                        <p:cTn id="6" dur="1" fill="hold">
                                          <p:stCondLst>
                                            <p:cond delay="0"/>
                                          </p:stCondLst>
                                        </p:cTn>
                                        <p:tgtEl>
                                          <p:spTgt spid="636">
                                            <p:txEl>
                                              <p:pRg st="0" end="11"/>
                                            </p:txEl>
                                          </p:spTgt>
                                        </p:tgtEl>
                                        <p:attrNameLst>
                                          <p:attrName>style.visibility</p:attrName>
                                        </p:attrNameLst>
                                      </p:cBhvr>
                                      <p:to>
                                        <p:strVal val="visible"/>
                                      </p:to>
                                    </p:set>
                                    <p:anim calcmode="lin" valueType="num">
                                      <p:cBhvr additive="repl">
                                        <p:cTn id="7" dur="500" fill="hold"/>
                                        <p:tgtEl>
                                          <p:spTgt spid="636">
                                            <p:txEl>
                                              <p:pRg st="0" end="11"/>
                                            </p:txEl>
                                          </p:spTgt>
                                        </p:tgtEl>
                                        <p:attrNameLst>
                                          <p:attrName/>
                                        </p:attrNameLst>
                                      </p:cBhvr>
                                      <p:tavLst>
                                        <p:tav tm="0">
                                          <p:val>
                                            <p:boolVal val="0"/>
                                          </p:val>
                                        </p:tav>
                                        <p:tav tm="100000">
                                          <p:val>
                                            <p:strVal val="#ppt_w"/>
                                          </p:val>
                                        </p:tav>
                                      </p:tavLst>
                                    </p:anim>
                                    <p:anim calcmode="lin" valueType="num">
                                      <p:cBhvr additive="repl">
                                        <p:cTn id="8" dur="500" fill="hold"/>
                                        <p:tgtEl>
                                          <p:spTgt spid="636">
                                            <p:txEl>
                                              <p:pRg st="0" end="11"/>
                                            </p:txEl>
                                          </p:spTgt>
                                        </p:tgtEl>
                                        <p:attrNameLst>
                                          <p:attrName/>
                                        </p:attrNameLst>
                                      </p:cBhvr>
                                      <p:tavLst>
                                        <p:tav tm="0">
                                          <p:val>
                                            <p:boolVal val="0"/>
                                          </p:val>
                                        </p:tav>
                                        <p:tav tm="100000">
                                          <p:val>
                                            <p:strVal val="#ppt_h"/>
                                          </p:val>
                                        </p:tav>
                                      </p:tavLst>
                                    </p:anim>
                                    <p:animEffect transition="in" filter="fade">
                                      <p:cBhvr additive="repl">
                                        <p:cTn id="9" dur="500"/>
                                        <p:tgtEl>
                                          <p:spTgt spid="636">
                                            <p:txEl>
                                              <p:pRg st="0" end="11"/>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636">
                                            <p:txEl>
                                              <p:pRg st="11" end="168"/>
                                            </p:txEl>
                                          </p:spTgt>
                                        </p:tgtEl>
                                        <p:attrNameLst>
                                          <p:attrName>style.visibility</p:attrName>
                                        </p:attrNameLst>
                                      </p:cBhvr>
                                      <p:to>
                                        <p:strVal val="visible"/>
                                      </p:to>
                                    </p:set>
                                    <p:anim calcmode="lin" valueType="num">
                                      <p:cBhvr additive="repl">
                                        <p:cTn id="12" dur="500" fill="hold"/>
                                        <p:tgtEl>
                                          <p:spTgt spid="636">
                                            <p:txEl>
                                              <p:pRg st="11" end="168"/>
                                            </p:txEl>
                                          </p:spTgt>
                                        </p:tgtEl>
                                        <p:attrNameLst>
                                          <p:attrName/>
                                        </p:attrNameLst>
                                      </p:cBhvr>
                                      <p:tavLst>
                                        <p:tav tm="0">
                                          <p:val>
                                            <p:boolVal val="0"/>
                                          </p:val>
                                        </p:tav>
                                        <p:tav tm="100000">
                                          <p:val>
                                            <p:strVal val="#ppt_w"/>
                                          </p:val>
                                        </p:tav>
                                      </p:tavLst>
                                    </p:anim>
                                    <p:anim calcmode="lin" valueType="num">
                                      <p:cBhvr additive="repl">
                                        <p:cTn id="13" dur="500" fill="hold"/>
                                        <p:tgtEl>
                                          <p:spTgt spid="636">
                                            <p:txEl>
                                              <p:pRg st="11" end="168"/>
                                            </p:txEl>
                                          </p:spTgt>
                                        </p:tgtEl>
                                        <p:attrNameLst>
                                          <p:attrName/>
                                        </p:attrNameLst>
                                      </p:cBhvr>
                                      <p:tavLst>
                                        <p:tav tm="0">
                                          <p:val>
                                            <p:boolVal val="0"/>
                                          </p:val>
                                        </p:tav>
                                        <p:tav tm="100000">
                                          <p:val>
                                            <p:strVal val="#ppt_h"/>
                                          </p:val>
                                        </p:tav>
                                      </p:tavLst>
                                    </p:anim>
                                    <p:animEffect transition="in" filter="fade">
                                      <p:cBhvr additive="repl">
                                        <p:cTn id="14" dur="500"/>
                                        <p:tgtEl>
                                          <p:spTgt spid="636">
                                            <p:txEl>
                                              <p:pRg st="11" end="168"/>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636">
                                            <p:txEl>
                                              <p:pRg st="168" end="309"/>
                                            </p:txEl>
                                          </p:spTgt>
                                        </p:tgtEl>
                                        <p:attrNameLst>
                                          <p:attrName>style.visibility</p:attrName>
                                        </p:attrNameLst>
                                      </p:cBhvr>
                                      <p:to>
                                        <p:strVal val="visible"/>
                                      </p:to>
                                    </p:set>
                                    <p:anim calcmode="lin" valueType="num">
                                      <p:cBhvr additive="repl">
                                        <p:cTn id="17" dur="500" fill="hold"/>
                                        <p:tgtEl>
                                          <p:spTgt spid="636">
                                            <p:txEl>
                                              <p:pRg st="168" end="309"/>
                                            </p:txEl>
                                          </p:spTgt>
                                        </p:tgtEl>
                                        <p:attrNameLst>
                                          <p:attrName/>
                                        </p:attrNameLst>
                                      </p:cBhvr>
                                      <p:tavLst>
                                        <p:tav tm="0">
                                          <p:val>
                                            <p:boolVal val="0"/>
                                          </p:val>
                                        </p:tav>
                                        <p:tav tm="100000">
                                          <p:val>
                                            <p:strVal val="#ppt_w"/>
                                          </p:val>
                                        </p:tav>
                                      </p:tavLst>
                                    </p:anim>
                                    <p:anim calcmode="lin" valueType="num">
                                      <p:cBhvr additive="repl">
                                        <p:cTn id="18" dur="500" fill="hold"/>
                                        <p:tgtEl>
                                          <p:spTgt spid="636">
                                            <p:txEl>
                                              <p:pRg st="168" end="309"/>
                                            </p:txEl>
                                          </p:spTgt>
                                        </p:tgtEl>
                                        <p:attrNameLst>
                                          <p:attrName/>
                                        </p:attrNameLst>
                                      </p:cBhvr>
                                      <p:tavLst>
                                        <p:tav tm="0">
                                          <p:val>
                                            <p:boolVal val="0"/>
                                          </p:val>
                                        </p:tav>
                                        <p:tav tm="100000">
                                          <p:val>
                                            <p:strVal val="#ppt_h"/>
                                          </p:val>
                                        </p:tav>
                                      </p:tavLst>
                                    </p:anim>
                                    <p:animEffect transition="in" filter="fade">
                                      <p:cBhvr additive="repl">
                                        <p:cTn id="19" dur="500"/>
                                        <p:tgtEl>
                                          <p:spTgt spid="636">
                                            <p:txEl>
                                              <p:pRg st="168" end="309"/>
                                            </p:txEl>
                                          </p:spTgt>
                                        </p:tgtEl>
                                      </p:cBhvr>
                                    </p:animEffect>
                                  </p:childTnLst>
                                </p:cTn>
                              </p:par>
                            </p:childTnLst>
                          </p:cTn>
                        </p:par>
                      </p:childTnLst>
                    </p:cTn>
                  </p:par>
                  <p:par>
                    <p:cTn id="20" fill="hold" nodeType="clickEffect">
                      <p:stCondLst>
                        <p:cond delay="indefinite"/>
                      </p:stCondLst>
                      <p:childTnLst>
                        <p:par>
                          <p:cTn id="21" fill="hold" nodeType="withEffect">
                            <p:stCondLst>
                              <p:cond delay="0"/>
                            </p:stCondLst>
                            <p:childTnLst>
                              <p:par>
                                <p:cTn id="22" presetID="53" presetClass="entr" presetSubtype="16" fill="hold" nodeType="clickEffect">
                                  <p:stCondLst>
                                    <p:cond delay="0"/>
                                  </p:stCondLst>
                                  <p:childTnLst>
                                    <p:set>
                                      <p:cBhvr>
                                        <p:cTn id="23" dur="1" fill="hold">
                                          <p:stCondLst>
                                            <p:cond delay="0"/>
                                          </p:stCondLst>
                                        </p:cTn>
                                        <p:tgtEl>
                                          <p:spTgt spid="638"/>
                                        </p:tgtEl>
                                        <p:attrNameLst>
                                          <p:attrName>style.visibility</p:attrName>
                                        </p:attrNameLst>
                                      </p:cBhvr>
                                      <p:to>
                                        <p:strVal val="visible"/>
                                      </p:to>
                                    </p:set>
                                    <p:anim calcmode="lin" valueType="num">
                                      <p:cBhvr additive="repl">
                                        <p:cTn id="24" dur="500" fill="hold"/>
                                        <p:tgtEl>
                                          <p:spTgt spid="638"/>
                                        </p:tgtEl>
                                        <p:attrNameLst>
                                          <p:attrName/>
                                        </p:attrNameLst>
                                      </p:cBhvr>
                                      <p:tavLst>
                                        <p:tav tm="0">
                                          <p:val>
                                            <p:boolVal val="0"/>
                                          </p:val>
                                        </p:tav>
                                        <p:tav tm="100000">
                                          <p:val>
                                            <p:strVal val="#ppt_w"/>
                                          </p:val>
                                        </p:tav>
                                      </p:tavLst>
                                    </p:anim>
                                    <p:anim calcmode="lin" valueType="num">
                                      <p:cBhvr additive="repl">
                                        <p:cTn id="25" dur="500" fill="hold"/>
                                        <p:tgtEl>
                                          <p:spTgt spid="638"/>
                                        </p:tgtEl>
                                        <p:attrNameLst>
                                          <p:attrName/>
                                        </p:attrNameLst>
                                      </p:cBhvr>
                                      <p:tavLst>
                                        <p:tav tm="0">
                                          <p:val>
                                            <p:boolVal val="0"/>
                                          </p:val>
                                        </p:tav>
                                        <p:tav tm="100000">
                                          <p:val>
                                            <p:strVal val="#ppt_h"/>
                                          </p:val>
                                        </p:tav>
                                      </p:tavLst>
                                    </p:anim>
                                    <p:animEffect transition="in" filter="fade">
                                      <p:cBhvr additive="repl">
                                        <p:cTn id="26" dur="500"/>
                                        <p:tgtEl>
                                          <p:spTgt spid="638"/>
                                        </p:tgtEl>
                                      </p:cBhvr>
                                    </p:animEffect>
                                  </p:childTnLst>
                                </p:cTn>
                              </p:par>
                            </p:childTnLst>
                          </p:cTn>
                        </p:par>
                      </p:childTnLst>
                    </p:cTn>
                  </p:par>
                  <p:par>
                    <p:cTn id="27" fill="hold" nodeType="clickEffect">
                      <p:stCondLst>
                        <p:cond delay="indefinite"/>
                      </p:stCondLst>
                      <p:childTnLst>
                        <p:par>
                          <p:cTn id="28" fill="hold" nodeType="withEffect">
                            <p:stCondLst>
                              <p:cond delay="0"/>
                            </p:stCondLst>
                            <p:childTnLst>
                              <p:par>
                                <p:cTn id="29" presetID="31" presetClass="entr" fill="hold" nodeType="clickEffect">
                                  <p:stCondLst>
                                    <p:cond delay="0"/>
                                  </p:stCondLst>
                                  <p:childTnLst>
                                    <p:set>
                                      <p:cBhvr>
                                        <p:cTn id="30" dur="1" fill="hold">
                                          <p:stCondLst>
                                            <p:cond delay="0"/>
                                          </p:stCondLst>
                                        </p:cTn>
                                        <p:tgtEl>
                                          <p:spTgt spid="639"/>
                                        </p:tgtEl>
                                        <p:attrNameLst>
                                          <p:attrName>style.visibility</p:attrName>
                                        </p:attrNameLst>
                                      </p:cBhvr>
                                      <p:to>
                                        <p:strVal val="visible"/>
                                      </p:to>
                                    </p:set>
                                    <p:anim calcmode="lin" valueType="num">
                                      <p:cBhvr additive="repl">
                                        <p:cTn id="31" dur="1000" fill="hold"/>
                                        <p:tgtEl>
                                          <p:spTgt spid="639"/>
                                        </p:tgtEl>
                                        <p:attrNameLst>
                                          <p:attrName/>
                                        </p:attrNameLst>
                                      </p:cBhvr>
                                      <p:tavLst>
                                        <p:tav tm="0">
                                          <p:val>
                                            <p:boolVal val="0"/>
                                          </p:val>
                                        </p:tav>
                                        <p:tav tm="100000">
                                          <p:val>
                                            <p:strVal val="#ppt_w"/>
                                          </p:val>
                                        </p:tav>
                                      </p:tavLst>
                                    </p:anim>
                                    <p:anim calcmode="lin" valueType="num">
                                      <p:cBhvr additive="repl">
                                        <p:cTn id="32" dur="1000" fill="hold"/>
                                        <p:tgtEl>
                                          <p:spTgt spid="639"/>
                                        </p:tgtEl>
                                        <p:attrNameLst>
                                          <p:attrName/>
                                        </p:attrNameLst>
                                      </p:cBhvr>
                                      <p:tavLst>
                                        <p:tav tm="0">
                                          <p:val>
                                            <p:boolVal val="0"/>
                                          </p:val>
                                        </p:tav>
                                        <p:tav tm="100000">
                                          <p:val>
                                            <p:strVal val="#ppt_h"/>
                                          </p:val>
                                        </p:tav>
                                      </p:tavLst>
                                    </p:anim>
                                    <p:anim calcmode="lin" valueType="num">
                                      <p:cBhvr additive="repl">
                                        <p:cTn id="33" dur="1000" fill="hold"/>
                                        <p:tgtEl>
                                          <p:spTgt spid="639"/>
                                        </p:tgtEl>
                                        <p:attrNameLst>
                                          <p:attrName/>
                                        </p:attrNameLst>
                                      </p:cBhvr>
                                      <p:tavLst>
                                        <p:tav tm="0">
                                          <p:val>
                                            <p:strVal val="90"/>
                                          </p:val>
                                        </p:tav>
                                        <p:tav tm="100000">
                                          <p:val>
                                            <p:strVal val="0"/>
                                          </p:val>
                                        </p:tav>
                                      </p:tavLst>
                                    </p:anim>
                                    <p:animEffect transition="in" filter="fade">
                                      <p:cBhvr additive="repl">
                                        <p:cTn id="34" dur="1000"/>
                                        <p:tgtEl>
                                          <p:spTgt spid="6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0" name="Picture 3"/>
          <p:cNvPicPr/>
          <p:nvPr/>
        </p:nvPicPr>
        <p:blipFill>
          <a:blip r:embed="rId2"/>
          <a:srcRect t="-6427" r="3466" b="22939"/>
          <a:stretch>
            <a:fillRect/>
          </a:stretch>
        </p:blipFill>
        <p:spPr>
          <a:xfrm>
            <a:off x="4724280" y="1738382"/>
            <a:ext cx="3566713" cy="2424676"/>
          </a:xfrm>
          <a:prstGeom prst="rect">
            <a:avLst/>
          </a:prstGeom>
          <a:ln>
            <a:noFill/>
          </a:ln>
        </p:spPr>
      </p:pic>
      <p:sp>
        <p:nvSpPr>
          <p:cNvPr id="641" name="TextShape 1"/>
          <p:cNvSpPr txBox="1"/>
          <p:nvPr/>
        </p:nvSpPr>
        <p:spPr>
          <a:xfrm>
            <a:off x="762120" y="152280"/>
            <a:ext cx="7924320" cy="407520"/>
          </a:xfrm>
          <a:prstGeom prst="rect">
            <a:avLst/>
          </a:prstGeom>
        </p:spPr>
        <p:txBody>
          <a:bodyPr/>
          <a:lstStyle/>
          <a:p>
            <a:pPr>
              <a:lnSpc>
                <a:spcPct val="100000"/>
              </a:lnSpc>
            </a:pPr>
            <a:r>
              <a:rPr lang="it-IT" sz="3200">
                <a:solidFill>
                  <a:srgbClr val="000000"/>
                </a:solidFill>
                <a:latin typeface="Arial"/>
              </a:rPr>
              <a:t>E’ plagio?</a:t>
            </a:r>
            <a:endParaRPr/>
          </a:p>
        </p:txBody>
      </p:sp>
      <p:sp>
        <p:nvSpPr>
          <p:cNvPr id="642" name="TextShape 2"/>
          <p:cNvSpPr txBox="1"/>
          <p:nvPr/>
        </p:nvSpPr>
        <p:spPr>
          <a:xfrm>
            <a:off x="468359" y="1220760"/>
            <a:ext cx="4065003" cy="4530240"/>
          </a:xfrm>
          <a:prstGeom prst="rect">
            <a:avLst/>
          </a:prstGeom>
        </p:spPr>
        <p:txBody>
          <a:bodyPr/>
          <a:lstStyle/>
          <a:p>
            <a:pPr>
              <a:lnSpc>
                <a:spcPct val="100000"/>
              </a:lnSpc>
            </a:pPr>
            <a:r>
              <a:rPr lang="it-IT" sz="3000" dirty="0">
                <a:solidFill>
                  <a:srgbClr val="000000"/>
                </a:solidFill>
                <a:latin typeface="Arial"/>
              </a:rPr>
              <a:t>Hai trovato: </a:t>
            </a:r>
            <a:endParaRPr lang="it-IT" sz="3000" dirty="0" smtClean="0">
              <a:solidFill>
                <a:srgbClr val="000000"/>
              </a:solidFill>
              <a:latin typeface="Arial"/>
            </a:endParaRPr>
          </a:p>
          <a:p>
            <a:pPr>
              <a:lnSpc>
                <a:spcPct val="100000"/>
              </a:lnSpc>
            </a:pPr>
            <a:endParaRPr dirty="0"/>
          </a:p>
          <a:p>
            <a:pPr>
              <a:lnSpc>
                <a:spcPct val="100000"/>
              </a:lnSpc>
            </a:pPr>
            <a:endParaRPr dirty="0"/>
          </a:p>
          <a:p>
            <a:pPr>
              <a:lnSpc>
                <a:spcPct val="100000"/>
              </a:lnSpc>
            </a:pPr>
            <a:endParaRPr dirty="0"/>
          </a:p>
          <a:p>
            <a:pPr>
              <a:lnSpc>
                <a:spcPct val="100000"/>
              </a:lnSpc>
            </a:pPr>
            <a:endParaRPr lang="it-IT" dirty="0" smtClean="0"/>
          </a:p>
          <a:p>
            <a:pPr>
              <a:lnSpc>
                <a:spcPct val="100000"/>
              </a:lnSpc>
            </a:pPr>
            <a:endParaRPr lang="it-IT" dirty="0"/>
          </a:p>
          <a:p>
            <a:pPr>
              <a:lnSpc>
                <a:spcPct val="100000"/>
              </a:lnSpc>
            </a:pPr>
            <a:endParaRPr lang="it-IT" dirty="0" smtClean="0"/>
          </a:p>
          <a:p>
            <a:pPr>
              <a:lnSpc>
                <a:spcPct val="100000"/>
              </a:lnSpc>
            </a:pPr>
            <a:endParaRPr lang="it-IT" dirty="0"/>
          </a:p>
          <a:p>
            <a:pPr>
              <a:lnSpc>
                <a:spcPct val="100000"/>
              </a:lnSpc>
            </a:pPr>
            <a:endParaRPr dirty="0"/>
          </a:p>
          <a:p>
            <a:pPr>
              <a:lnSpc>
                <a:spcPct val="100000"/>
              </a:lnSpc>
            </a:pPr>
            <a:endParaRPr dirty="0"/>
          </a:p>
          <a:p>
            <a:pPr>
              <a:lnSpc>
                <a:spcPct val="100000"/>
              </a:lnSpc>
            </a:pPr>
            <a:r>
              <a:rPr lang="it-IT" sz="1050" i="1" dirty="0">
                <a:solidFill>
                  <a:srgbClr val="000000"/>
                </a:solidFill>
                <a:latin typeface="Arial"/>
              </a:rPr>
              <a:t>© Mark </a:t>
            </a:r>
            <a:r>
              <a:rPr lang="it-IT" sz="1050" i="1" dirty="0" err="1">
                <a:solidFill>
                  <a:srgbClr val="000000"/>
                </a:solidFill>
                <a:latin typeface="Arial"/>
              </a:rPr>
              <a:t>Sweep</a:t>
            </a:r>
            <a:r>
              <a:rPr lang="it-IT" sz="1050" i="1" dirty="0">
                <a:solidFill>
                  <a:srgbClr val="000000"/>
                </a:solidFill>
                <a:latin typeface="Arial"/>
              </a:rPr>
              <a:t> </a:t>
            </a:r>
            <a:r>
              <a:rPr lang="it-IT" sz="1050" dirty="0">
                <a:solidFill>
                  <a:srgbClr val="000000"/>
                </a:solidFill>
                <a:latin typeface="Arial"/>
              </a:rPr>
              <a:t>Wikipedia. </a:t>
            </a:r>
            <a:r>
              <a:rPr lang="it-IT" sz="1050" dirty="0" err="1">
                <a:solidFill>
                  <a:srgbClr val="000000"/>
                </a:solidFill>
                <a:latin typeface="Arial"/>
              </a:rPr>
              <a:t>Retrieved</a:t>
            </a:r>
            <a:r>
              <a:rPr lang="it-IT" sz="1050" dirty="0">
                <a:solidFill>
                  <a:srgbClr val="000000"/>
                </a:solidFill>
                <a:latin typeface="Arial"/>
              </a:rPr>
              <a:t> March 18, 2010, from &lt;http://it.wikipedia.org/</a:t>
            </a:r>
            <a:r>
              <a:rPr lang="it-IT" sz="1050" dirty="0" err="1">
                <a:solidFill>
                  <a:srgbClr val="000000"/>
                </a:solidFill>
                <a:latin typeface="Arial"/>
              </a:rPr>
              <a:t>wiki</a:t>
            </a:r>
            <a:r>
              <a:rPr lang="it-IT" sz="1050" dirty="0">
                <a:solidFill>
                  <a:srgbClr val="000000"/>
                </a:solidFill>
                <a:latin typeface="Arial"/>
              </a:rPr>
              <a:t>/</a:t>
            </a:r>
            <a:r>
              <a:rPr lang="it-IT" sz="1050" dirty="0" err="1">
                <a:solidFill>
                  <a:srgbClr val="000000"/>
                </a:solidFill>
                <a:latin typeface="Arial"/>
              </a:rPr>
              <a:t>File:Roasted_coffee_beans.jpg</a:t>
            </a:r>
            <a:r>
              <a:rPr lang="it-IT" sz="1050" dirty="0">
                <a:solidFill>
                  <a:srgbClr val="000000"/>
                </a:solidFill>
                <a:latin typeface="Arial"/>
              </a:rPr>
              <a:t>&gt; </a:t>
            </a:r>
            <a:endParaRPr sz="1050" dirty="0"/>
          </a:p>
        </p:txBody>
      </p:sp>
      <p:sp>
        <p:nvSpPr>
          <p:cNvPr id="643"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
        <p:nvSpPr>
          <p:cNvPr id="645" name="CustomShape 4"/>
          <p:cNvSpPr/>
          <p:nvPr/>
        </p:nvSpPr>
        <p:spPr>
          <a:xfrm>
            <a:off x="468359" y="4588101"/>
            <a:ext cx="8746920" cy="821880"/>
          </a:xfrm>
          <a:prstGeom prst="rect">
            <a:avLst/>
          </a:prstGeom>
          <a:noFill/>
          <a:ln>
            <a:noFill/>
          </a:ln>
        </p:spPr>
        <p:txBody>
          <a:bodyPr lIns="90000" tIns="45000" rIns="90000" bIns="45000"/>
          <a:lstStyle/>
          <a:p>
            <a:pPr>
              <a:lnSpc>
                <a:spcPct val="100000"/>
              </a:lnSpc>
            </a:pPr>
            <a:r>
              <a:rPr lang="it-IT" sz="2400" b="1" dirty="0">
                <a:solidFill>
                  <a:srgbClr val="000000"/>
                </a:solidFill>
                <a:latin typeface="Arial"/>
              </a:rPr>
              <a:t>Sì! Devi indicare dove hai trovato immagini o informazioni su altri supporti, analogamente a quanto fai per il testo </a:t>
            </a:r>
            <a:r>
              <a:rPr lang="it-IT" sz="2400" b="1" dirty="0" smtClean="0">
                <a:solidFill>
                  <a:srgbClr val="000000"/>
                </a:solidFill>
                <a:latin typeface="Arial"/>
              </a:rPr>
              <a:t>scritto</a:t>
            </a:r>
            <a:endParaRPr dirty="0"/>
          </a:p>
        </p:txBody>
      </p:sp>
      <p:sp>
        <p:nvSpPr>
          <p:cNvPr id="646" name="CustomShape 5"/>
          <p:cNvSpPr/>
          <p:nvPr/>
        </p:nvSpPr>
        <p:spPr>
          <a:xfrm>
            <a:off x="4740300" y="1287540"/>
            <a:ext cx="4219200" cy="3015360"/>
          </a:xfrm>
          <a:prstGeom prst="rect">
            <a:avLst/>
          </a:prstGeom>
          <a:noFill/>
          <a:ln>
            <a:noFill/>
          </a:ln>
        </p:spPr>
        <p:txBody>
          <a:bodyPr lIns="90000" tIns="45000" rIns="90000" bIns="45000"/>
          <a:lstStyle/>
          <a:p>
            <a:pPr>
              <a:lnSpc>
                <a:spcPct val="100000"/>
              </a:lnSpc>
            </a:pPr>
            <a:r>
              <a:rPr lang="it-IT" sz="3000" dirty="0">
                <a:solidFill>
                  <a:srgbClr val="000000"/>
                </a:solidFill>
                <a:latin typeface="Arial"/>
              </a:rPr>
              <a:t>La tua pagina è:</a:t>
            </a:r>
            <a:endParaRPr dirty="0"/>
          </a:p>
          <a:p>
            <a:pPr>
              <a:lnSpc>
                <a:spcPct val="100000"/>
              </a:lnSpc>
            </a:pPr>
            <a:endParaRPr dirty="0"/>
          </a:p>
          <a:p>
            <a:pPr>
              <a:lnSpc>
                <a:spcPct val="100000"/>
              </a:lnSpc>
            </a:pPr>
            <a:r>
              <a:rPr lang="it-IT" sz="3000" dirty="0">
                <a:solidFill>
                  <a:srgbClr val="000000"/>
                </a:solidFill>
                <a:latin typeface="Arial"/>
              </a:rPr>
              <a:t> </a:t>
            </a:r>
            <a:r>
              <a:rPr lang="it-IT" sz="2000" b="1" dirty="0">
                <a:solidFill>
                  <a:srgbClr val="FFFF00"/>
                </a:solidFill>
                <a:latin typeface="Arial"/>
              </a:rPr>
              <a:t>Plagio e Caffè … </a:t>
            </a:r>
            <a:endParaRPr dirty="0"/>
          </a:p>
          <a:p>
            <a:pPr>
              <a:lnSpc>
                <a:spcPct val="100000"/>
              </a:lnSpc>
            </a:pPr>
            <a:endParaRPr dirty="0"/>
          </a:p>
          <a:p>
            <a:pPr>
              <a:lnSpc>
                <a:spcPct val="100000"/>
              </a:lnSpc>
            </a:pPr>
            <a:endParaRPr dirty="0"/>
          </a:p>
          <a:p>
            <a:pPr>
              <a:lnSpc>
                <a:spcPct val="100000"/>
              </a:lnSpc>
            </a:pPr>
            <a:r>
              <a:rPr lang="it-IT" sz="2000" b="1" dirty="0">
                <a:solidFill>
                  <a:srgbClr val="FFFF00"/>
                </a:solidFill>
                <a:latin typeface="Arial"/>
              </a:rPr>
              <a:t>Corso rapido in Biblioteca </a:t>
            </a:r>
            <a:endParaRPr dirty="0"/>
          </a:p>
          <a:p>
            <a:pPr>
              <a:lnSpc>
                <a:spcPct val="100000"/>
              </a:lnSpc>
            </a:pPr>
            <a:r>
              <a:rPr lang="it-IT" sz="2000" b="1" dirty="0" err="1">
                <a:solidFill>
                  <a:srgbClr val="FFFF00"/>
                </a:solidFill>
                <a:latin typeface="Arial"/>
              </a:rPr>
              <a:t>a.a</a:t>
            </a:r>
            <a:r>
              <a:rPr lang="it-IT" sz="2000" b="1" dirty="0">
                <a:solidFill>
                  <a:srgbClr val="FFFF00"/>
                </a:solidFill>
                <a:latin typeface="Arial"/>
              </a:rPr>
              <a:t> 2009-2010</a:t>
            </a:r>
            <a:endParaRPr dirty="0"/>
          </a:p>
        </p:txBody>
      </p:sp>
      <p:pic>
        <p:nvPicPr>
          <p:cNvPr id="2" name="Immagine 1"/>
          <p:cNvPicPr>
            <a:picLocks noChangeAspect="1"/>
          </p:cNvPicPr>
          <p:nvPr/>
        </p:nvPicPr>
        <p:blipFill>
          <a:blip r:embed="rId3"/>
          <a:stretch>
            <a:fillRect/>
          </a:stretch>
        </p:blipFill>
        <p:spPr>
          <a:xfrm>
            <a:off x="547424" y="1736640"/>
            <a:ext cx="3566469" cy="2426418"/>
          </a:xfrm>
          <a:prstGeom prst="rect">
            <a:avLst/>
          </a:prstGeom>
        </p:spPr>
      </p:pic>
      <p:sp>
        <p:nvSpPr>
          <p:cNvPr id="3" name="Rettangolo 2"/>
          <p:cNvSpPr/>
          <p:nvPr/>
        </p:nvSpPr>
        <p:spPr>
          <a:xfrm>
            <a:off x="468359" y="5729149"/>
            <a:ext cx="7681295" cy="384721"/>
          </a:xfrm>
          <a:prstGeom prst="rect">
            <a:avLst/>
          </a:prstGeom>
        </p:spPr>
        <p:txBody>
          <a:bodyPr wrap="square">
            <a:spAutoFit/>
          </a:bodyPr>
          <a:lstStyle/>
          <a:p>
            <a:pPr lvl="0">
              <a:lnSpc>
                <a:spcPct val="95000"/>
              </a:lnSpc>
            </a:pPr>
            <a:r>
              <a:rPr lang="it-IT" sz="1000" dirty="0">
                <a:solidFill>
                  <a:srgbClr val="000000"/>
                </a:solidFill>
                <a:latin typeface="Calibri"/>
              </a:rPr>
              <a:t>I seguenti esempi sono tratti da </a:t>
            </a:r>
            <a:r>
              <a:rPr lang="it-IT" sz="1000" b="1" dirty="0">
                <a:solidFill>
                  <a:srgbClr val="000000"/>
                </a:solidFill>
                <a:latin typeface="Calibri"/>
              </a:rPr>
              <a:t>Che cos’è il Plagio?</a:t>
            </a:r>
            <a:r>
              <a:rPr lang="it-IT" sz="1000" dirty="0">
                <a:solidFill>
                  <a:srgbClr val="000000"/>
                </a:solidFill>
                <a:latin typeface="Calibri"/>
              </a:rPr>
              <a:t>, a cura di Roberta Sato. Biblioteca del </a:t>
            </a:r>
            <a:r>
              <a:rPr lang="it-IT" sz="1000" dirty="0" err="1">
                <a:solidFill>
                  <a:srgbClr val="000000"/>
                </a:solidFill>
                <a:latin typeface="Calibri"/>
              </a:rPr>
              <a:t>Dip</a:t>
            </a:r>
            <a:r>
              <a:rPr lang="it-IT" sz="1000" dirty="0">
                <a:solidFill>
                  <a:srgbClr val="000000"/>
                </a:solidFill>
                <a:latin typeface="Calibri"/>
              </a:rPr>
              <a:t>.  di Farmacologia ed Anestesiologia 
E. Meneghetti, Università di Padova. Aprile 2010  http://polodiscienze.cab.unipd.it/</a:t>
            </a:r>
            <a:r>
              <a:rPr lang="it-IT" sz="1000" dirty="0" err="1">
                <a:solidFill>
                  <a:srgbClr val="000000"/>
                </a:solidFill>
                <a:latin typeface="Calibri"/>
              </a:rPr>
              <a:t>system</a:t>
            </a:r>
            <a:r>
              <a:rPr lang="it-IT" sz="1000" dirty="0">
                <a:solidFill>
                  <a:srgbClr val="000000"/>
                </a:solidFill>
                <a:latin typeface="Calibri"/>
              </a:rPr>
              <a:t>/</a:t>
            </a:r>
            <a:r>
              <a:rPr lang="it-IT" sz="1000" dirty="0" err="1">
                <a:solidFill>
                  <a:srgbClr val="000000"/>
                </a:solidFill>
                <a:latin typeface="Calibri"/>
              </a:rPr>
              <a:t>files</a:t>
            </a:r>
            <a:r>
              <a:rPr lang="it-IT" sz="1000" dirty="0">
                <a:solidFill>
                  <a:srgbClr val="000000"/>
                </a:solidFill>
                <a:latin typeface="Calibri"/>
              </a:rPr>
              <a:t>/PlagiarismIta.pdf)</a:t>
            </a:r>
            <a:endParaRPr lang="it-IT" dirty="0">
              <a:solidFill>
                <a:prstClr val="black"/>
              </a:solidFil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53" presetClass="entr" presetSubtype="16" fill="hold" nodeType="clickEffect">
                                  <p:stCondLst>
                                    <p:cond delay="0"/>
                                  </p:stCondLst>
                                  <p:childTnLst>
                                    <p:set>
                                      <p:cBhvr>
                                        <p:cTn id="6" dur="1" fill="hold">
                                          <p:stCondLst>
                                            <p:cond delay="0"/>
                                          </p:stCondLst>
                                        </p:cTn>
                                        <p:tgtEl>
                                          <p:spTgt spid="645"/>
                                        </p:tgtEl>
                                        <p:attrNameLst>
                                          <p:attrName>style.visibility</p:attrName>
                                        </p:attrNameLst>
                                      </p:cBhvr>
                                      <p:to>
                                        <p:strVal val="visible"/>
                                      </p:to>
                                    </p:set>
                                    <p:anim calcmode="lin" valueType="num">
                                      <p:cBhvr additive="repl">
                                        <p:cTn id="7" dur="500" fill="hold"/>
                                        <p:tgtEl>
                                          <p:spTgt spid="645"/>
                                        </p:tgtEl>
                                        <p:attrNameLst>
                                          <p:attrName/>
                                        </p:attrNameLst>
                                      </p:cBhvr>
                                      <p:tavLst>
                                        <p:tav tm="0">
                                          <p:val>
                                            <p:boolVal val="0"/>
                                          </p:val>
                                        </p:tav>
                                        <p:tav tm="100000">
                                          <p:val>
                                            <p:strVal val="#ppt_w"/>
                                          </p:val>
                                        </p:tav>
                                      </p:tavLst>
                                    </p:anim>
                                    <p:anim calcmode="lin" valueType="num">
                                      <p:cBhvr additive="repl">
                                        <p:cTn id="8" dur="500" fill="hold"/>
                                        <p:tgtEl>
                                          <p:spTgt spid="645"/>
                                        </p:tgtEl>
                                        <p:attrNameLst>
                                          <p:attrName/>
                                        </p:attrNameLst>
                                      </p:cBhvr>
                                      <p:tavLst>
                                        <p:tav tm="0">
                                          <p:val>
                                            <p:boolVal val="0"/>
                                          </p:val>
                                        </p:tav>
                                        <p:tav tm="100000">
                                          <p:val>
                                            <p:strVal val="#ppt_h"/>
                                          </p:val>
                                        </p:tav>
                                      </p:tavLst>
                                    </p:anim>
                                    <p:animEffect transition="in" filter="fade">
                                      <p:cBhvr additive="repl">
                                        <p:cTn id="9" dur="500"/>
                                        <p:tgtEl>
                                          <p:spTgt spid="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
        <p:nvSpPr>
          <p:cNvPr id="6" name="TextShape 1"/>
          <p:cNvSpPr txBox="1"/>
          <p:nvPr/>
        </p:nvSpPr>
        <p:spPr>
          <a:xfrm>
            <a:off x="632545" y="169120"/>
            <a:ext cx="8229240" cy="791640"/>
          </a:xfrm>
          <a:prstGeom prst="rect">
            <a:avLst/>
          </a:prstGeom>
        </p:spPr>
        <p:txBody>
          <a:bodyPr/>
          <a:lstStyle/>
          <a:p>
            <a:pPr>
              <a:lnSpc>
                <a:spcPct val="100000"/>
              </a:lnSpc>
            </a:pPr>
            <a:r>
              <a:rPr lang="it-IT" sz="3200" dirty="0" smtClean="0">
                <a:solidFill>
                  <a:srgbClr val="000000"/>
                </a:solidFill>
                <a:latin typeface="Arial"/>
              </a:rPr>
              <a:t>Indicazioni redazionali e struttura della tesi  </a:t>
            </a:r>
            <a:endParaRPr dirty="0"/>
          </a:p>
        </p:txBody>
      </p:sp>
      <p:sp>
        <p:nvSpPr>
          <p:cNvPr id="7" name="TextShape 2"/>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pic>
        <p:nvPicPr>
          <p:cNvPr id="8" name="Immagine 1"/>
          <p:cNvPicPr/>
          <p:nvPr/>
        </p:nvPicPr>
        <p:blipFill>
          <a:blip r:embed="rId3"/>
          <a:stretch>
            <a:fillRect/>
          </a:stretch>
        </p:blipFill>
        <p:spPr>
          <a:xfrm>
            <a:off x="865980" y="1849370"/>
            <a:ext cx="7182720" cy="3114720"/>
          </a:xfrm>
          <a:prstGeom prst="rect">
            <a:avLst/>
          </a:prstGeom>
          <a:ln>
            <a:noFill/>
          </a:ln>
        </p:spPr>
      </p:pic>
    </p:spTree>
    <p:extLst>
      <p:ext uri="{BB962C8B-B14F-4D97-AF65-F5344CB8AC3E}">
        <p14:creationId xmlns:p14="http://schemas.microsoft.com/office/powerpoint/2010/main" val="16956702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TextShape 1"/>
          <p:cNvSpPr txBox="1"/>
          <p:nvPr/>
        </p:nvSpPr>
        <p:spPr>
          <a:xfrm>
            <a:off x="539640" y="115920"/>
            <a:ext cx="6552720" cy="649080"/>
          </a:xfrm>
          <a:prstGeom prst="rect">
            <a:avLst/>
          </a:prstGeom>
        </p:spPr>
        <p:txBody>
          <a:bodyPr/>
          <a:lstStyle/>
          <a:p>
            <a:pPr>
              <a:lnSpc>
                <a:spcPct val="100000"/>
              </a:lnSpc>
            </a:pPr>
            <a:r>
              <a:rPr lang="it-IT" sz="3400">
                <a:solidFill>
                  <a:srgbClr val="000000"/>
                </a:solidFill>
                <a:latin typeface="Arial"/>
              </a:rPr>
              <a:t>Immagini e materiali in rete</a:t>
            </a:r>
            <a:endParaRPr/>
          </a:p>
        </p:txBody>
      </p:sp>
      <p:sp>
        <p:nvSpPr>
          <p:cNvPr id="648" name="TextShape 2"/>
          <p:cNvSpPr txBox="1"/>
          <p:nvPr/>
        </p:nvSpPr>
        <p:spPr>
          <a:xfrm>
            <a:off x="318583" y="1811520"/>
            <a:ext cx="8277513" cy="4113000"/>
          </a:xfrm>
          <a:prstGeom prst="rect">
            <a:avLst/>
          </a:prstGeom>
        </p:spPr>
        <p:txBody>
          <a:bodyPr/>
          <a:lstStyle/>
          <a:p>
            <a:pPr algn="just">
              <a:lnSpc>
                <a:spcPct val="100000"/>
              </a:lnSpc>
              <a:buFont typeface="Wingdings" charset="2"/>
              <a:buChar char=""/>
            </a:pPr>
            <a:r>
              <a:rPr lang="it-IT" sz="2400" dirty="0" smtClean="0">
                <a:solidFill>
                  <a:srgbClr val="000000"/>
                </a:solidFill>
              </a:rPr>
              <a:t>Anche se le immagini sono accessibili in rete possono essere protette da copyright</a:t>
            </a:r>
          </a:p>
          <a:p>
            <a:pPr algn="just">
              <a:lnSpc>
                <a:spcPct val="100000"/>
              </a:lnSpc>
              <a:buFont typeface="Wingdings" charset="2"/>
              <a:buChar char=""/>
            </a:pPr>
            <a:endParaRPr lang="it-IT" sz="2400" dirty="0" smtClean="0"/>
          </a:p>
          <a:p>
            <a:pPr algn="just">
              <a:lnSpc>
                <a:spcPct val="100000"/>
              </a:lnSpc>
              <a:buFont typeface="Wingdings" charset="2"/>
              <a:buChar char=""/>
            </a:pPr>
            <a:r>
              <a:rPr lang="it-IT" sz="2400" dirty="0" smtClean="0">
                <a:solidFill>
                  <a:srgbClr val="000000"/>
                </a:solidFill>
              </a:rPr>
              <a:t>Controlla sempre se è indicato il tipo di  licenza</a:t>
            </a:r>
          </a:p>
          <a:p>
            <a:pPr algn="just">
              <a:lnSpc>
                <a:spcPct val="100000"/>
              </a:lnSpc>
              <a:buFont typeface="Wingdings" charset="2"/>
              <a:buChar char=""/>
            </a:pPr>
            <a:endParaRPr lang="it-IT" sz="2400" dirty="0" smtClean="0"/>
          </a:p>
          <a:p>
            <a:pPr algn="just">
              <a:lnSpc>
                <a:spcPct val="100000"/>
              </a:lnSpc>
              <a:buFont typeface="Wingdings" charset="2"/>
              <a:buChar char=""/>
            </a:pPr>
            <a:r>
              <a:rPr lang="it-IT" sz="2400" dirty="0" smtClean="0">
                <a:solidFill>
                  <a:srgbClr val="000000"/>
                </a:solidFill>
              </a:rPr>
              <a:t>Usa repertori di file liberamente utilizzabili (es. Bing, Google images, </a:t>
            </a:r>
            <a:r>
              <a:rPr lang="it-IT" sz="2400" dirty="0" err="1" smtClean="0">
                <a:solidFill>
                  <a:srgbClr val="000000"/>
                </a:solidFill>
              </a:rPr>
              <a:t>Freepik</a:t>
            </a:r>
            <a:r>
              <a:rPr lang="it-IT" sz="2400" dirty="0" smtClean="0">
                <a:solidFill>
                  <a:srgbClr val="000000"/>
                </a:solidFill>
              </a:rPr>
              <a:t>, </a:t>
            </a:r>
            <a:r>
              <a:rPr lang="it-IT" sz="2400" u="sng" dirty="0" err="1">
                <a:solidFill>
                  <a:srgbClr val="0000FF"/>
                </a:solidFill>
                <a:hlinkClick r:id="rId3"/>
              </a:rPr>
              <a:t>Wikimedia</a:t>
            </a:r>
            <a:r>
              <a:rPr lang="it-IT" sz="2400" u="sng" dirty="0">
                <a:solidFill>
                  <a:srgbClr val="0000FF"/>
                </a:solidFill>
                <a:hlinkClick r:id="rId3"/>
              </a:rPr>
              <a:t> </a:t>
            </a:r>
            <a:r>
              <a:rPr lang="it-IT" sz="2400" u="sng" dirty="0" err="1">
                <a:solidFill>
                  <a:srgbClr val="0000FF"/>
                </a:solidFill>
                <a:hlinkClick r:id="rId3"/>
              </a:rPr>
              <a:t>Commons</a:t>
            </a:r>
            <a:r>
              <a:rPr lang="it-IT" sz="2400" u="sng" dirty="0">
                <a:solidFill>
                  <a:srgbClr val="0000FF"/>
                </a:solidFill>
                <a:hlinkClick r:id="rId3"/>
              </a:rPr>
              <a:t> </a:t>
            </a:r>
            <a:r>
              <a:rPr lang="it-IT" sz="2400" dirty="0" smtClean="0">
                <a:solidFill>
                  <a:srgbClr val="000000"/>
                </a:solidFill>
              </a:rPr>
              <a:t>…)</a:t>
            </a:r>
          </a:p>
          <a:p>
            <a:pPr algn="just">
              <a:lnSpc>
                <a:spcPct val="100000"/>
              </a:lnSpc>
              <a:buFont typeface="Wingdings" charset="2"/>
              <a:buChar char=""/>
            </a:pPr>
            <a:endParaRPr lang="it-IT" sz="2400" dirty="0" smtClean="0"/>
          </a:p>
          <a:p>
            <a:pPr algn="just">
              <a:lnSpc>
                <a:spcPct val="100000"/>
              </a:lnSpc>
              <a:buFont typeface="Wingdings" charset="2"/>
              <a:buChar char=""/>
            </a:pPr>
            <a:r>
              <a:rPr lang="it-IT" sz="2400" dirty="0" smtClean="0">
                <a:solidFill>
                  <a:srgbClr val="000000"/>
                </a:solidFill>
              </a:rPr>
              <a:t>Nel dubbio…cita!!!</a:t>
            </a:r>
            <a:endParaRPr lang="it-IT" sz="2400" dirty="0" smtClean="0"/>
          </a:p>
          <a:p>
            <a:pPr>
              <a:lnSpc>
                <a:spcPct val="100000"/>
              </a:lnSpc>
            </a:pPr>
            <a:endParaRPr dirty="0"/>
          </a:p>
          <a:p>
            <a:pPr>
              <a:lnSpc>
                <a:spcPct val="100000"/>
              </a:lnSpc>
            </a:pPr>
            <a:endParaRPr dirty="0"/>
          </a:p>
        </p:txBody>
      </p:sp>
      <p:sp>
        <p:nvSpPr>
          <p:cNvPr id="649" name="TextShape 3"/>
          <p:cNvSpPr txBox="1"/>
          <p:nvPr/>
        </p:nvSpPr>
        <p:spPr>
          <a:xfrm>
            <a:off x="5435640" y="5445000"/>
            <a:ext cx="3889080" cy="936360"/>
          </a:xfrm>
          <a:prstGeom prst="rect">
            <a:avLst/>
          </a:prstGeom>
        </p:spPr>
        <p:txBody>
          <a:bodyPr anchor="b"/>
          <a:lstStyle/>
          <a:p>
            <a:pPr>
              <a:lnSpc>
                <a:spcPct val="100000"/>
              </a:lnSpc>
            </a:pPr>
            <a:endParaRPr dirty="0"/>
          </a:p>
        </p:txBody>
      </p:sp>
      <p:sp>
        <p:nvSpPr>
          <p:cNvPr id="652" name="TextShape 4"/>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pic>
        <p:nvPicPr>
          <p:cNvPr id="8" name="Picture 8"/>
          <p:cNvPicPr/>
          <p:nvPr/>
        </p:nvPicPr>
        <p:blipFill>
          <a:blip r:embed="rId4"/>
          <a:stretch>
            <a:fillRect/>
          </a:stretch>
        </p:blipFill>
        <p:spPr>
          <a:xfrm>
            <a:off x="5098338" y="4744541"/>
            <a:ext cx="3111480" cy="719640"/>
          </a:xfrm>
          <a:prstGeom prst="rect">
            <a:avLst/>
          </a:prstGeom>
          <a:ln>
            <a:noFill/>
          </a:ln>
        </p:spPr>
      </p:pic>
      <p:sp>
        <p:nvSpPr>
          <p:cNvPr id="9" name="CustomShape 3"/>
          <p:cNvSpPr/>
          <p:nvPr/>
        </p:nvSpPr>
        <p:spPr>
          <a:xfrm>
            <a:off x="4735588" y="5604067"/>
            <a:ext cx="4104000" cy="364680"/>
          </a:xfrm>
          <a:prstGeom prst="rect">
            <a:avLst/>
          </a:prstGeom>
          <a:noFill/>
          <a:ln>
            <a:noFill/>
          </a:ln>
        </p:spPr>
        <p:txBody>
          <a:bodyPr lIns="90000" tIns="45000" rIns="90000" bIns="45000"/>
          <a:lstStyle/>
          <a:p>
            <a:pPr>
              <a:lnSpc>
                <a:spcPct val="100000"/>
              </a:lnSpc>
            </a:pPr>
            <a:r>
              <a:rPr lang="it-IT" u="sng">
                <a:solidFill>
                  <a:srgbClr val="0000FF"/>
                </a:solidFill>
                <a:latin typeface="Calibri"/>
                <a:hlinkClick r:id="rId5"/>
              </a:rPr>
              <a:t>https://ccsearch.creativecommons.org/</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 name="TextShape 1"/>
          <p:cNvSpPr txBox="1"/>
          <p:nvPr/>
        </p:nvSpPr>
        <p:spPr>
          <a:xfrm>
            <a:off x="539640" y="5589720"/>
            <a:ext cx="8135640" cy="407520"/>
          </a:xfrm>
          <a:prstGeom prst="rect">
            <a:avLst/>
          </a:prstGeom>
        </p:spPr>
        <p:txBody>
          <a:bodyPr/>
          <a:lstStyle/>
          <a:p>
            <a:pPr algn="ctr">
              <a:lnSpc>
                <a:spcPct val="100000"/>
              </a:lnSpc>
            </a:pPr>
            <a:r>
              <a:rPr lang="it-IT" sz="1600" b="1">
                <a:solidFill>
                  <a:srgbClr val="000000"/>
                </a:solidFill>
                <a:latin typeface="Arial"/>
              </a:rPr>
              <a:t>Di Luis angel contreras flores (Opera propria) [CC-BY-SA-3.0 (http://creativecommons.org/licenses/by-sa/3.0)], attraverso Wikimedia Commons</a:t>
            </a:r>
            <a:endParaRPr/>
          </a:p>
        </p:txBody>
      </p:sp>
      <p:sp>
        <p:nvSpPr>
          <p:cNvPr id="654" name="TextShape 2"/>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pic>
        <p:nvPicPr>
          <p:cNvPr id="655" name="Picture 2"/>
          <p:cNvPicPr/>
          <p:nvPr/>
        </p:nvPicPr>
        <p:blipFill>
          <a:blip r:embed="rId2"/>
          <a:stretch>
            <a:fillRect/>
          </a:stretch>
        </p:blipFill>
        <p:spPr>
          <a:xfrm>
            <a:off x="1763640" y="1125360"/>
            <a:ext cx="5687640" cy="4265280"/>
          </a:xfrm>
          <a:prstGeom prst="rect">
            <a:avLst/>
          </a:prstGeom>
          <a:ln>
            <a:noFill/>
          </a:ln>
        </p:spPr>
      </p:pic>
      <p:pic>
        <p:nvPicPr>
          <p:cNvPr id="656" name="Picture 3"/>
          <p:cNvPicPr/>
          <p:nvPr/>
        </p:nvPicPr>
        <p:blipFill>
          <a:blip r:embed="rId3"/>
          <a:stretch>
            <a:fillRect/>
          </a:stretch>
        </p:blipFill>
        <p:spPr>
          <a:xfrm>
            <a:off x="58680" y="1477800"/>
            <a:ext cx="1447560" cy="1047240"/>
          </a:xfrm>
          <a:prstGeom prst="rect">
            <a:avLst/>
          </a:prstGeom>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TextShape 1"/>
          <p:cNvSpPr txBox="1"/>
          <p:nvPr/>
        </p:nvSpPr>
        <p:spPr>
          <a:xfrm>
            <a:off x="450761" y="1112851"/>
            <a:ext cx="8248056" cy="5616360"/>
          </a:xfrm>
          <a:prstGeom prst="rect">
            <a:avLst/>
          </a:prstGeom>
        </p:spPr>
        <p:txBody>
          <a:bodyPr/>
          <a:lstStyle/>
          <a:p>
            <a:pPr>
              <a:lnSpc>
                <a:spcPct val="100000"/>
              </a:lnSpc>
            </a:pPr>
            <a:r>
              <a:rPr lang="it-IT" sz="1400" b="1" dirty="0">
                <a:solidFill>
                  <a:srgbClr val="000000"/>
                </a:solidFill>
                <a:ea typeface="Calibri"/>
              </a:rPr>
              <a:t>Mosca, Manuela</a:t>
            </a:r>
            <a:r>
              <a:rPr lang="it-IT" sz="1400" b="1" dirty="0">
                <a:solidFill>
                  <a:srgbClr val="000081"/>
                </a:solidFill>
                <a:ea typeface="Calibri"/>
              </a:rPr>
              <a:t>. </a:t>
            </a:r>
            <a:r>
              <a:rPr lang="it-IT" sz="1400" i="1" dirty="0">
                <a:solidFill>
                  <a:srgbClr val="000000"/>
                </a:solidFill>
                <a:ea typeface="Calibri"/>
              </a:rPr>
              <a:t>Istruzioni per evitare il plagio</a:t>
            </a:r>
            <a:r>
              <a:rPr lang="it-IT" sz="1400" b="1" dirty="0">
                <a:solidFill>
                  <a:srgbClr val="000000"/>
                </a:solidFill>
                <a:ea typeface="Calibri"/>
              </a:rPr>
              <a:t> </a:t>
            </a:r>
            <a:r>
              <a:rPr lang="it-IT" sz="1400" dirty="0">
                <a:solidFill>
                  <a:srgbClr val="000000"/>
                </a:solidFill>
                <a:ea typeface="Calibri"/>
              </a:rPr>
              <a:t>Disponibile su </a:t>
            </a:r>
            <a:r>
              <a:rPr lang="it-IT" sz="1400" dirty="0" smtClean="0">
                <a:solidFill>
                  <a:srgbClr val="000000"/>
                </a:solidFill>
                <a:ea typeface="Calibri"/>
              </a:rPr>
              <a:t>&lt;</a:t>
            </a:r>
            <a:r>
              <a:rPr lang="it-IT" sz="1400" dirty="0" smtClean="0">
                <a:solidFill>
                  <a:srgbClr val="0000FF"/>
                </a:solidFill>
                <a:ea typeface="Calibri"/>
              </a:rPr>
              <a:t>http</a:t>
            </a:r>
            <a:r>
              <a:rPr lang="it-IT" sz="1400" dirty="0">
                <a:solidFill>
                  <a:srgbClr val="0000FF"/>
                </a:solidFill>
                <a:ea typeface="Calibri"/>
              </a:rPr>
              <a:t>://www.dsems.unile.it/mosca/Tesi/Plagio.pdf</a:t>
            </a:r>
            <a:r>
              <a:rPr lang="it-IT" sz="1400" dirty="0">
                <a:solidFill>
                  <a:srgbClr val="000000"/>
                </a:solidFill>
                <a:ea typeface="Calibri"/>
              </a:rPr>
              <a:t>&gt; [Data di accesso: 07/08/2012</a:t>
            </a:r>
            <a:r>
              <a:rPr lang="it-IT" sz="1400" dirty="0" smtClean="0">
                <a:solidFill>
                  <a:srgbClr val="000000"/>
                </a:solidFill>
                <a:ea typeface="Calibri"/>
              </a:rPr>
              <a:t>].</a:t>
            </a:r>
          </a:p>
          <a:p>
            <a:pPr>
              <a:lnSpc>
                <a:spcPct val="100000"/>
              </a:lnSpc>
            </a:pPr>
            <a:endParaRPr dirty="0"/>
          </a:p>
          <a:p>
            <a:pPr>
              <a:lnSpc>
                <a:spcPct val="115000"/>
              </a:lnSpc>
            </a:pPr>
            <a:r>
              <a:rPr lang="it-IT" sz="1400" b="1" dirty="0">
                <a:solidFill>
                  <a:srgbClr val="000000"/>
                </a:solidFill>
                <a:ea typeface="Calibri"/>
              </a:rPr>
              <a:t>Sato, Roberta (a cura di).</a:t>
            </a:r>
            <a:r>
              <a:rPr lang="it-IT" sz="1400" dirty="0">
                <a:solidFill>
                  <a:srgbClr val="000000"/>
                </a:solidFill>
                <a:ea typeface="Calibri"/>
              </a:rPr>
              <a:t> </a:t>
            </a:r>
            <a:r>
              <a:rPr lang="it-IT" sz="1400" i="1" dirty="0">
                <a:solidFill>
                  <a:srgbClr val="000000"/>
                </a:solidFill>
                <a:ea typeface="Calibri"/>
              </a:rPr>
              <a:t>Che cos’è il plagio?: </a:t>
            </a:r>
            <a:r>
              <a:rPr lang="it-IT" sz="1400" dirty="0">
                <a:solidFill>
                  <a:srgbClr val="000000"/>
                </a:solidFill>
                <a:ea typeface="Calibri"/>
              </a:rPr>
              <a:t>Presentazione tradotta ed adattata dall’originale “</a:t>
            </a:r>
            <a:r>
              <a:rPr lang="it-IT" sz="1400" dirty="0" err="1">
                <a:solidFill>
                  <a:srgbClr val="000000"/>
                </a:solidFill>
                <a:ea typeface="Calibri"/>
              </a:rPr>
              <a:t>Is</a:t>
            </a:r>
            <a:r>
              <a:rPr lang="it-IT" sz="1400" dirty="0">
                <a:solidFill>
                  <a:srgbClr val="000000"/>
                </a:solidFill>
                <a:ea typeface="Calibri"/>
              </a:rPr>
              <a:t> </a:t>
            </a:r>
            <a:r>
              <a:rPr lang="it-IT" sz="1400" dirty="0" err="1">
                <a:solidFill>
                  <a:srgbClr val="000000"/>
                </a:solidFill>
                <a:ea typeface="Calibri"/>
              </a:rPr>
              <a:t>it</a:t>
            </a:r>
            <a:r>
              <a:rPr lang="it-IT" sz="1400" dirty="0">
                <a:solidFill>
                  <a:srgbClr val="000000"/>
                </a:solidFill>
                <a:ea typeface="Calibri"/>
              </a:rPr>
              <a:t> </a:t>
            </a:r>
            <a:r>
              <a:rPr lang="it-IT" sz="1400" dirty="0" err="1">
                <a:solidFill>
                  <a:srgbClr val="000000"/>
                </a:solidFill>
                <a:ea typeface="Calibri"/>
              </a:rPr>
              <a:t>Plagiarism</a:t>
            </a:r>
            <a:r>
              <a:rPr lang="it-IT" sz="1400" dirty="0">
                <a:solidFill>
                  <a:srgbClr val="000000"/>
                </a:solidFill>
                <a:ea typeface="Calibri"/>
              </a:rPr>
              <a:t>?” della </a:t>
            </a:r>
            <a:r>
              <a:rPr lang="it-IT" sz="1400" dirty="0" err="1">
                <a:solidFill>
                  <a:srgbClr val="000000"/>
                </a:solidFill>
                <a:ea typeface="Calibri"/>
              </a:rPr>
              <a:t>University</a:t>
            </a:r>
            <a:r>
              <a:rPr lang="it-IT" sz="1400" dirty="0">
                <a:solidFill>
                  <a:srgbClr val="000000"/>
                </a:solidFill>
                <a:ea typeface="Calibri"/>
              </a:rPr>
              <a:t> of Wisconsin - </a:t>
            </a:r>
            <a:r>
              <a:rPr lang="it-IT" sz="1400" dirty="0" err="1">
                <a:solidFill>
                  <a:srgbClr val="000000"/>
                </a:solidFill>
                <a:ea typeface="Calibri"/>
              </a:rPr>
              <a:t>EauClaire</a:t>
            </a:r>
            <a:r>
              <a:rPr lang="it-IT" sz="1400" dirty="0">
                <a:solidFill>
                  <a:srgbClr val="000000"/>
                </a:solidFill>
                <a:ea typeface="Calibri"/>
              </a:rPr>
              <a:t>, USA (14/4/2010)</a:t>
            </a:r>
            <a:r>
              <a:rPr lang="it-IT" sz="1400" dirty="0">
                <a:solidFill>
                  <a:srgbClr val="000000"/>
                </a:solidFill>
                <a:ea typeface="Times New Roman"/>
              </a:rPr>
              <a:t> </a:t>
            </a:r>
            <a:r>
              <a:rPr lang="it-IT" sz="1400" dirty="0">
                <a:solidFill>
                  <a:srgbClr val="000000"/>
                </a:solidFill>
                <a:ea typeface="Calibri"/>
              </a:rPr>
              <a:t>Disponibile su &lt;</a:t>
            </a:r>
            <a:r>
              <a:rPr lang="it-IT" sz="1400" u="sng" dirty="0">
                <a:solidFill>
                  <a:srgbClr val="0000FF"/>
                </a:solidFill>
                <a:ea typeface="Calibri"/>
                <a:hlinkClick r:id="rId3"/>
              </a:rPr>
              <a:t>http://dirittoautore.cab.unipd.it/documentazione/</a:t>
            </a:r>
            <a:r>
              <a:rPr lang="it-IT" sz="1400" u="sng" dirty="0" err="1">
                <a:solidFill>
                  <a:srgbClr val="0000FF"/>
                </a:solidFill>
                <a:ea typeface="Calibri"/>
                <a:hlinkClick r:id="rId3"/>
              </a:rPr>
              <a:t>dd</a:t>
            </a:r>
            <a:r>
              <a:rPr lang="it-IT" sz="1400" u="sng" dirty="0">
                <a:solidFill>
                  <a:srgbClr val="0000FF"/>
                </a:solidFill>
                <a:ea typeface="Calibri"/>
                <a:hlinkClick r:id="rId3"/>
              </a:rPr>
              <a:t>/plagio/che-cos2019e-il-plagio-a-cura-di-roberta-sato/</a:t>
            </a:r>
            <a:r>
              <a:rPr lang="it-IT" sz="1400" u="sng" dirty="0" err="1">
                <a:solidFill>
                  <a:srgbClr val="0000FF"/>
                </a:solidFill>
                <a:ea typeface="Calibri"/>
                <a:hlinkClick r:id="rId3"/>
              </a:rPr>
              <a:t>view</a:t>
            </a:r>
            <a:r>
              <a:rPr lang="it-IT" sz="1400" dirty="0">
                <a:solidFill>
                  <a:srgbClr val="000000"/>
                </a:solidFill>
                <a:ea typeface="Calibri"/>
              </a:rPr>
              <a:t>&gt; [Data di accesso: 07/08/2012].</a:t>
            </a:r>
            <a:endParaRPr dirty="0"/>
          </a:p>
          <a:p>
            <a:pPr>
              <a:lnSpc>
                <a:spcPct val="115000"/>
              </a:lnSpc>
            </a:pPr>
            <a:r>
              <a:rPr lang="it-IT" sz="1400" dirty="0">
                <a:solidFill>
                  <a:srgbClr val="000000"/>
                </a:solidFill>
                <a:ea typeface="Calibri"/>
              </a:rPr>
              <a:t> </a:t>
            </a:r>
            <a:endParaRPr dirty="0"/>
          </a:p>
          <a:p>
            <a:pPr>
              <a:lnSpc>
                <a:spcPct val="115000"/>
              </a:lnSpc>
            </a:pPr>
            <a:r>
              <a:rPr lang="it-IT" sz="1400" b="1" dirty="0">
                <a:solidFill>
                  <a:srgbClr val="000000"/>
                </a:solidFill>
                <a:ea typeface="Calibri"/>
              </a:rPr>
              <a:t>Università degli Studi di Pavia. Facoltà di Scienze politiche </a:t>
            </a:r>
            <a:r>
              <a:rPr lang="it-IT" sz="1400" i="1" dirty="0">
                <a:solidFill>
                  <a:srgbClr val="000000"/>
                </a:solidFill>
                <a:ea typeface="Calibri"/>
              </a:rPr>
              <a:t>Il plagio. Una guida per gli studenti </a:t>
            </a:r>
            <a:r>
              <a:rPr lang="it-IT" sz="1400" dirty="0">
                <a:solidFill>
                  <a:srgbClr val="000000"/>
                </a:solidFill>
                <a:ea typeface="Calibri"/>
              </a:rPr>
              <a:t>Disponibile su
 &lt; </a:t>
            </a:r>
            <a:r>
              <a:rPr lang="it-IT" sz="1400" u="sng" dirty="0">
                <a:solidFill>
                  <a:srgbClr val="0000FF"/>
                </a:solidFill>
                <a:ea typeface="Calibri"/>
                <a:hlinkClick r:id="rId4"/>
              </a:rPr>
              <a:t>http://www-3.unipv.it/</a:t>
            </a:r>
            <a:r>
              <a:rPr lang="it-IT" sz="1400" u="sng" dirty="0" err="1">
                <a:solidFill>
                  <a:srgbClr val="0000FF"/>
                </a:solidFill>
                <a:ea typeface="Calibri"/>
                <a:hlinkClick r:id="rId4"/>
              </a:rPr>
              <a:t>wwwscpol</a:t>
            </a:r>
            <a:r>
              <a:rPr lang="it-IT" sz="1400" u="sng" dirty="0">
                <a:solidFill>
                  <a:srgbClr val="0000FF"/>
                </a:solidFill>
                <a:ea typeface="Calibri"/>
                <a:hlinkClick r:id="rId4"/>
              </a:rPr>
              <a:t>/</a:t>
            </a:r>
            <a:r>
              <a:rPr lang="it-IT" sz="1400" u="sng" dirty="0" err="1">
                <a:solidFill>
                  <a:srgbClr val="0000FF"/>
                </a:solidFill>
                <a:ea typeface="Calibri"/>
                <a:hlinkClick r:id="rId4"/>
              </a:rPr>
              <a:t>files</a:t>
            </a:r>
            <a:r>
              <a:rPr lang="it-IT" sz="1400" u="sng" dirty="0">
                <a:solidFill>
                  <a:srgbClr val="0000FF"/>
                </a:solidFill>
                <a:ea typeface="Calibri"/>
                <a:hlinkClick r:id="rId4"/>
              </a:rPr>
              <a:t>/plagio.htm</a:t>
            </a:r>
            <a:r>
              <a:rPr lang="it-IT" sz="1400" dirty="0">
                <a:solidFill>
                  <a:srgbClr val="000000"/>
                </a:solidFill>
                <a:ea typeface="Calibri"/>
              </a:rPr>
              <a:t>&gt; [Data di accesso: 07/08/2012].</a:t>
            </a:r>
            <a:endParaRPr dirty="0"/>
          </a:p>
          <a:p>
            <a:pPr>
              <a:lnSpc>
                <a:spcPct val="200000"/>
              </a:lnSpc>
            </a:pPr>
            <a:r>
              <a:rPr lang="it-IT" sz="1400" u="sng" dirty="0">
                <a:solidFill>
                  <a:srgbClr val="0000FF"/>
                </a:solidFill>
                <a:ea typeface="Calibri"/>
                <a:hlinkClick r:id="rId5"/>
              </a:rPr>
              <a:t>Plagio</a:t>
            </a:r>
            <a:r>
              <a:rPr lang="it-IT" sz="1400" dirty="0">
                <a:solidFill>
                  <a:srgbClr val="000000"/>
                </a:solidFill>
                <a:ea typeface="Calibri"/>
              </a:rPr>
              <a:t> -</a:t>
            </a:r>
            <a:r>
              <a:rPr lang="it-IT" sz="1400" i="1" dirty="0">
                <a:solidFill>
                  <a:srgbClr val="000000"/>
                </a:solidFill>
                <a:ea typeface="Calibri"/>
              </a:rPr>
              <a:t> </a:t>
            </a:r>
            <a:r>
              <a:rPr lang="it-IT" sz="1400" dirty="0">
                <a:solidFill>
                  <a:srgbClr val="000000"/>
                </a:solidFill>
                <a:ea typeface="Calibri"/>
              </a:rPr>
              <a:t>Portale</a:t>
            </a:r>
            <a:r>
              <a:rPr lang="it-IT" sz="1400" i="1" dirty="0">
                <a:solidFill>
                  <a:srgbClr val="000000"/>
                </a:solidFill>
                <a:ea typeface="Calibri"/>
              </a:rPr>
              <a:t> Il Diritto d’autore nell’Università</a:t>
            </a:r>
            <a:endParaRPr dirty="0"/>
          </a:p>
          <a:p>
            <a:pPr>
              <a:lnSpc>
                <a:spcPct val="200000"/>
              </a:lnSpc>
            </a:pPr>
            <a:r>
              <a:rPr lang="it-IT" sz="1400" u="sng" dirty="0" err="1">
                <a:solidFill>
                  <a:srgbClr val="0000FF"/>
                </a:solidFill>
                <a:ea typeface="Calibri"/>
                <a:hlinkClick r:id="rId6"/>
              </a:rPr>
              <a:t>You</a:t>
            </a:r>
            <a:r>
              <a:rPr lang="it-IT" sz="1400" u="sng" dirty="0">
                <a:solidFill>
                  <a:srgbClr val="0000FF"/>
                </a:solidFill>
                <a:ea typeface="Calibri"/>
                <a:hlinkClick r:id="rId6"/>
              </a:rPr>
              <a:t> quote </a:t>
            </a:r>
            <a:r>
              <a:rPr lang="it-IT" sz="1400" u="sng" dirty="0" err="1">
                <a:solidFill>
                  <a:srgbClr val="0000FF"/>
                </a:solidFill>
                <a:ea typeface="Calibri"/>
                <a:hlinkClick r:id="rId6"/>
              </a:rPr>
              <a:t>it</a:t>
            </a:r>
            <a:r>
              <a:rPr lang="it-IT" sz="1400" u="sng" dirty="0">
                <a:solidFill>
                  <a:srgbClr val="0000FF"/>
                </a:solidFill>
                <a:ea typeface="Calibri"/>
                <a:hlinkClick r:id="rId6"/>
              </a:rPr>
              <a:t>, </a:t>
            </a:r>
            <a:r>
              <a:rPr lang="it-IT" sz="1400" u="sng" dirty="0" err="1">
                <a:solidFill>
                  <a:srgbClr val="0000FF"/>
                </a:solidFill>
                <a:ea typeface="Calibri"/>
                <a:hlinkClick r:id="rId6"/>
              </a:rPr>
              <a:t>you</a:t>
            </a:r>
            <a:r>
              <a:rPr lang="it-IT" sz="1400" u="sng" dirty="0">
                <a:solidFill>
                  <a:srgbClr val="0000FF"/>
                </a:solidFill>
                <a:ea typeface="Calibri"/>
                <a:hlinkClick r:id="rId6"/>
              </a:rPr>
              <a:t> note </a:t>
            </a:r>
            <a:r>
              <a:rPr lang="it-IT" sz="1400" u="sng" dirty="0" err="1">
                <a:solidFill>
                  <a:srgbClr val="0000FF"/>
                </a:solidFill>
                <a:ea typeface="Calibri"/>
                <a:hlinkClick r:id="rId6"/>
              </a:rPr>
              <a:t>it!</a:t>
            </a:r>
            <a:r>
              <a:rPr lang="it-IT" sz="1400" u="sng" dirty="0">
                <a:solidFill>
                  <a:srgbClr val="0000FF"/>
                </a:solidFill>
                <a:ea typeface="Calibri"/>
                <a:hlinkClick r:id="rId6"/>
              </a:rPr>
              <a:t> </a:t>
            </a:r>
            <a:r>
              <a:rPr lang="it-IT" sz="1400" dirty="0">
                <a:solidFill>
                  <a:srgbClr val="000000"/>
                </a:solidFill>
                <a:ea typeface="Calibri"/>
              </a:rPr>
              <a:t>- </a:t>
            </a:r>
            <a:r>
              <a:rPr lang="it-IT" sz="1400" dirty="0" err="1">
                <a:solidFill>
                  <a:srgbClr val="000000"/>
                </a:solidFill>
                <a:ea typeface="Calibri"/>
              </a:rPr>
              <a:t>Acadia</a:t>
            </a:r>
            <a:r>
              <a:rPr lang="it-IT" sz="1400" dirty="0">
                <a:solidFill>
                  <a:srgbClr val="000000"/>
                </a:solidFill>
                <a:ea typeface="Calibri"/>
              </a:rPr>
              <a:t> </a:t>
            </a:r>
            <a:r>
              <a:rPr lang="it-IT" sz="1400" dirty="0" err="1">
                <a:solidFill>
                  <a:srgbClr val="000000"/>
                </a:solidFill>
                <a:ea typeface="Calibri"/>
              </a:rPr>
              <a:t>University,Vaugan</a:t>
            </a:r>
            <a:r>
              <a:rPr lang="it-IT" sz="1400" dirty="0">
                <a:solidFill>
                  <a:srgbClr val="000000"/>
                </a:solidFill>
                <a:ea typeface="Calibri"/>
              </a:rPr>
              <a:t> </a:t>
            </a:r>
            <a:r>
              <a:rPr lang="it-IT" sz="1400" dirty="0" err="1">
                <a:solidFill>
                  <a:srgbClr val="000000"/>
                </a:solidFill>
                <a:ea typeface="Calibri"/>
              </a:rPr>
              <a:t>Memorial</a:t>
            </a:r>
            <a:r>
              <a:rPr lang="it-IT" sz="1400" dirty="0">
                <a:solidFill>
                  <a:srgbClr val="000000"/>
                </a:solidFill>
                <a:ea typeface="Calibri"/>
              </a:rPr>
              <a:t> Library</a:t>
            </a:r>
            <a:endParaRPr dirty="0"/>
          </a:p>
          <a:p>
            <a:pPr>
              <a:lnSpc>
                <a:spcPct val="200000"/>
              </a:lnSpc>
            </a:pPr>
            <a:r>
              <a:rPr lang="it-IT" sz="1400" u="sng" dirty="0" err="1">
                <a:solidFill>
                  <a:srgbClr val="0000FF"/>
                </a:solidFill>
                <a:ea typeface="Calibri"/>
                <a:hlinkClick r:id="rId7"/>
              </a:rPr>
              <a:t>Citing</a:t>
            </a:r>
            <a:r>
              <a:rPr lang="it-IT" sz="1400" u="sng" dirty="0">
                <a:solidFill>
                  <a:srgbClr val="0000FF"/>
                </a:solidFill>
                <a:ea typeface="Calibri"/>
                <a:hlinkClick r:id="rId7"/>
              </a:rPr>
              <a:t> </a:t>
            </a:r>
            <a:r>
              <a:rPr lang="it-IT" sz="1400" u="sng" dirty="0" err="1">
                <a:solidFill>
                  <a:srgbClr val="0000FF"/>
                </a:solidFill>
                <a:ea typeface="Calibri"/>
                <a:hlinkClick r:id="rId7"/>
              </a:rPr>
              <a:t>sources</a:t>
            </a:r>
            <a:r>
              <a:rPr lang="it-IT" sz="1400" u="sng" dirty="0">
                <a:solidFill>
                  <a:srgbClr val="0000FF"/>
                </a:solidFill>
                <a:ea typeface="Calibri"/>
                <a:hlinkClick r:id="rId7"/>
              </a:rPr>
              <a:t>: </a:t>
            </a:r>
            <a:r>
              <a:rPr lang="it-IT" sz="1400" u="sng" dirty="0" err="1">
                <a:solidFill>
                  <a:srgbClr val="0000FF"/>
                </a:solidFill>
                <a:ea typeface="Calibri"/>
                <a:hlinkClick r:id="rId7"/>
              </a:rPr>
              <a:t>Overview</a:t>
            </a:r>
            <a:r>
              <a:rPr lang="it-IT" sz="1400" u="sng" dirty="0">
                <a:solidFill>
                  <a:srgbClr val="0000FF"/>
                </a:solidFill>
                <a:ea typeface="Calibri"/>
                <a:hlinkClick r:id="rId7"/>
              </a:rPr>
              <a:t> </a:t>
            </a:r>
            <a:r>
              <a:rPr lang="it-IT" sz="1400" dirty="0">
                <a:solidFill>
                  <a:srgbClr val="000000"/>
                </a:solidFill>
                <a:ea typeface="Calibri"/>
              </a:rPr>
              <a:t>- MIT Libraries</a:t>
            </a:r>
            <a:endParaRPr dirty="0"/>
          </a:p>
          <a:p>
            <a:pPr>
              <a:lnSpc>
                <a:spcPct val="200000"/>
              </a:lnSpc>
            </a:pPr>
            <a:r>
              <a:rPr lang="it-IT" sz="1400" u="sng" dirty="0" err="1">
                <a:solidFill>
                  <a:srgbClr val="0000FF"/>
                </a:solidFill>
                <a:ea typeface="Calibri"/>
                <a:hlinkClick r:id="rId8"/>
              </a:rPr>
              <a:t>Citing</a:t>
            </a:r>
            <a:r>
              <a:rPr lang="it-IT" sz="1400" u="sng" dirty="0">
                <a:solidFill>
                  <a:srgbClr val="0000FF"/>
                </a:solidFill>
                <a:ea typeface="Calibri"/>
                <a:hlinkClick r:id="rId8"/>
              </a:rPr>
              <a:t> </a:t>
            </a:r>
            <a:r>
              <a:rPr lang="it-IT" sz="1400" u="sng" dirty="0" err="1">
                <a:solidFill>
                  <a:srgbClr val="0000FF"/>
                </a:solidFill>
                <a:ea typeface="Calibri"/>
                <a:hlinkClick r:id="rId8"/>
              </a:rPr>
              <a:t>Sources</a:t>
            </a:r>
            <a:r>
              <a:rPr lang="it-IT" sz="1400" u="sng" dirty="0">
                <a:solidFill>
                  <a:srgbClr val="0000FF"/>
                </a:solidFill>
                <a:ea typeface="Calibri"/>
                <a:hlinkClick r:id="rId8"/>
              </a:rPr>
              <a:t> / Create Your </a:t>
            </a:r>
            <a:r>
              <a:rPr lang="it-IT" sz="1400" u="sng" dirty="0" err="1">
                <a:solidFill>
                  <a:srgbClr val="0000FF"/>
                </a:solidFill>
                <a:ea typeface="Calibri"/>
                <a:hlinkClick r:id="rId8"/>
              </a:rPr>
              <a:t>Bibliography</a:t>
            </a:r>
            <a:r>
              <a:rPr lang="it-IT" sz="1400" u="sng" dirty="0">
                <a:solidFill>
                  <a:srgbClr val="0000FF"/>
                </a:solidFill>
                <a:ea typeface="Calibri"/>
                <a:hlinkClick r:id="rId8"/>
              </a:rPr>
              <a:t> </a:t>
            </a:r>
            <a:r>
              <a:rPr lang="it-IT" sz="1400" dirty="0">
                <a:solidFill>
                  <a:srgbClr val="000000"/>
                </a:solidFill>
                <a:ea typeface="Calibri"/>
              </a:rPr>
              <a:t>- </a:t>
            </a:r>
            <a:r>
              <a:rPr lang="it-IT" sz="1400" dirty="0" err="1">
                <a:solidFill>
                  <a:srgbClr val="000000"/>
                </a:solidFill>
                <a:ea typeface="Calibri"/>
              </a:rPr>
              <a:t>University</a:t>
            </a:r>
            <a:r>
              <a:rPr lang="it-IT" sz="1400" dirty="0">
                <a:solidFill>
                  <a:srgbClr val="000000"/>
                </a:solidFill>
                <a:ea typeface="Calibri"/>
              </a:rPr>
              <a:t> of Toronto </a:t>
            </a:r>
            <a:r>
              <a:rPr lang="it-IT" sz="1400" dirty="0" smtClean="0">
                <a:solidFill>
                  <a:srgbClr val="000000"/>
                </a:solidFill>
                <a:ea typeface="Calibri"/>
              </a:rPr>
              <a:t>Libraries</a:t>
            </a:r>
          </a:p>
          <a:p>
            <a:pPr>
              <a:lnSpc>
                <a:spcPct val="100000"/>
              </a:lnSpc>
            </a:pPr>
            <a:endParaRPr lang="it-IT" sz="1400" i="1" dirty="0" smtClean="0">
              <a:solidFill>
                <a:srgbClr val="000000"/>
              </a:solidFill>
              <a:ea typeface="Calibri"/>
            </a:endParaRPr>
          </a:p>
          <a:p>
            <a:pPr>
              <a:lnSpc>
                <a:spcPct val="100000"/>
              </a:lnSpc>
            </a:pPr>
            <a:r>
              <a:rPr lang="it-IT" sz="1400" i="1" dirty="0" smtClean="0">
                <a:solidFill>
                  <a:srgbClr val="000000"/>
                </a:solidFill>
                <a:ea typeface="Calibri"/>
              </a:rPr>
              <a:t>Blog </a:t>
            </a:r>
            <a:r>
              <a:rPr lang="it-IT" sz="1400" i="1" dirty="0">
                <a:solidFill>
                  <a:srgbClr val="000000"/>
                </a:solidFill>
                <a:ea typeface="Calibri"/>
              </a:rPr>
              <a:t>dell’avv. Simone Aliprandi sul diritto nell'era digitale: copyright 2.0</a:t>
            </a:r>
            <a:r>
              <a:rPr lang="it-IT" sz="1400" i="1" dirty="0" smtClean="0">
                <a:solidFill>
                  <a:srgbClr val="000000"/>
                </a:solidFill>
                <a:ea typeface="Calibri"/>
              </a:rPr>
              <a:t>, open </a:t>
            </a:r>
            <a:r>
              <a:rPr lang="it-IT" sz="1400" i="1" dirty="0" err="1">
                <a:solidFill>
                  <a:srgbClr val="000000"/>
                </a:solidFill>
                <a:ea typeface="Calibri"/>
              </a:rPr>
              <a:t>licensing</a:t>
            </a:r>
            <a:r>
              <a:rPr lang="it-IT" sz="1400" i="1" dirty="0">
                <a:solidFill>
                  <a:srgbClr val="000000"/>
                </a:solidFill>
                <a:ea typeface="Calibri"/>
              </a:rPr>
              <a:t>,  libertà digitali, pubblico dominio </a:t>
            </a:r>
            <a:r>
              <a:rPr lang="it-IT" sz="1400" i="1" u="sng" dirty="0" smtClean="0">
                <a:solidFill>
                  <a:srgbClr val="0000FF"/>
                </a:solidFill>
                <a:ea typeface="Calibri"/>
                <a:hlinkClick r:id="rId9"/>
              </a:rPr>
              <a:t>http</a:t>
            </a:r>
            <a:r>
              <a:rPr lang="it-IT" sz="1400" i="1" u="sng" dirty="0">
                <a:solidFill>
                  <a:srgbClr val="0000FF"/>
                </a:solidFill>
                <a:ea typeface="Calibri"/>
                <a:hlinkClick r:id="rId9"/>
              </a:rPr>
              <a:t>://aliprandi.blogspot.it/</a:t>
            </a:r>
            <a:endParaRPr dirty="0"/>
          </a:p>
          <a:p>
            <a:pPr>
              <a:lnSpc>
                <a:spcPct val="200000"/>
              </a:lnSpc>
            </a:pPr>
            <a:endParaRPr dirty="0"/>
          </a:p>
          <a:p>
            <a:pPr>
              <a:lnSpc>
                <a:spcPct val="100000"/>
              </a:lnSpc>
            </a:pPr>
            <a:endParaRPr dirty="0"/>
          </a:p>
          <a:p>
            <a:pPr>
              <a:lnSpc>
                <a:spcPct val="100000"/>
              </a:lnSpc>
            </a:pPr>
            <a:endParaRPr dirty="0"/>
          </a:p>
        </p:txBody>
      </p:sp>
      <p:sp>
        <p:nvSpPr>
          <p:cNvPr id="553" name="CustomShape 2"/>
          <p:cNvSpPr/>
          <p:nvPr/>
        </p:nvSpPr>
        <p:spPr>
          <a:xfrm>
            <a:off x="684360" y="115920"/>
            <a:ext cx="7770600" cy="791640"/>
          </a:xfrm>
          <a:prstGeom prst="rect">
            <a:avLst/>
          </a:prstGeom>
          <a:noFill/>
          <a:ln>
            <a:noFill/>
          </a:ln>
        </p:spPr>
        <p:txBody>
          <a:bodyPr lIns="0" tIns="0" rIns="0" bIns="0" anchor="ctr"/>
          <a:lstStyle/>
          <a:p>
            <a:pPr>
              <a:lnSpc>
                <a:spcPct val="95000"/>
              </a:lnSpc>
            </a:pPr>
            <a:r>
              <a:rPr lang="it-IT" sz="3200">
                <a:solidFill>
                  <a:srgbClr val="000000"/>
                </a:solidFill>
                <a:latin typeface="Calibri"/>
              </a:rPr>
              <a:t>Per saperne di più</a:t>
            </a:r>
            <a:endParaRPr/>
          </a:p>
        </p:txBody>
      </p:sp>
      <p:pic>
        <p:nvPicPr>
          <p:cNvPr id="554" name="Picture 2"/>
          <p:cNvPicPr/>
          <p:nvPr/>
        </p:nvPicPr>
        <p:blipFill>
          <a:blip r:embed="rId10"/>
          <a:stretch>
            <a:fillRect/>
          </a:stretch>
        </p:blipFill>
        <p:spPr>
          <a:xfrm>
            <a:off x="6890197" y="3920730"/>
            <a:ext cx="1564763" cy="1565670"/>
          </a:xfrm>
          <a:prstGeom prst="rect">
            <a:avLst/>
          </a:prstGeom>
          <a:ln>
            <a:noFill/>
          </a:ln>
        </p:spPr>
      </p:pic>
    </p:spTree>
    <p:extLst>
      <p:ext uri="{BB962C8B-B14F-4D97-AF65-F5344CB8AC3E}">
        <p14:creationId xmlns:p14="http://schemas.microsoft.com/office/powerpoint/2010/main" val="284178134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TextShape 3"/>
          <p:cNvSpPr txBox="1"/>
          <p:nvPr/>
        </p:nvSpPr>
        <p:spPr>
          <a:xfrm>
            <a:off x="2666880" y="6248520"/>
            <a:ext cx="3580920" cy="456840"/>
          </a:xfrm>
          <a:prstGeom prst="rect">
            <a:avLst/>
          </a:prstGeom>
        </p:spPr>
        <p:txBody>
          <a:bodyPr anchor="b"/>
          <a:lstStyle/>
          <a:p>
            <a:r>
              <a:rPr lang="it-IT" sz="1000">
                <a:solidFill>
                  <a:srgbClr val="000000"/>
                </a:solidFill>
              </a:rPr>
              <a:t>Sistema Bibliotecario di Ateneo | Università di Padova</a:t>
            </a:r>
            <a:endParaRPr>
              <a:solidFill>
                <a:prstClr val="black"/>
              </a:solidFill>
            </a:endParaRPr>
          </a:p>
        </p:txBody>
      </p:sp>
      <p:sp>
        <p:nvSpPr>
          <p:cNvPr id="3" name="TextShape 1"/>
          <p:cNvSpPr txBox="1"/>
          <p:nvPr/>
        </p:nvSpPr>
        <p:spPr>
          <a:xfrm>
            <a:off x="765578" y="169383"/>
            <a:ext cx="7041960" cy="791640"/>
          </a:xfrm>
          <a:prstGeom prst="rect">
            <a:avLst/>
          </a:prstGeom>
        </p:spPr>
        <p:txBody>
          <a:bodyPr/>
          <a:lstStyle/>
          <a:p>
            <a:pPr>
              <a:lnSpc>
                <a:spcPct val="100000"/>
              </a:lnSpc>
            </a:pPr>
            <a:r>
              <a:rPr lang="it-IT" sz="3200">
                <a:solidFill>
                  <a:srgbClr val="000000"/>
                </a:solidFill>
                <a:latin typeface="Arial"/>
              </a:rPr>
              <a:t>Citazioni bibliografiche e bibliografia</a:t>
            </a:r>
            <a:endParaRPr/>
          </a:p>
        </p:txBody>
      </p:sp>
      <p:sp>
        <p:nvSpPr>
          <p:cNvPr id="4" name="TextShape 2"/>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pic>
        <p:nvPicPr>
          <p:cNvPr id="5" name="Picture 5"/>
          <p:cNvPicPr/>
          <p:nvPr/>
        </p:nvPicPr>
        <p:blipFill>
          <a:blip r:embed="rId3"/>
          <a:stretch>
            <a:fillRect/>
          </a:stretch>
        </p:blipFill>
        <p:spPr>
          <a:xfrm>
            <a:off x="2020680" y="1758783"/>
            <a:ext cx="4873320" cy="3247560"/>
          </a:xfrm>
          <a:prstGeom prst="rect">
            <a:avLst/>
          </a:prstGeom>
          <a:ln>
            <a:noFill/>
          </a:ln>
        </p:spPr>
      </p:pic>
      <p:sp>
        <p:nvSpPr>
          <p:cNvPr id="6" name="CustomShape 3"/>
          <p:cNvSpPr/>
          <p:nvPr/>
        </p:nvSpPr>
        <p:spPr>
          <a:xfrm>
            <a:off x="2171520" y="4794303"/>
            <a:ext cx="4571640" cy="212040"/>
          </a:xfrm>
          <a:prstGeom prst="rect">
            <a:avLst/>
          </a:prstGeom>
          <a:noFill/>
          <a:ln>
            <a:noFill/>
          </a:ln>
        </p:spPr>
        <p:txBody>
          <a:bodyPr lIns="90000" tIns="45000" rIns="90000" bIns="45000"/>
          <a:lstStyle/>
          <a:p>
            <a:pPr>
              <a:lnSpc>
                <a:spcPct val="100000"/>
              </a:lnSpc>
            </a:pPr>
            <a:r>
              <a:rPr lang="it-IT" sz="800" u="sng">
                <a:solidFill>
                  <a:srgbClr val="0000FF"/>
                </a:solidFill>
                <a:latin typeface="Arial"/>
                <a:hlinkClick r:id="rId4"/>
              </a:rPr>
              <a:t>http://www.publicdomainpictures.net/view-image.php?image=2644&amp;picture=parola-aiutare</a:t>
            </a:r>
            <a:endParaRPr/>
          </a:p>
        </p:txBody>
      </p:sp>
    </p:spTree>
    <p:extLst>
      <p:ext uri="{BB962C8B-B14F-4D97-AF65-F5344CB8AC3E}">
        <p14:creationId xmlns:p14="http://schemas.microsoft.com/office/powerpoint/2010/main" val="369011090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TextShape 3"/>
          <p:cNvSpPr txBox="1"/>
          <p:nvPr/>
        </p:nvSpPr>
        <p:spPr>
          <a:xfrm>
            <a:off x="2666880" y="6248520"/>
            <a:ext cx="3580920" cy="456840"/>
          </a:xfrm>
          <a:prstGeom prst="rect">
            <a:avLst/>
          </a:prstGeom>
        </p:spPr>
        <p:txBody>
          <a:bodyPr anchor="b"/>
          <a:lstStyle/>
          <a:p>
            <a:r>
              <a:rPr lang="it-IT" sz="1000">
                <a:solidFill>
                  <a:srgbClr val="000000"/>
                </a:solidFill>
              </a:rPr>
              <a:t>Sistema Bibliotecario di Ateneo | Università di Padova</a:t>
            </a:r>
            <a:endParaRPr>
              <a:solidFill>
                <a:prstClr val="black"/>
              </a:solidFill>
            </a:endParaRPr>
          </a:p>
        </p:txBody>
      </p:sp>
      <p:sp>
        <p:nvSpPr>
          <p:cNvPr id="4" name="TextShape 2"/>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
        <p:nvSpPr>
          <p:cNvPr id="7" name="TextShape 1"/>
          <p:cNvSpPr txBox="1"/>
          <p:nvPr/>
        </p:nvSpPr>
        <p:spPr>
          <a:xfrm>
            <a:off x="615960" y="-109080"/>
            <a:ext cx="8229240" cy="1142640"/>
          </a:xfrm>
          <a:prstGeom prst="rect">
            <a:avLst/>
          </a:prstGeom>
        </p:spPr>
        <p:txBody>
          <a:bodyPr anchor="ctr"/>
          <a:lstStyle/>
          <a:p>
            <a:pPr>
              <a:lnSpc>
                <a:spcPct val="100000"/>
              </a:lnSpc>
            </a:pPr>
            <a:r>
              <a:rPr lang="it-IT" sz="3200" dirty="0">
                <a:solidFill>
                  <a:srgbClr val="000000"/>
                </a:solidFill>
              </a:rPr>
              <a:t>Citazioni e riferimenti bibliografici</a:t>
            </a:r>
            <a:endParaRPr dirty="0"/>
          </a:p>
        </p:txBody>
      </p:sp>
      <p:sp>
        <p:nvSpPr>
          <p:cNvPr id="8" name="CustomShape 2"/>
          <p:cNvSpPr/>
          <p:nvPr/>
        </p:nvSpPr>
        <p:spPr>
          <a:xfrm>
            <a:off x="454680" y="1270450"/>
            <a:ext cx="4606717" cy="1080720"/>
          </a:xfrm>
          <a:prstGeom prst="rect">
            <a:avLst/>
          </a:prstGeom>
          <a:noFill/>
          <a:ln>
            <a:noFill/>
          </a:ln>
        </p:spPr>
        <p:txBody>
          <a:bodyPr lIns="90000" tIns="45000" rIns="90000" bIns="45000"/>
          <a:lstStyle/>
          <a:p>
            <a:pPr algn="just">
              <a:lnSpc>
                <a:spcPct val="90000"/>
              </a:lnSpc>
              <a:buFont typeface="Wingdings" charset="2"/>
              <a:buChar char=""/>
            </a:pPr>
            <a:r>
              <a:rPr lang="it-IT" sz="2400" dirty="0">
                <a:solidFill>
                  <a:srgbClr val="000000"/>
                </a:solidFill>
                <a:ea typeface="Arial Unicode MS"/>
              </a:rPr>
              <a:t>la citazione è una parte di testo presa </a:t>
            </a:r>
            <a:r>
              <a:rPr lang="it-IT" sz="2400" u="sng" dirty="0">
                <a:solidFill>
                  <a:srgbClr val="C00000"/>
                </a:solidFill>
                <a:ea typeface="Arial Unicode MS"/>
              </a:rPr>
              <a:t>da un altro documento</a:t>
            </a:r>
            <a:r>
              <a:rPr lang="it-IT" sz="2400" dirty="0">
                <a:solidFill>
                  <a:srgbClr val="000000"/>
                </a:solidFill>
                <a:ea typeface="Arial Unicode MS"/>
              </a:rPr>
              <a:t> e riportato nella forma in cui compare</a:t>
            </a:r>
            <a:endParaRPr dirty="0"/>
          </a:p>
          <a:p>
            <a:pPr algn="just">
              <a:lnSpc>
                <a:spcPct val="90000"/>
              </a:lnSpc>
            </a:pPr>
            <a:endParaRPr dirty="0"/>
          </a:p>
          <a:p>
            <a:pPr algn="just">
              <a:lnSpc>
                <a:spcPct val="90000"/>
              </a:lnSpc>
            </a:pPr>
            <a:endParaRPr dirty="0"/>
          </a:p>
          <a:p>
            <a:pPr>
              <a:lnSpc>
                <a:spcPct val="90000"/>
              </a:lnSpc>
            </a:pPr>
            <a:endParaRPr dirty="0"/>
          </a:p>
          <a:p>
            <a:pPr algn="just">
              <a:lnSpc>
                <a:spcPct val="90000"/>
              </a:lnSpc>
            </a:pPr>
            <a:endParaRPr dirty="0"/>
          </a:p>
          <a:p>
            <a:pPr algn="just">
              <a:lnSpc>
                <a:spcPct val="90000"/>
              </a:lnSpc>
            </a:pPr>
            <a:endParaRPr dirty="0"/>
          </a:p>
        </p:txBody>
      </p:sp>
      <p:sp>
        <p:nvSpPr>
          <p:cNvPr id="9" name="CustomShape 3"/>
          <p:cNvSpPr/>
          <p:nvPr/>
        </p:nvSpPr>
        <p:spPr>
          <a:xfrm>
            <a:off x="454680" y="2724064"/>
            <a:ext cx="5173748" cy="2102040"/>
          </a:xfrm>
          <a:prstGeom prst="rect">
            <a:avLst/>
          </a:prstGeom>
          <a:noFill/>
          <a:ln>
            <a:noFill/>
          </a:ln>
        </p:spPr>
        <p:txBody>
          <a:bodyPr lIns="90000" tIns="45000" rIns="90000" bIns="45000"/>
          <a:lstStyle/>
          <a:p>
            <a:pPr>
              <a:lnSpc>
                <a:spcPct val="100000"/>
              </a:lnSpc>
              <a:buFont typeface="Wingdings" charset="2"/>
              <a:buChar char=""/>
            </a:pPr>
            <a:r>
              <a:rPr lang="it-IT" sz="2400" dirty="0">
                <a:solidFill>
                  <a:srgbClr val="000000"/>
                </a:solidFill>
              </a:rPr>
              <a:t>bisogna riportare sempre  la </a:t>
            </a:r>
            <a:r>
              <a:rPr lang="it-IT" sz="2400" u="sng" dirty="0">
                <a:solidFill>
                  <a:srgbClr val="FF0000"/>
                </a:solidFill>
              </a:rPr>
              <a:t>fonte </a:t>
            </a:r>
            <a:r>
              <a:rPr lang="it-IT" sz="2400" dirty="0">
                <a:solidFill>
                  <a:srgbClr val="000000"/>
                </a:solidFill>
              </a:rPr>
              <a:t>(riferimento bibliografico)  di derivazione del concetto</a:t>
            </a:r>
            <a:endParaRPr dirty="0"/>
          </a:p>
          <a:p>
            <a:pPr>
              <a:lnSpc>
                <a:spcPct val="100000"/>
              </a:lnSpc>
            </a:pPr>
            <a:endParaRPr dirty="0"/>
          </a:p>
          <a:p>
            <a:pPr lvl="2">
              <a:lnSpc>
                <a:spcPct val="100000"/>
              </a:lnSpc>
              <a:buFont typeface="Wingdings" charset="2"/>
              <a:buChar char=""/>
            </a:pPr>
            <a:r>
              <a:rPr lang="it-IT" dirty="0">
                <a:solidFill>
                  <a:srgbClr val="000000"/>
                </a:solidFill>
              </a:rPr>
              <a:t>per </a:t>
            </a:r>
            <a:r>
              <a:rPr lang="it-IT" b="1" dirty="0">
                <a:solidFill>
                  <a:srgbClr val="000000"/>
                </a:solidFill>
              </a:rPr>
              <a:t>non plagiare </a:t>
            </a:r>
            <a:endParaRPr dirty="0"/>
          </a:p>
          <a:p>
            <a:pPr>
              <a:lnSpc>
                <a:spcPct val="100000"/>
              </a:lnSpc>
            </a:pPr>
            <a:endParaRPr dirty="0"/>
          </a:p>
          <a:p>
            <a:pPr lvl="5">
              <a:lnSpc>
                <a:spcPct val="100000"/>
              </a:lnSpc>
              <a:buFont typeface="Wingdings" charset="2"/>
              <a:buChar char=""/>
            </a:pPr>
            <a:r>
              <a:rPr lang="it-IT" dirty="0">
                <a:solidFill>
                  <a:srgbClr val="000000"/>
                </a:solidFill>
              </a:rPr>
              <a:t>per </a:t>
            </a:r>
            <a:r>
              <a:rPr lang="it-IT" b="1" dirty="0">
                <a:solidFill>
                  <a:srgbClr val="000000"/>
                </a:solidFill>
              </a:rPr>
              <a:t>documentare</a:t>
            </a:r>
            <a:r>
              <a:rPr lang="it-IT" dirty="0">
                <a:solidFill>
                  <a:srgbClr val="000000"/>
                </a:solidFill>
              </a:rPr>
              <a:t> il percorso di ricerca fatto </a:t>
            </a:r>
            <a:endParaRPr dirty="0"/>
          </a:p>
          <a:p>
            <a:pPr>
              <a:lnSpc>
                <a:spcPct val="100000"/>
              </a:lnSpc>
            </a:pPr>
            <a:endParaRPr dirty="0"/>
          </a:p>
          <a:p>
            <a:pPr lvl="2">
              <a:lnSpc>
                <a:spcPct val="100000"/>
              </a:lnSpc>
              <a:buFont typeface="Wingdings" charset="2"/>
              <a:buChar char=""/>
            </a:pPr>
            <a:r>
              <a:rPr lang="it-IT" dirty="0">
                <a:solidFill>
                  <a:srgbClr val="000000"/>
                </a:solidFill>
              </a:rPr>
              <a:t>per consentire ad altri il </a:t>
            </a:r>
            <a:r>
              <a:rPr lang="it-IT" b="1" dirty="0">
                <a:solidFill>
                  <a:srgbClr val="000000"/>
                </a:solidFill>
              </a:rPr>
              <a:t>recupero dei documenti citati</a:t>
            </a:r>
            <a:endParaRPr dirty="0"/>
          </a:p>
        </p:txBody>
      </p:sp>
      <p:sp>
        <p:nvSpPr>
          <p:cNvPr id="10" name="CustomShape 4"/>
          <p:cNvSpPr/>
          <p:nvPr/>
        </p:nvSpPr>
        <p:spPr>
          <a:xfrm>
            <a:off x="5667390" y="5413703"/>
            <a:ext cx="3392100" cy="247219"/>
          </a:xfrm>
          <a:prstGeom prst="rect">
            <a:avLst/>
          </a:prstGeom>
          <a:noFill/>
          <a:ln>
            <a:noFill/>
          </a:ln>
        </p:spPr>
        <p:txBody>
          <a:bodyPr lIns="90000" tIns="45000" rIns="90000" bIns="45000"/>
          <a:lstStyle/>
          <a:p>
            <a:pPr>
              <a:lnSpc>
                <a:spcPct val="100000"/>
              </a:lnSpc>
            </a:pPr>
            <a:r>
              <a:rPr lang="it-IT" sz="900" dirty="0">
                <a:solidFill>
                  <a:srgbClr val="000000"/>
                </a:solidFill>
              </a:rPr>
              <a:t>http://www.echeion.it/wp-content/uploads/2013/05/copiare.jpg</a:t>
            </a:r>
            <a:endParaRPr dirty="0"/>
          </a:p>
        </p:txBody>
      </p:sp>
      <p:pic>
        <p:nvPicPr>
          <p:cNvPr id="11" name="Immagine 3"/>
          <p:cNvPicPr/>
          <p:nvPr/>
        </p:nvPicPr>
        <p:blipFill>
          <a:blip r:embed="rId3"/>
          <a:stretch>
            <a:fillRect/>
          </a:stretch>
        </p:blipFill>
        <p:spPr>
          <a:xfrm>
            <a:off x="5867640" y="3154680"/>
            <a:ext cx="2991600" cy="2247120"/>
          </a:xfrm>
          <a:prstGeom prst="rect">
            <a:avLst/>
          </a:prstGeom>
          <a:ln>
            <a:noFill/>
          </a:ln>
        </p:spPr>
      </p:pic>
    </p:spTree>
    <p:extLst>
      <p:ext uri="{BB962C8B-B14F-4D97-AF65-F5344CB8AC3E}">
        <p14:creationId xmlns:p14="http://schemas.microsoft.com/office/powerpoint/2010/main" val="94252435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TextShape 3"/>
          <p:cNvSpPr txBox="1"/>
          <p:nvPr/>
        </p:nvSpPr>
        <p:spPr>
          <a:xfrm>
            <a:off x="2666880" y="6248520"/>
            <a:ext cx="3580920" cy="456840"/>
          </a:xfrm>
          <a:prstGeom prst="rect">
            <a:avLst/>
          </a:prstGeom>
        </p:spPr>
        <p:txBody>
          <a:bodyPr anchor="b"/>
          <a:lstStyle/>
          <a:p>
            <a:r>
              <a:rPr lang="it-IT" sz="1000">
                <a:solidFill>
                  <a:srgbClr val="000000"/>
                </a:solidFill>
              </a:rPr>
              <a:t>Sistema Bibliotecario di Ateneo | Università di Padova</a:t>
            </a:r>
            <a:endParaRPr>
              <a:solidFill>
                <a:prstClr val="black"/>
              </a:solidFill>
            </a:endParaRPr>
          </a:p>
        </p:txBody>
      </p:sp>
      <p:sp>
        <p:nvSpPr>
          <p:cNvPr id="4" name="TextShape 2"/>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
        <p:nvSpPr>
          <p:cNvPr id="12" name="TextShape 1"/>
          <p:cNvSpPr txBox="1"/>
          <p:nvPr/>
        </p:nvSpPr>
        <p:spPr>
          <a:xfrm>
            <a:off x="762120" y="0"/>
            <a:ext cx="8381520" cy="828360"/>
          </a:xfrm>
          <a:prstGeom prst="rect">
            <a:avLst/>
          </a:prstGeom>
        </p:spPr>
        <p:txBody>
          <a:bodyPr anchor="ctr"/>
          <a:lstStyle/>
          <a:p>
            <a:pPr>
              <a:lnSpc>
                <a:spcPct val="100000"/>
              </a:lnSpc>
            </a:pPr>
            <a:r>
              <a:rPr lang="it-IT" sz="3200">
                <a:solidFill>
                  <a:srgbClr val="000000"/>
                </a:solidFill>
              </a:rPr>
              <a:t>Citing/Referencing</a:t>
            </a:r>
            <a:endParaRPr sz="3200"/>
          </a:p>
        </p:txBody>
      </p:sp>
      <p:sp>
        <p:nvSpPr>
          <p:cNvPr id="13" name="TextShape 2"/>
          <p:cNvSpPr txBox="1"/>
          <p:nvPr/>
        </p:nvSpPr>
        <p:spPr>
          <a:xfrm>
            <a:off x="971640" y="1628640"/>
            <a:ext cx="7056360" cy="4114440"/>
          </a:xfrm>
          <a:prstGeom prst="rect">
            <a:avLst/>
          </a:prstGeom>
        </p:spPr>
        <p:txBody>
          <a:bodyPr/>
          <a:lstStyle/>
          <a:p>
            <a:pPr algn="ctr">
              <a:lnSpc>
                <a:spcPct val="100000"/>
              </a:lnSpc>
            </a:pPr>
            <a:r>
              <a:rPr lang="it-IT" sz="2400" b="1" i="1" dirty="0">
                <a:solidFill>
                  <a:srgbClr val="000000"/>
                </a:solidFill>
              </a:rPr>
              <a:t>Indicazione bibliografica intertestuale </a:t>
            </a:r>
            <a:r>
              <a:rPr lang="it-IT" sz="2400" dirty="0">
                <a:solidFill>
                  <a:srgbClr val="000000"/>
                </a:solidFill>
              </a:rPr>
              <a:t>= </a:t>
            </a:r>
            <a:r>
              <a:rPr lang="it-IT" sz="2400" b="1" i="1" dirty="0" err="1">
                <a:solidFill>
                  <a:srgbClr val="000000"/>
                </a:solidFill>
              </a:rPr>
              <a:t>Citing</a:t>
            </a:r>
            <a:endParaRPr dirty="0"/>
          </a:p>
          <a:p>
            <a:pPr algn="ctr">
              <a:lnSpc>
                <a:spcPct val="90000"/>
              </a:lnSpc>
            </a:pPr>
            <a:endParaRPr dirty="0"/>
          </a:p>
          <a:p>
            <a:pPr algn="just">
              <a:lnSpc>
                <a:spcPct val="90000"/>
              </a:lnSpc>
            </a:pPr>
            <a:r>
              <a:rPr lang="it-IT" sz="2400" dirty="0">
                <a:solidFill>
                  <a:srgbClr val="000000"/>
                </a:solidFill>
              </a:rPr>
              <a:t>alla citazione letterale o alla parafrasi all’interno del testo segue un’indicazione fra parentesi tonde (Cognome autore/data di edizione) o una nota (</a:t>
            </a:r>
            <a:r>
              <a:rPr lang="it-IT" sz="2400" dirty="0" err="1">
                <a:solidFill>
                  <a:srgbClr val="000000"/>
                </a:solidFill>
              </a:rPr>
              <a:t>pié</a:t>
            </a:r>
            <a:r>
              <a:rPr lang="it-IT" sz="2400" dirty="0">
                <a:solidFill>
                  <a:srgbClr val="000000"/>
                </a:solidFill>
              </a:rPr>
              <a:t> di pagina o fine testo)  con cui si recupera la descrizione completa dell’opera citata all’interno dell’elenco bibliografico finale (</a:t>
            </a:r>
            <a:r>
              <a:rPr lang="it-IT" sz="2400" dirty="0" err="1">
                <a:solidFill>
                  <a:srgbClr val="000000"/>
                </a:solidFill>
              </a:rPr>
              <a:t>References</a:t>
            </a:r>
            <a:r>
              <a:rPr lang="it-IT" sz="2400" dirty="0">
                <a:solidFill>
                  <a:srgbClr val="000000"/>
                </a:solidFill>
              </a:rPr>
              <a:t>), ordinato per cognome dell’autore</a:t>
            </a:r>
            <a:endParaRPr dirty="0"/>
          </a:p>
          <a:p>
            <a:pPr algn="ctr">
              <a:lnSpc>
                <a:spcPct val="90000"/>
              </a:lnSpc>
            </a:pPr>
            <a:endParaRPr dirty="0"/>
          </a:p>
          <a:p>
            <a:pPr algn="ctr">
              <a:lnSpc>
                <a:spcPct val="90000"/>
              </a:lnSpc>
            </a:pPr>
            <a:r>
              <a:rPr lang="it-IT" sz="2400" b="1" i="1" dirty="0">
                <a:solidFill>
                  <a:srgbClr val="000000"/>
                </a:solidFill>
              </a:rPr>
              <a:t>Elenco bibliografico di riferimento =</a:t>
            </a:r>
            <a:r>
              <a:rPr lang="it-IT" sz="2400" b="1" i="1" dirty="0" err="1">
                <a:solidFill>
                  <a:srgbClr val="000000"/>
                </a:solidFill>
              </a:rPr>
              <a:t>Referencing</a:t>
            </a:r>
            <a:endParaRPr dirty="0"/>
          </a:p>
          <a:p>
            <a:pPr>
              <a:lnSpc>
                <a:spcPct val="90000"/>
              </a:lnSpc>
            </a:pPr>
            <a:endParaRPr dirty="0"/>
          </a:p>
        </p:txBody>
      </p:sp>
      <p:sp>
        <p:nvSpPr>
          <p:cNvPr id="14" name="CustomShape 3"/>
          <p:cNvSpPr/>
          <p:nvPr/>
        </p:nvSpPr>
        <p:spPr>
          <a:xfrm>
            <a:off x="179280" y="1628640"/>
            <a:ext cx="759960" cy="1223640"/>
          </a:xfrm>
          <a:prstGeom prst="curvedRightArrow">
            <a:avLst>
              <a:gd name="adj1" fmla="val 25000"/>
              <a:gd name="adj2" fmla="val 50000"/>
              <a:gd name="adj3" fmla="val 21568"/>
            </a:avLst>
          </a:prstGeom>
          <a:solidFill>
            <a:srgbClr val="C0504D"/>
          </a:solidFill>
          <a:ln w="25560">
            <a:solidFill>
              <a:srgbClr val="953735"/>
            </a:solidFill>
            <a:round/>
          </a:ln>
        </p:spPr>
      </p:sp>
      <p:sp>
        <p:nvSpPr>
          <p:cNvPr id="15" name="CustomShape 4"/>
          <p:cNvSpPr/>
          <p:nvPr/>
        </p:nvSpPr>
        <p:spPr>
          <a:xfrm>
            <a:off x="8028000" y="4292640"/>
            <a:ext cx="817200" cy="1215720"/>
          </a:xfrm>
          <a:prstGeom prst="curvedLeftArrow">
            <a:avLst>
              <a:gd name="adj1" fmla="val 25000"/>
              <a:gd name="adj2" fmla="val 50000"/>
              <a:gd name="adj3" fmla="val 25000"/>
            </a:avLst>
          </a:prstGeom>
          <a:solidFill>
            <a:srgbClr val="C0504D"/>
          </a:solidFill>
          <a:ln w="25560">
            <a:solidFill>
              <a:srgbClr val="953735"/>
            </a:solidFill>
            <a:round/>
          </a:ln>
        </p:spPr>
      </p:sp>
    </p:spTree>
    <p:extLst>
      <p:ext uri="{BB962C8B-B14F-4D97-AF65-F5344CB8AC3E}">
        <p14:creationId xmlns:p14="http://schemas.microsoft.com/office/powerpoint/2010/main" val="392351605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TextShape 3"/>
          <p:cNvSpPr txBox="1"/>
          <p:nvPr/>
        </p:nvSpPr>
        <p:spPr>
          <a:xfrm>
            <a:off x="2666880" y="6248520"/>
            <a:ext cx="3580920" cy="456840"/>
          </a:xfrm>
          <a:prstGeom prst="rect">
            <a:avLst/>
          </a:prstGeom>
        </p:spPr>
        <p:txBody>
          <a:bodyPr anchor="b"/>
          <a:lstStyle/>
          <a:p>
            <a:r>
              <a:rPr lang="it-IT" sz="1000">
                <a:solidFill>
                  <a:srgbClr val="000000"/>
                </a:solidFill>
              </a:rPr>
              <a:t>Sistema Bibliotecario di Ateneo | Università di Padova</a:t>
            </a:r>
            <a:endParaRPr>
              <a:solidFill>
                <a:prstClr val="black"/>
              </a:solidFill>
            </a:endParaRPr>
          </a:p>
        </p:txBody>
      </p:sp>
      <p:sp>
        <p:nvSpPr>
          <p:cNvPr id="4" name="TextShape 2"/>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
        <p:nvSpPr>
          <p:cNvPr id="5" name="TextShape 1"/>
          <p:cNvSpPr txBox="1"/>
          <p:nvPr/>
        </p:nvSpPr>
        <p:spPr>
          <a:xfrm>
            <a:off x="728460" y="105196"/>
            <a:ext cx="8778600" cy="612360"/>
          </a:xfrm>
          <a:prstGeom prst="rect">
            <a:avLst/>
          </a:prstGeom>
        </p:spPr>
        <p:txBody>
          <a:bodyPr anchor="ctr"/>
          <a:lstStyle/>
          <a:p>
            <a:pPr>
              <a:lnSpc>
                <a:spcPct val="100000"/>
              </a:lnSpc>
            </a:pPr>
            <a:r>
              <a:rPr lang="it-IT" sz="3200" dirty="0" err="1" smtClean="0">
                <a:solidFill>
                  <a:srgbClr val="000000"/>
                </a:solidFill>
              </a:rPr>
              <a:t>Citing</a:t>
            </a:r>
            <a:r>
              <a:rPr lang="it-IT" sz="3200" dirty="0" smtClean="0">
                <a:solidFill>
                  <a:srgbClr val="000000"/>
                </a:solidFill>
              </a:rPr>
              <a:t>/</a:t>
            </a:r>
            <a:r>
              <a:rPr lang="it-IT" sz="3200" dirty="0" err="1" smtClean="0">
                <a:solidFill>
                  <a:srgbClr val="000000"/>
                </a:solidFill>
              </a:rPr>
              <a:t>Referencing</a:t>
            </a:r>
            <a:r>
              <a:rPr lang="it-IT" sz="3200" dirty="0" smtClean="0">
                <a:solidFill>
                  <a:srgbClr val="000000"/>
                </a:solidFill>
              </a:rPr>
              <a:t>. </a:t>
            </a:r>
            <a:r>
              <a:rPr lang="it-IT" sz="3200" smtClean="0">
                <a:solidFill>
                  <a:srgbClr val="000000"/>
                </a:solidFill>
              </a:rPr>
              <a:t>Esempio.</a:t>
            </a:r>
            <a:endParaRPr sz="3200"/>
          </a:p>
        </p:txBody>
      </p:sp>
      <p:sp>
        <p:nvSpPr>
          <p:cNvPr id="6" name="TextShape 2"/>
          <p:cNvSpPr txBox="1"/>
          <p:nvPr/>
        </p:nvSpPr>
        <p:spPr>
          <a:xfrm>
            <a:off x="251640" y="1363396"/>
            <a:ext cx="3957120" cy="523440"/>
          </a:xfrm>
          <a:prstGeom prst="rect">
            <a:avLst/>
          </a:prstGeom>
        </p:spPr>
        <p:txBody>
          <a:bodyPr/>
          <a:lstStyle/>
          <a:p>
            <a:pPr>
              <a:lnSpc>
                <a:spcPct val="100000"/>
              </a:lnSpc>
            </a:pPr>
            <a:r>
              <a:rPr lang="it-IT" sz="2000" b="1" dirty="0" err="1" smtClean="0">
                <a:solidFill>
                  <a:srgbClr val="000000"/>
                </a:solidFill>
              </a:rPr>
              <a:t>Citing</a:t>
            </a:r>
            <a:r>
              <a:rPr lang="it-IT" sz="2000" b="1" dirty="0" smtClean="0">
                <a:solidFill>
                  <a:srgbClr val="000000"/>
                </a:solidFill>
              </a:rPr>
              <a:t> (all’interno del testo)</a:t>
            </a:r>
            <a:endParaRPr dirty="0"/>
          </a:p>
          <a:p>
            <a:pPr>
              <a:lnSpc>
                <a:spcPct val="100000"/>
              </a:lnSpc>
            </a:pPr>
            <a:endParaRPr dirty="0"/>
          </a:p>
          <a:p>
            <a:pPr>
              <a:lnSpc>
                <a:spcPct val="100000"/>
              </a:lnSpc>
              <a:buSzPct val="25000"/>
              <a:buFont typeface="Arial"/>
              <a:buChar char="•"/>
            </a:pPr>
            <a:r>
              <a:rPr lang="it-IT" sz="2000" b="1" dirty="0">
                <a:solidFill>
                  <a:srgbClr val="000000"/>
                </a:solidFill>
                <a:latin typeface="Calibri"/>
              </a:rPr>
              <a:t> </a:t>
            </a: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buSzPct val="25000"/>
              <a:buFont typeface="Arial"/>
              <a:buChar char="•"/>
            </a:pPr>
            <a:r>
              <a:rPr lang="it-IT" sz="2000" b="1" dirty="0">
                <a:solidFill>
                  <a:srgbClr val="000000"/>
                </a:solidFill>
                <a:latin typeface="Calibri"/>
              </a:rPr>
              <a:t>. </a:t>
            </a: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p:txBody>
      </p:sp>
      <p:sp>
        <p:nvSpPr>
          <p:cNvPr id="7" name="CustomShape 3"/>
          <p:cNvSpPr/>
          <p:nvPr/>
        </p:nvSpPr>
        <p:spPr>
          <a:xfrm>
            <a:off x="4600440" y="1363396"/>
            <a:ext cx="1034640" cy="395280"/>
          </a:xfrm>
          <a:prstGeom prst="rect">
            <a:avLst/>
          </a:prstGeom>
          <a:noFill/>
          <a:ln>
            <a:noFill/>
          </a:ln>
        </p:spPr>
        <p:txBody>
          <a:bodyPr wrap="none" lIns="90000" tIns="45000" rIns="90000" bIns="45000"/>
          <a:lstStyle/>
          <a:p>
            <a:pPr>
              <a:lnSpc>
                <a:spcPct val="100000"/>
              </a:lnSpc>
            </a:pPr>
            <a:r>
              <a:rPr lang="it-IT" sz="2000" b="1" dirty="0" err="1" smtClean="0">
                <a:solidFill>
                  <a:srgbClr val="000000"/>
                </a:solidFill>
                <a:latin typeface="Arial"/>
              </a:rPr>
              <a:t>Referencing</a:t>
            </a:r>
            <a:r>
              <a:rPr lang="it-IT" sz="2000" b="1" dirty="0" smtClean="0">
                <a:solidFill>
                  <a:srgbClr val="000000"/>
                </a:solidFill>
                <a:latin typeface="Arial"/>
              </a:rPr>
              <a:t> (in bibliografia)</a:t>
            </a:r>
            <a:endParaRPr dirty="0"/>
          </a:p>
        </p:txBody>
      </p:sp>
      <p:pic>
        <p:nvPicPr>
          <p:cNvPr id="8" name="Segnaposto immagine 5"/>
          <p:cNvPicPr/>
          <p:nvPr/>
        </p:nvPicPr>
        <p:blipFill>
          <a:blip r:embed="rId3"/>
          <a:stretch>
            <a:fillRect/>
          </a:stretch>
        </p:blipFill>
        <p:spPr>
          <a:xfrm>
            <a:off x="368280" y="2023560"/>
            <a:ext cx="4203360" cy="628920"/>
          </a:xfrm>
          <a:prstGeom prst="rect">
            <a:avLst/>
          </a:prstGeom>
          <a:ln>
            <a:noFill/>
          </a:ln>
        </p:spPr>
      </p:pic>
      <p:pic>
        <p:nvPicPr>
          <p:cNvPr id="9" name="Segnaposto immagine 5"/>
          <p:cNvPicPr/>
          <p:nvPr/>
        </p:nvPicPr>
        <p:blipFill>
          <a:blip r:embed="rId4"/>
          <a:stretch>
            <a:fillRect/>
          </a:stretch>
        </p:blipFill>
        <p:spPr>
          <a:xfrm>
            <a:off x="4572000" y="2068560"/>
            <a:ext cx="4601880" cy="348840"/>
          </a:xfrm>
          <a:prstGeom prst="rect">
            <a:avLst/>
          </a:prstGeom>
          <a:ln>
            <a:noFill/>
          </a:ln>
        </p:spPr>
      </p:pic>
      <p:pic>
        <p:nvPicPr>
          <p:cNvPr id="10" name="Segnaposto immagine 5"/>
          <p:cNvPicPr/>
          <p:nvPr/>
        </p:nvPicPr>
        <p:blipFill>
          <a:blip r:embed="rId5"/>
          <a:stretch>
            <a:fillRect/>
          </a:stretch>
        </p:blipFill>
        <p:spPr>
          <a:xfrm>
            <a:off x="251640" y="3910680"/>
            <a:ext cx="4193640" cy="831600"/>
          </a:xfrm>
          <a:prstGeom prst="rect">
            <a:avLst/>
          </a:prstGeom>
          <a:ln>
            <a:noFill/>
          </a:ln>
        </p:spPr>
      </p:pic>
      <p:sp>
        <p:nvSpPr>
          <p:cNvPr id="11" name="CustomShape 4"/>
          <p:cNvSpPr/>
          <p:nvPr/>
        </p:nvSpPr>
        <p:spPr>
          <a:xfrm>
            <a:off x="4600440" y="3910680"/>
            <a:ext cx="3637080" cy="394920"/>
          </a:xfrm>
          <a:prstGeom prst="rect">
            <a:avLst/>
          </a:prstGeom>
          <a:noFill/>
          <a:ln>
            <a:noFill/>
          </a:ln>
        </p:spPr>
        <p:txBody>
          <a:bodyPr lIns="90000" tIns="45000" rIns="90000" bIns="45000"/>
          <a:lstStyle/>
          <a:p>
            <a:pPr>
              <a:lnSpc>
                <a:spcPct val="100000"/>
              </a:lnSpc>
            </a:pPr>
            <a:r>
              <a:rPr lang="it-IT" sz="1000" b="1" dirty="0">
                <a:solidFill>
                  <a:srgbClr val="000000"/>
                </a:solidFill>
                <a:latin typeface="Times New Roman"/>
              </a:rPr>
              <a:t>Dalla </a:t>
            </a:r>
            <a:r>
              <a:rPr lang="it-IT" sz="1000" b="1" dirty="0" err="1">
                <a:solidFill>
                  <a:srgbClr val="000000"/>
                </a:solidFill>
                <a:latin typeface="Times New Roman"/>
              </a:rPr>
              <a:t>Zuanna</a:t>
            </a:r>
            <a:r>
              <a:rPr lang="it-IT" sz="1000" b="1" dirty="0">
                <a:solidFill>
                  <a:srgbClr val="000000"/>
                </a:solidFill>
                <a:latin typeface="Times New Roman"/>
              </a:rPr>
              <a:t> G., Rosina A., Rossi F., 2004. </a:t>
            </a:r>
            <a:r>
              <a:rPr lang="it-IT" sz="1000" i="1" dirty="0">
                <a:solidFill>
                  <a:srgbClr val="000000"/>
                </a:solidFill>
                <a:latin typeface="Times New Roman"/>
              </a:rPr>
              <a:t>‘‘Il Veneto. Storia della popolazione dalla caduta di Venezia ad oggi’</a:t>
            </a:r>
            <a:r>
              <a:rPr lang="it-IT" sz="1000" dirty="0">
                <a:solidFill>
                  <a:srgbClr val="000000"/>
                </a:solidFill>
                <a:latin typeface="Times New Roman"/>
              </a:rPr>
              <a:t>’ – Marsilio, Fondazione Nord Est</a:t>
            </a:r>
            <a:endParaRPr dirty="0"/>
          </a:p>
        </p:txBody>
      </p:sp>
    </p:spTree>
    <p:extLst>
      <p:ext uri="{BB962C8B-B14F-4D97-AF65-F5344CB8AC3E}">
        <p14:creationId xmlns:p14="http://schemas.microsoft.com/office/powerpoint/2010/main" val="396070020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Shape 2"/>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
        <p:nvSpPr>
          <p:cNvPr id="7" name="TextShape 1"/>
          <p:cNvSpPr txBox="1"/>
          <p:nvPr/>
        </p:nvSpPr>
        <p:spPr>
          <a:xfrm>
            <a:off x="542958" y="1224000"/>
            <a:ext cx="8197403" cy="4525560"/>
          </a:xfrm>
          <a:prstGeom prst="rect">
            <a:avLst/>
          </a:prstGeom>
        </p:spPr>
        <p:txBody>
          <a:bodyPr/>
          <a:lstStyle/>
          <a:p>
            <a:pPr algn="just">
              <a:lnSpc>
                <a:spcPct val="100000"/>
              </a:lnSpc>
            </a:pPr>
            <a:r>
              <a:rPr lang="it-IT" sz="2000" u="sng" dirty="0">
                <a:solidFill>
                  <a:srgbClr val="C00000"/>
                </a:solidFill>
              </a:rPr>
              <a:t>Citazione </a:t>
            </a:r>
            <a:r>
              <a:rPr lang="it-IT" sz="2000" u="sng" dirty="0" smtClean="0">
                <a:solidFill>
                  <a:srgbClr val="C00000"/>
                </a:solidFill>
              </a:rPr>
              <a:t>diretta</a:t>
            </a:r>
            <a:r>
              <a:rPr lang="it-IT" sz="1600" dirty="0">
                <a:solidFill>
                  <a:srgbClr val="000000"/>
                </a:solidFill>
              </a:rPr>
              <a:t>
Jones (1989, p.114) ha respinto vigorosamente ciò che lui chiama le </a:t>
            </a:r>
            <a:r>
              <a:rPr lang="it-IT" sz="1600" dirty="0">
                <a:solidFill>
                  <a:srgbClr val="7030A0"/>
                </a:solidFill>
              </a:rPr>
              <a:t>“</a:t>
            </a:r>
            <a:r>
              <a:rPr lang="it-IT" sz="1600" dirty="0"/>
              <a:t>asserzioni particolari”</a:t>
            </a:r>
            <a:r>
              <a:rPr lang="it-IT" sz="1600" dirty="0">
                <a:solidFill>
                  <a:srgbClr val="000000"/>
                </a:solidFill>
              </a:rPr>
              <a:t> di Howard, che sostiene che gli economisti siano tutti inutili</a:t>
            </a:r>
            <a:r>
              <a:rPr lang="it-IT" sz="1600" dirty="0" smtClean="0">
                <a:solidFill>
                  <a:srgbClr val="000000"/>
                </a:solidFill>
              </a:rPr>
              <a:t>.</a:t>
            </a:r>
          </a:p>
          <a:p>
            <a:pPr algn="just">
              <a:lnSpc>
                <a:spcPct val="100000"/>
              </a:lnSpc>
            </a:pPr>
            <a:endParaRPr lang="it-IT" sz="1600" dirty="0" smtClean="0">
              <a:solidFill>
                <a:srgbClr val="000000"/>
              </a:solidFill>
            </a:endParaRPr>
          </a:p>
          <a:p>
            <a:pPr algn="just">
              <a:lnSpc>
                <a:spcPct val="100000"/>
              </a:lnSpc>
            </a:pPr>
            <a:endParaRPr sz="1600" dirty="0"/>
          </a:p>
          <a:p>
            <a:pPr algn="just"/>
            <a:r>
              <a:rPr lang="it-IT" sz="2000" u="sng" dirty="0">
                <a:solidFill>
                  <a:srgbClr val="C00000"/>
                </a:solidFill>
              </a:rPr>
              <a:t>Citazione indiretta</a:t>
            </a:r>
            <a:endParaRPr sz="2000" dirty="0"/>
          </a:p>
          <a:p>
            <a:pPr algn="just"/>
            <a:r>
              <a:rPr lang="it-IT" sz="1600" dirty="0">
                <a:solidFill>
                  <a:srgbClr val="000000"/>
                </a:solidFill>
              </a:rPr>
              <a:t>Per ora e per la maggior parte degli investitori il benchmark non è altro che un parametro di  riferimento che consente di valutare ex post l’attività del gestore in termini di rendimento. Per  alcuni il benchmark rappresenta un fastidioso termine anglosassone che aumenta il grado di confusione nel mercato degli investimenti (Smart 2000, p.121</a:t>
            </a:r>
            <a:r>
              <a:rPr lang="it-IT" sz="1600" dirty="0" smtClean="0">
                <a:solidFill>
                  <a:srgbClr val="000000"/>
                </a:solidFill>
              </a:rPr>
              <a:t>)</a:t>
            </a:r>
          </a:p>
          <a:p>
            <a:pPr algn="just"/>
            <a:endParaRPr lang="it-IT" sz="1600" dirty="0" smtClean="0">
              <a:solidFill>
                <a:srgbClr val="000000"/>
              </a:solidFill>
            </a:endParaRPr>
          </a:p>
          <a:p>
            <a:pPr algn="just"/>
            <a:r>
              <a:rPr lang="it-IT" sz="1600" dirty="0" smtClean="0">
                <a:solidFill>
                  <a:srgbClr val="000000"/>
                </a:solidFill>
              </a:rPr>
              <a:t>	</a:t>
            </a:r>
          </a:p>
          <a:p>
            <a:pPr marL="1200150" lvl="2" indent="-285750" algn="just">
              <a:buFont typeface="Arial" panose="020B0604020202020204" pitchFamily="34" charset="0"/>
              <a:buChar char="•"/>
            </a:pPr>
            <a:r>
              <a:rPr lang="it-IT" dirty="0" smtClean="0">
                <a:solidFill>
                  <a:srgbClr val="000000"/>
                </a:solidFill>
              </a:rPr>
              <a:t>Evitare </a:t>
            </a:r>
            <a:r>
              <a:rPr lang="it-IT" dirty="0">
                <a:solidFill>
                  <a:srgbClr val="000000"/>
                </a:solidFill>
              </a:rPr>
              <a:t>di fornire citazioni per nozioni di conoscenza </a:t>
            </a:r>
            <a:r>
              <a:rPr lang="it-IT" dirty="0" smtClean="0">
                <a:solidFill>
                  <a:srgbClr val="000000"/>
                </a:solidFill>
              </a:rPr>
              <a:t>universale</a:t>
            </a:r>
          </a:p>
          <a:p>
            <a:pPr marL="1200150" lvl="2" indent="-285750" algn="just">
              <a:buFont typeface="Arial" panose="020B0604020202020204" pitchFamily="34" charset="0"/>
              <a:buChar char="•"/>
            </a:pPr>
            <a:r>
              <a:rPr lang="it-IT" dirty="0" smtClean="0">
                <a:solidFill>
                  <a:srgbClr val="000000"/>
                </a:solidFill>
              </a:rPr>
              <a:t>Nel caso di una citazione di poche parole mettere il testo tra virgolette,</a:t>
            </a:r>
          </a:p>
          <a:p>
            <a:pPr lvl="2" algn="just"/>
            <a:r>
              <a:rPr lang="it-IT" dirty="0" smtClean="0">
                <a:solidFill>
                  <a:srgbClr val="000000"/>
                </a:solidFill>
              </a:rPr>
              <a:t>     per periodi più lunghi utilizzare la citazione indiretta.</a:t>
            </a:r>
          </a:p>
          <a:p>
            <a:pPr marL="285750" indent="-285750" algn="just">
              <a:buFont typeface="Arial" panose="020B0604020202020204" pitchFamily="34" charset="0"/>
              <a:buChar char="•"/>
            </a:pPr>
            <a:endParaRPr lang="it-IT" dirty="0">
              <a:solidFill>
                <a:srgbClr val="000000"/>
              </a:solidFill>
            </a:endParaRPr>
          </a:p>
          <a:p>
            <a:r>
              <a:rPr lang="it-IT" sz="1100" dirty="0" smtClean="0">
                <a:solidFill>
                  <a:srgbClr val="000000"/>
                </a:solidFill>
              </a:rPr>
              <a:t>Da</a:t>
            </a:r>
            <a:r>
              <a:rPr lang="it-IT" sz="1100" dirty="0">
                <a:solidFill>
                  <a:srgbClr val="000000"/>
                </a:solidFill>
              </a:rPr>
              <a:t>: </a:t>
            </a:r>
            <a:r>
              <a:rPr lang="it-IT" sz="1100" u="sng" dirty="0">
                <a:solidFill>
                  <a:srgbClr val="0000FF"/>
                </a:solidFill>
                <a:hlinkClick r:id="rId3"/>
              </a:rPr>
              <a:t>http://emeroteca-caborin.cab.unipd.it/documenti-download/guide-e-moduli/guide-e-moduli-studenti/guida-riferimenti-bibliografici-tem-nov2014</a:t>
            </a:r>
            <a:endParaRPr sz="1100" dirty="0"/>
          </a:p>
          <a:p>
            <a:endParaRPr dirty="0"/>
          </a:p>
        </p:txBody>
      </p:sp>
      <p:sp>
        <p:nvSpPr>
          <p:cNvPr id="8" name="CustomShape 2"/>
          <p:cNvSpPr/>
          <p:nvPr/>
        </p:nvSpPr>
        <p:spPr>
          <a:xfrm>
            <a:off x="755640" y="115920"/>
            <a:ext cx="7772040" cy="609120"/>
          </a:xfrm>
          <a:prstGeom prst="rect">
            <a:avLst/>
          </a:prstGeom>
          <a:noFill/>
          <a:ln>
            <a:noFill/>
          </a:ln>
        </p:spPr>
        <p:txBody>
          <a:bodyPr lIns="90000" tIns="45000" rIns="90000" bIns="45000" anchor="ctr"/>
          <a:lstStyle/>
          <a:p>
            <a:pPr>
              <a:lnSpc>
                <a:spcPct val="95000"/>
              </a:lnSpc>
            </a:pPr>
            <a:r>
              <a:rPr lang="it-IT" sz="3200" dirty="0" err="1">
                <a:solidFill>
                  <a:srgbClr val="000000"/>
                </a:solidFill>
              </a:rPr>
              <a:t>Citing</a:t>
            </a:r>
            <a:endParaRPr sz="3200" dirty="0"/>
          </a:p>
        </p:txBody>
      </p:sp>
    </p:spTree>
    <p:extLst>
      <p:ext uri="{BB962C8B-B14F-4D97-AF65-F5344CB8AC3E}">
        <p14:creationId xmlns:p14="http://schemas.microsoft.com/office/powerpoint/2010/main" val="264582612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
          <p:cNvGraphicFramePr/>
          <p:nvPr>
            <p:extLst>
              <p:ext uri="{D42A27DB-BD31-4B8C-83A1-F6EECF244321}">
                <p14:modId xmlns:p14="http://schemas.microsoft.com/office/powerpoint/2010/main" val="3636741226"/>
              </p:ext>
            </p:extLst>
          </p:nvPr>
        </p:nvGraphicFramePr>
        <p:xfrm>
          <a:off x="692001" y="1342515"/>
          <a:ext cx="7820025" cy="3820035"/>
        </p:xfrm>
        <a:graphic>
          <a:graphicData uri="http://schemas.openxmlformats.org/drawingml/2006/table">
            <a:tbl>
              <a:tblPr/>
              <a:tblGrid>
                <a:gridCol w="3619113"/>
                <a:gridCol w="4200912"/>
              </a:tblGrid>
              <a:tr h="289221">
                <a:tc>
                  <a:txBody>
                    <a:bodyPr/>
                    <a:lstStyle/>
                    <a:p>
                      <a:pPr algn="ctr">
                        <a:lnSpc>
                          <a:spcPct val="100000"/>
                        </a:lnSpc>
                      </a:pPr>
                      <a:r>
                        <a:rPr lang="it-IT" sz="1400" dirty="0">
                          <a:solidFill>
                            <a:srgbClr val="000000"/>
                          </a:solidFill>
                          <a:latin typeface="Arial"/>
                        </a:rPr>
                        <a:t>TIPO DI DOCUMENTO</a:t>
                      </a:r>
                      <a:endParaRPr dirty="0"/>
                    </a:p>
                  </a:txBody>
                  <a:tcPr/>
                </a:tc>
                <a:tc>
                  <a:txBody>
                    <a:bodyPr/>
                    <a:lstStyle/>
                    <a:p>
                      <a:pPr algn="ctr">
                        <a:lnSpc>
                          <a:spcPct val="100000"/>
                        </a:lnSpc>
                      </a:pPr>
                      <a:r>
                        <a:rPr lang="it-IT" sz="1400">
                          <a:solidFill>
                            <a:srgbClr val="000000"/>
                          </a:solidFill>
                          <a:latin typeface="Arial"/>
                        </a:rPr>
                        <a:t>CITAZIONE BIBLIOGRAFICA</a:t>
                      </a:r>
                      <a:endParaRPr/>
                    </a:p>
                  </a:txBody>
                  <a:tcPr/>
                </a:tc>
              </a:tr>
              <a:tr h="539625">
                <a:tc>
                  <a:txBody>
                    <a:bodyPr/>
                    <a:lstStyle/>
                    <a:p>
                      <a:pPr>
                        <a:lnSpc>
                          <a:spcPct val="100000"/>
                        </a:lnSpc>
                      </a:pPr>
                      <a:r>
                        <a:rPr lang="it-IT" sz="1200" dirty="0">
                          <a:solidFill>
                            <a:srgbClr val="000000"/>
                          </a:solidFill>
                          <a:latin typeface="Arial"/>
                        </a:rPr>
                        <a:t>OPERA DI UN UNICO AUTORE</a:t>
                      </a:r>
                      <a:endParaRPr dirty="0"/>
                    </a:p>
                  </a:txBody>
                  <a:tcPr/>
                </a:tc>
                <a:tc>
                  <a:txBody>
                    <a:bodyPr/>
                    <a:lstStyle/>
                    <a:p>
                      <a:pPr>
                        <a:lnSpc>
                          <a:spcPct val="100000"/>
                        </a:lnSpc>
                      </a:pPr>
                      <a:r>
                        <a:rPr lang="it-IT" sz="1200" dirty="0">
                          <a:solidFill>
                            <a:srgbClr val="000000"/>
                          </a:solidFill>
                          <a:latin typeface="Arial"/>
                        </a:rPr>
                        <a:t>DOW, D., 1964. </a:t>
                      </a:r>
                      <a:r>
                        <a:rPr lang="it-IT" sz="1200" i="1" dirty="0">
                          <a:solidFill>
                            <a:srgbClr val="000000"/>
                          </a:solidFill>
                          <a:latin typeface="Arial"/>
                        </a:rPr>
                        <a:t>A </a:t>
                      </a:r>
                      <a:r>
                        <a:rPr lang="it-IT" sz="1200" i="1" dirty="0" err="1">
                          <a:solidFill>
                            <a:srgbClr val="000000"/>
                          </a:solidFill>
                          <a:latin typeface="Arial"/>
                        </a:rPr>
                        <a:t>history</a:t>
                      </a:r>
                      <a:r>
                        <a:rPr lang="it-IT" sz="1200" i="1" dirty="0">
                          <a:solidFill>
                            <a:srgbClr val="000000"/>
                          </a:solidFill>
                          <a:latin typeface="Arial"/>
                        </a:rPr>
                        <a:t> of the world</a:t>
                      </a:r>
                      <a:r>
                        <a:rPr lang="it-IT" sz="1200" dirty="0">
                          <a:solidFill>
                            <a:srgbClr val="000000"/>
                          </a:solidFill>
                          <a:latin typeface="Arial"/>
                        </a:rPr>
                        <a:t>. 3° ed. Londra: </a:t>
                      </a:r>
                      <a:r>
                        <a:rPr lang="it-IT" sz="1200" dirty="0" err="1">
                          <a:solidFill>
                            <a:srgbClr val="000000"/>
                          </a:solidFill>
                          <a:latin typeface="Arial"/>
                        </a:rPr>
                        <a:t>Greenfield</a:t>
                      </a:r>
                      <a:r>
                        <a:rPr lang="it-IT" sz="1200" dirty="0" smtClean="0">
                          <a:solidFill>
                            <a:srgbClr val="000000"/>
                          </a:solidFill>
                          <a:latin typeface="Arial"/>
                        </a:rPr>
                        <a:t>.</a:t>
                      </a:r>
                      <a:endParaRPr dirty="0"/>
                    </a:p>
                  </a:txBody>
                  <a:tcPr/>
                </a:tc>
              </a:tr>
              <a:tr h="638175">
                <a:tc>
                  <a:txBody>
                    <a:bodyPr/>
                    <a:lstStyle/>
                    <a:p>
                      <a:pPr>
                        <a:lnSpc>
                          <a:spcPct val="100000"/>
                        </a:lnSpc>
                      </a:pPr>
                      <a:r>
                        <a:rPr lang="it-IT" sz="1200">
                          <a:solidFill>
                            <a:srgbClr val="000000"/>
                          </a:solidFill>
                          <a:latin typeface="Arial"/>
                        </a:rPr>
                        <a:t>OPERA DI DUE O PIU' AUTORI</a:t>
                      </a:r>
                      <a:endParaRPr/>
                    </a:p>
                  </a:txBody>
                  <a:tcPr/>
                </a:tc>
                <a:tc>
                  <a:txBody>
                    <a:bodyPr/>
                    <a:lstStyle/>
                    <a:p>
                      <a:pPr>
                        <a:lnSpc>
                          <a:spcPct val="100000"/>
                        </a:lnSpc>
                      </a:pPr>
                      <a:r>
                        <a:rPr lang="it-IT" sz="1200" dirty="0">
                          <a:solidFill>
                            <a:srgbClr val="000000"/>
                          </a:solidFill>
                          <a:latin typeface="Arial"/>
                        </a:rPr>
                        <a:t>CUTLER, R., WILLIAMS, K., e WILLIAMS, J., 1986. </a:t>
                      </a:r>
                      <a:r>
                        <a:rPr lang="it-IT" sz="1200" i="1" dirty="0">
                          <a:solidFill>
                            <a:srgbClr val="000000"/>
                          </a:solidFill>
                          <a:latin typeface="Arial"/>
                        </a:rPr>
                        <a:t>Keynes, </a:t>
                      </a:r>
                      <a:r>
                        <a:rPr lang="it-IT" sz="1200" i="1" dirty="0" err="1">
                          <a:solidFill>
                            <a:srgbClr val="000000"/>
                          </a:solidFill>
                          <a:latin typeface="Arial"/>
                        </a:rPr>
                        <a:t>Beverdige</a:t>
                      </a:r>
                      <a:r>
                        <a:rPr lang="it-IT" sz="1200" i="1" dirty="0">
                          <a:solidFill>
                            <a:srgbClr val="000000"/>
                          </a:solidFill>
                          <a:latin typeface="Arial"/>
                        </a:rPr>
                        <a:t> and Beyond</a:t>
                      </a:r>
                      <a:r>
                        <a:rPr lang="it-IT" sz="1200" dirty="0">
                          <a:solidFill>
                            <a:srgbClr val="000000"/>
                          </a:solidFill>
                          <a:latin typeface="Arial"/>
                        </a:rPr>
                        <a:t>. Londra:</a:t>
                      </a:r>
                      <a:endParaRPr dirty="0"/>
                    </a:p>
                    <a:p>
                      <a:pPr>
                        <a:lnSpc>
                          <a:spcPct val="100000"/>
                        </a:lnSpc>
                      </a:pPr>
                      <a:r>
                        <a:rPr lang="it-IT" sz="1200" dirty="0" err="1">
                          <a:solidFill>
                            <a:srgbClr val="000000"/>
                          </a:solidFill>
                          <a:latin typeface="Arial"/>
                        </a:rPr>
                        <a:t>Routledge</a:t>
                      </a:r>
                      <a:r>
                        <a:rPr lang="it-IT" sz="1200" dirty="0">
                          <a:solidFill>
                            <a:srgbClr val="000000"/>
                          </a:solidFill>
                          <a:latin typeface="Arial"/>
                        </a:rPr>
                        <a:t> &amp; </a:t>
                      </a:r>
                      <a:r>
                        <a:rPr lang="it-IT" sz="1200" dirty="0" err="1" smtClean="0">
                          <a:solidFill>
                            <a:srgbClr val="000000"/>
                          </a:solidFill>
                          <a:latin typeface="Arial"/>
                        </a:rPr>
                        <a:t>Keagan</a:t>
                      </a:r>
                      <a:endParaRPr dirty="0"/>
                    </a:p>
                  </a:txBody>
                  <a:tcPr/>
                </a:tc>
              </a:tr>
              <a:tr h="403758">
                <a:tc>
                  <a:txBody>
                    <a:bodyPr/>
                    <a:lstStyle/>
                    <a:p>
                      <a:pPr>
                        <a:lnSpc>
                          <a:spcPct val="100000"/>
                        </a:lnSpc>
                      </a:pPr>
                      <a:r>
                        <a:rPr lang="it-IT" sz="1200">
                          <a:solidFill>
                            <a:srgbClr val="000000"/>
                          </a:solidFill>
                          <a:latin typeface="Arial"/>
                        </a:rPr>
                        <a:t>OPERA PRIVA DI AUTORE</a:t>
                      </a:r>
                      <a:endParaRPr/>
                    </a:p>
                  </a:txBody>
                  <a:tcPr/>
                </a:tc>
                <a:tc>
                  <a:txBody>
                    <a:bodyPr/>
                    <a:lstStyle/>
                    <a:p>
                      <a:pPr>
                        <a:lnSpc>
                          <a:spcPct val="100000"/>
                        </a:lnSpc>
                      </a:pPr>
                      <a:r>
                        <a:rPr lang="it-IT" sz="1200">
                          <a:solidFill>
                            <a:srgbClr val="000000"/>
                          </a:solidFill>
                          <a:latin typeface="Arial"/>
                        </a:rPr>
                        <a:t>ANON., 1999, </a:t>
                      </a:r>
                      <a:r>
                        <a:rPr lang="it-IT" sz="1200" i="1">
                          <a:solidFill>
                            <a:srgbClr val="000000"/>
                          </a:solidFill>
                          <a:latin typeface="Arial"/>
                        </a:rPr>
                        <a:t>A history of radio</a:t>
                      </a:r>
                      <a:r>
                        <a:rPr lang="it-IT" sz="1200">
                          <a:solidFill>
                            <a:srgbClr val="000000"/>
                          </a:solidFill>
                          <a:latin typeface="Arial"/>
                        </a:rPr>
                        <a:t>. Londra: Cart Press..</a:t>
                      </a:r>
                      <a:endParaRPr/>
                    </a:p>
                  </a:txBody>
                  <a:tcPr/>
                </a:tc>
              </a:tr>
              <a:tr h="433831">
                <a:tc>
                  <a:txBody>
                    <a:bodyPr/>
                    <a:lstStyle/>
                    <a:p>
                      <a:pPr>
                        <a:lnSpc>
                          <a:spcPct val="100000"/>
                        </a:lnSpc>
                      </a:pPr>
                      <a:r>
                        <a:rPr lang="it-IT" sz="1200">
                          <a:solidFill>
                            <a:srgbClr val="000000"/>
                          </a:solidFill>
                          <a:latin typeface="Arial"/>
                        </a:rPr>
                        <a:t>OPERA A CURA DI</a:t>
                      </a:r>
                      <a:endParaRPr/>
                    </a:p>
                  </a:txBody>
                  <a:tcPr/>
                </a:tc>
                <a:tc>
                  <a:txBody>
                    <a:bodyPr/>
                    <a:lstStyle/>
                    <a:p>
                      <a:pPr>
                        <a:lnSpc>
                          <a:spcPct val="100000"/>
                        </a:lnSpc>
                      </a:pPr>
                      <a:r>
                        <a:rPr lang="it-IT" sz="1200">
                          <a:solidFill>
                            <a:srgbClr val="000000"/>
                          </a:solidFill>
                          <a:latin typeface="Arial"/>
                        </a:rPr>
                        <a:t>CHESTER, K., a cura di., 1999. </a:t>
                      </a:r>
                      <a:r>
                        <a:rPr lang="it-IT" sz="1200" i="1">
                          <a:solidFill>
                            <a:srgbClr val="000000"/>
                          </a:solidFill>
                          <a:latin typeface="Arial"/>
                        </a:rPr>
                        <a:t>Lessons of the British war law</a:t>
                      </a:r>
                      <a:r>
                        <a:rPr lang="it-IT" sz="1200">
                          <a:solidFill>
                            <a:srgbClr val="000000"/>
                          </a:solidFill>
                          <a:latin typeface="Arial"/>
                        </a:rPr>
                        <a:t>. Westport: Greenwood Press.</a:t>
                      </a:r>
                      <a:endParaRPr/>
                    </a:p>
                  </a:txBody>
                  <a:tcPr/>
                </a:tc>
              </a:tr>
              <a:tr h="651612">
                <a:tc>
                  <a:txBody>
                    <a:bodyPr/>
                    <a:lstStyle/>
                    <a:p>
                      <a:pPr>
                        <a:lnSpc>
                          <a:spcPct val="100000"/>
                        </a:lnSpc>
                      </a:pPr>
                      <a:r>
                        <a:rPr lang="it-IT" sz="1200">
                          <a:solidFill>
                            <a:srgbClr val="000000"/>
                          </a:solidFill>
                          <a:latin typeface="Arial"/>
                        </a:rPr>
                        <a:t>ARTICOLO CONTENUTO IN RIVISTA</a:t>
                      </a:r>
                      <a:endParaRPr/>
                    </a:p>
                  </a:txBody>
                  <a:tcPr/>
                </a:tc>
                <a:tc>
                  <a:txBody>
                    <a:bodyPr/>
                    <a:lstStyle/>
                    <a:p>
                      <a:pPr>
                        <a:lnSpc>
                          <a:spcPct val="100000"/>
                        </a:lnSpc>
                      </a:pPr>
                      <a:r>
                        <a:rPr lang="it-IT" sz="1200" dirty="0">
                          <a:solidFill>
                            <a:srgbClr val="000000"/>
                          </a:solidFill>
                          <a:latin typeface="Arial"/>
                        </a:rPr>
                        <a:t>HESSEN, C., 2003. How to </a:t>
                      </a:r>
                      <a:r>
                        <a:rPr lang="it-IT" sz="1200" dirty="0" err="1">
                          <a:solidFill>
                            <a:srgbClr val="000000"/>
                          </a:solidFill>
                          <a:latin typeface="Arial"/>
                        </a:rPr>
                        <a:t>dismantel</a:t>
                      </a:r>
                      <a:r>
                        <a:rPr lang="it-IT" sz="1200" dirty="0">
                          <a:solidFill>
                            <a:srgbClr val="000000"/>
                          </a:solidFill>
                          <a:latin typeface="Arial"/>
                        </a:rPr>
                        <a:t> a big conglomerate </a:t>
                      </a:r>
                      <a:r>
                        <a:rPr lang="it-IT" sz="1200" dirty="0" err="1">
                          <a:solidFill>
                            <a:srgbClr val="000000"/>
                          </a:solidFill>
                          <a:latin typeface="Arial"/>
                        </a:rPr>
                        <a:t>firm</a:t>
                      </a:r>
                      <a:r>
                        <a:rPr lang="it-IT" sz="1200" dirty="0">
                          <a:solidFill>
                            <a:srgbClr val="000000"/>
                          </a:solidFill>
                          <a:latin typeface="Arial"/>
                        </a:rPr>
                        <a:t>. </a:t>
                      </a:r>
                      <a:r>
                        <a:rPr lang="it-IT" sz="1200" i="1" dirty="0">
                          <a:solidFill>
                            <a:srgbClr val="000000"/>
                          </a:solidFill>
                          <a:latin typeface="Arial"/>
                        </a:rPr>
                        <a:t>The Journal of </a:t>
                      </a:r>
                      <a:r>
                        <a:rPr lang="it-IT" sz="1200" i="1" dirty="0" err="1">
                          <a:solidFill>
                            <a:srgbClr val="000000"/>
                          </a:solidFill>
                          <a:latin typeface="Arial"/>
                        </a:rPr>
                        <a:t>Managerial</a:t>
                      </a:r>
                      <a:endParaRPr dirty="0"/>
                    </a:p>
                    <a:p>
                      <a:pPr>
                        <a:lnSpc>
                          <a:spcPct val="100000"/>
                        </a:lnSpc>
                      </a:pPr>
                      <a:r>
                        <a:rPr lang="it-IT" sz="1200" i="1" dirty="0" err="1">
                          <a:solidFill>
                            <a:srgbClr val="000000"/>
                          </a:solidFill>
                          <a:latin typeface="Arial"/>
                        </a:rPr>
                        <a:t>Economics</a:t>
                      </a:r>
                      <a:r>
                        <a:rPr lang="it-IT" sz="1200" dirty="0">
                          <a:solidFill>
                            <a:srgbClr val="000000"/>
                          </a:solidFill>
                          <a:latin typeface="Arial"/>
                        </a:rPr>
                        <a:t>, 132 (15), 23-24</a:t>
                      </a:r>
                      <a:r>
                        <a:rPr lang="it-IT" sz="1200" dirty="0" smtClean="0">
                          <a:solidFill>
                            <a:srgbClr val="000000"/>
                          </a:solidFill>
                          <a:latin typeface="Arial"/>
                        </a:rPr>
                        <a:t>.</a:t>
                      </a:r>
                      <a:endParaRPr dirty="0"/>
                    </a:p>
                  </a:txBody>
                  <a:tcPr/>
                </a:tc>
              </a:tr>
              <a:tr h="742950">
                <a:tc>
                  <a:txBody>
                    <a:bodyPr/>
                    <a:lstStyle/>
                    <a:p>
                      <a:pPr>
                        <a:lnSpc>
                          <a:spcPct val="100000"/>
                        </a:lnSpc>
                      </a:pPr>
                      <a:r>
                        <a:rPr lang="it-IT" sz="1200" dirty="0">
                          <a:solidFill>
                            <a:srgbClr val="000000"/>
                          </a:solidFill>
                          <a:latin typeface="Arial"/>
                        </a:rPr>
                        <a:t>PARTE DI LIBRO</a:t>
                      </a:r>
                      <a:endParaRPr dirty="0"/>
                    </a:p>
                  </a:txBody>
                  <a:tcPr/>
                </a:tc>
                <a:tc>
                  <a:txBody>
                    <a:bodyPr/>
                    <a:lstStyle/>
                    <a:p>
                      <a:pPr>
                        <a:lnSpc>
                          <a:spcPct val="100000"/>
                        </a:lnSpc>
                      </a:pPr>
                      <a:r>
                        <a:rPr lang="it-IT" sz="1200" dirty="0">
                          <a:solidFill>
                            <a:srgbClr val="000000"/>
                          </a:solidFill>
                          <a:latin typeface="Arial"/>
                        </a:rPr>
                        <a:t>ROBINSON, E., 1998. The </a:t>
                      </a:r>
                      <a:r>
                        <a:rPr lang="it-IT" sz="1200" dirty="0" err="1">
                          <a:solidFill>
                            <a:srgbClr val="000000"/>
                          </a:solidFill>
                          <a:latin typeface="Arial"/>
                        </a:rPr>
                        <a:t>overall</a:t>
                      </a:r>
                      <a:r>
                        <a:rPr lang="it-IT" sz="1200" dirty="0">
                          <a:solidFill>
                            <a:srgbClr val="000000"/>
                          </a:solidFill>
                          <a:latin typeface="Arial"/>
                        </a:rPr>
                        <a:t> </a:t>
                      </a:r>
                      <a:r>
                        <a:rPr lang="it-IT" sz="1200" dirty="0" err="1">
                          <a:solidFill>
                            <a:srgbClr val="000000"/>
                          </a:solidFill>
                          <a:latin typeface="Arial"/>
                        </a:rPr>
                        <a:t>allocation</a:t>
                      </a:r>
                      <a:r>
                        <a:rPr lang="it-IT" sz="1200" dirty="0">
                          <a:solidFill>
                            <a:srgbClr val="000000"/>
                          </a:solidFill>
                          <a:latin typeface="Arial"/>
                        </a:rPr>
                        <a:t> of </a:t>
                      </a:r>
                      <a:r>
                        <a:rPr lang="it-IT" sz="1200" dirty="0" err="1">
                          <a:solidFill>
                            <a:srgbClr val="000000"/>
                          </a:solidFill>
                          <a:latin typeface="Arial"/>
                        </a:rPr>
                        <a:t>resources</a:t>
                      </a:r>
                      <a:r>
                        <a:rPr lang="it-IT" sz="1200" dirty="0">
                          <a:solidFill>
                            <a:srgbClr val="000000"/>
                          </a:solidFill>
                          <a:latin typeface="Arial"/>
                        </a:rPr>
                        <a:t>. </a:t>
                      </a:r>
                      <a:r>
                        <a:rPr lang="it-IT" sz="1200" i="1" dirty="0">
                          <a:solidFill>
                            <a:srgbClr val="000000"/>
                          </a:solidFill>
                          <a:latin typeface="Arial"/>
                        </a:rPr>
                        <a:t>In</a:t>
                      </a:r>
                      <a:r>
                        <a:rPr lang="it-IT" sz="1200" dirty="0">
                          <a:solidFill>
                            <a:srgbClr val="000000"/>
                          </a:solidFill>
                          <a:latin typeface="Arial"/>
                        </a:rPr>
                        <a:t>: D. CHESTER, a cura di, 1999.</a:t>
                      </a:r>
                      <a:endParaRPr dirty="0"/>
                    </a:p>
                    <a:p>
                      <a:pPr>
                        <a:lnSpc>
                          <a:spcPct val="100000"/>
                        </a:lnSpc>
                      </a:pPr>
                      <a:r>
                        <a:rPr lang="it-IT" sz="1200" i="1" dirty="0" err="1">
                          <a:solidFill>
                            <a:srgbClr val="000000"/>
                          </a:solidFill>
                          <a:latin typeface="Arial"/>
                        </a:rPr>
                        <a:t>Lessons</a:t>
                      </a:r>
                      <a:r>
                        <a:rPr lang="it-IT" sz="1200" i="1" dirty="0">
                          <a:solidFill>
                            <a:srgbClr val="000000"/>
                          </a:solidFill>
                          <a:latin typeface="Arial"/>
                        </a:rPr>
                        <a:t> of the </a:t>
                      </a:r>
                      <a:r>
                        <a:rPr lang="it-IT" sz="1200" i="1" dirty="0" err="1">
                          <a:solidFill>
                            <a:srgbClr val="000000"/>
                          </a:solidFill>
                          <a:latin typeface="Arial"/>
                        </a:rPr>
                        <a:t>British</a:t>
                      </a:r>
                      <a:r>
                        <a:rPr lang="it-IT" sz="1200" i="1" dirty="0">
                          <a:solidFill>
                            <a:srgbClr val="000000"/>
                          </a:solidFill>
                          <a:latin typeface="Arial"/>
                        </a:rPr>
                        <a:t> war economy</a:t>
                      </a:r>
                      <a:r>
                        <a:rPr lang="it-IT" sz="1200" dirty="0">
                          <a:solidFill>
                            <a:srgbClr val="000000"/>
                          </a:solidFill>
                          <a:latin typeface="Arial"/>
                        </a:rPr>
                        <a:t>. Westport: Greenwood Press, pp.34-89</a:t>
                      </a:r>
                      <a:r>
                        <a:rPr lang="it-IT" sz="1200" dirty="0" smtClean="0">
                          <a:solidFill>
                            <a:srgbClr val="000000"/>
                          </a:solidFill>
                          <a:latin typeface="Arial"/>
                        </a:rPr>
                        <a:t>.</a:t>
                      </a:r>
                      <a:endParaRPr dirty="0"/>
                    </a:p>
                  </a:txBody>
                  <a:tcPr/>
                </a:tc>
              </a:tr>
            </a:tbl>
          </a:graphicData>
        </a:graphic>
      </p:graphicFrame>
      <p:sp>
        <p:nvSpPr>
          <p:cNvPr id="5" name="TextShape 2"/>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
        <p:nvSpPr>
          <p:cNvPr id="6" name="CustomShape 3"/>
          <p:cNvSpPr/>
          <p:nvPr/>
        </p:nvSpPr>
        <p:spPr>
          <a:xfrm>
            <a:off x="692001" y="189000"/>
            <a:ext cx="6192360" cy="516960"/>
          </a:xfrm>
          <a:prstGeom prst="rect">
            <a:avLst/>
          </a:prstGeom>
          <a:noFill/>
          <a:ln>
            <a:noFill/>
          </a:ln>
        </p:spPr>
        <p:txBody>
          <a:bodyPr lIns="90000" tIns="45000" rIns="90000" bIns="45000"/>
          <a:lstStyle/>
          <a:p>
            <a:pPr>
              <a:lnSpc>
                <a:spcPct val="100000"/>
              </a:lnSpc>
            </a:pPr>
            <a:r>
              <a:rPr lang="it-IT" sz="2800" dirty="0" smtClean="0">
                <a:solidFill>
                  <a:srgbClr val="000000"/>
                </a:solidFill>
                <a:latin typeface="Arial"/>
              </a:rPr>
              <a:t>Esempi </a:t>
            </a:r>
            <a:r>
              <a:rPr lang="it-IT" sz="2800" dirty="0">
                <a:solidFill>
                  <a:srgbClr val="000000"/>
                </a:solidFill>
                <a:latin typeface="Arial"/>
              </a:rPr>
              <a:t>di documenti citabili</a:t>
            </a:r>
            <a:endParaRPr dirty="0"/>
          </a:p>
        </p:txBody>
      </p:sp>
      <p:sp>
        <p:nvSpPr>
          <p:cNvPr id="2" name="CasellaDiTesto 1"/>
          <p:cNvSpPr txBox="1"/>
          <p:nvPr/>
        </p:nvSpPr>
        <p:spPr>
          <a:xfrm>
            <a:off x="692001" y="5507713"/>
            <a:ext cx="7404591" cy="369332"/>
          </a:xfrm>
          <a:prstGeom prst="rect">
            <a:avLst/>
          </a:prstGeom>
          <a:noFill/>
        </p:spPr>
        <p:txBody>
          <a:bodyPr wrap="none" rtlCol="0">
            <a:spAutoFit/>
          </a:bodyPr>
          <a:lstStyle/>
          <a:p>
            <a:r>
              <a:rPr lang="it-IT" dirty="0" smtClean="0"/>
              <a:t>Alcuni </a:t>
            </a:r>
            <a:r>
              <a:rPr lang="it-IT" dirty="0" smtClean="0">
                <a:hlinkClick r:id="rId3" action="ppaction://hlinkpres?slideindex=1&amp;slidetitle="/>
              </a:rPr>
              <a:t>esempi</a:t>
            </a:r>
            <a:r>
              <a:rPr lang="it-IT" dirty="0" smtClean="0"/>
              <a:t> di </a:t>
            </a:r>
            <a:r>
              <a:rPr lang="it-IT" i="1" dirty="0" err="1" smtClean="0"/>
              <a:t>referencing</a:t>
            </a:r>
            <a:r>
              <a:rPr lang="it-IT" dirty="0" smtClean="0"/>
              <a:t> di frontespizi di documenti e risorse online</a:t>
            </a:r>
            <a:endParaRPr lang="it-IT" dirty="0"/>
          </a:p>
        </p:txBody>
      </p:sp>
    </p:spTree>
    <p:extLst>
      <p:ext uri="{BB962C8B-B14F-4D97-AF65-F5344CB8AC3E}">
        <p14:creationId xmlns:p14="http://schemas.microsoft.com/office/powerpoint/2010/main" val="167006445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1"/>
          <p:cNvSpPr txBox="1"/>
          <p:nvPr/>
        </p:nvSpPr>
        <p:spPr>
          <a:xfrm>
            <a:off x="762120" y="152280"/>
            <a:ext cx="7924320" cy="407520"/>
          </a:xfrm>
          <a:prstGeom prst="rect">
            <a:avLst/>
          </a:prstGeom>
        </p:spPr>
        <p:txBody>
          <a:bodyPr/>
          <a:lstStyle/>
          <a:p>
            <a:pPr>
              <a:lnSpc>
                <a:spcPct val="100000"/>
              </a:lnSpc>
            </a:pPr>
            <a:r>
              <a:rPr lang="it-IT" sz="3200" dirty="0">
                <a:solidFill>
                  <a:srgbClr val="000000"/>
                </a:solidFill>
                <a:latin typeface="Arial"/>
              </a:rPr>
              <a:t>Stili </a:t>
            </a:r>
            <a:r>
              <a:rPr lang="it-IT" sz="3200" dirty="0" smtClean="0">
                <a:solidFill>
                  <a:srgbClr val="000000"/>
                </a:solidFill>
                <a:latin typeface="Arial"/>
              </a:rPr>
              <a:t>citazionali</a:t>
            </a:r>
            <a:endParaRPr dirty="0"/>
          </a:p>
        </p:txBody>
      </p:sp>
      <p:sp>
        <p:nvSpPr>
          <p:cNvPr id="3" name="TextShape 2"/>
          <p:cNvSpPr txBox="1"/>
          <p:nvPr/>
        </p:nvSpPr>
        <p:spPr>
          <a:xfrm>
            <a:off x="611280" y="1521664"/>
            <a:ext cx="8075160" cy="4247640"/>
          </a:xfrm>
          <a:prstGeom prst="rect">
            <a:avLst/>
          </a:prstGeom>
        </p:spPr>
        <p:txBody>
          <a:bodyPr/>
          <a:lstStyle/>
          <a:p>
            <a:pPr marL="285750" indent="-285750">
              <a:lnSpc>
                <a:spcPct val="80000"/>
              </a:lnSpc>
              <a:buSzPct val="90000"/>
              <a:buFont typeface="Arial" panose="020B0604020202020204" pitchFamily="34" charset="0"/>
              <a:buChar char="•"/>
            </a:pPr>
            <a:endParaRPr sz="2000" dirty="0"/>
          </a:p>
          <a:p>
            <a:pPr marL="342900" indent="-342900">
              <a:lnSpc>
                <a:spcPct val="80000"/>
              </a:lnSpc>
              <a:buSzPct val="90000"/>
              <a:buFont typeface="Arial" panose="020B0604020202020204" pitchFamily="34" charset="0"/>
              <a:buChar char="•"/>
            </a:pPr>
            <a:r>
              <a:rPr lang="it-IT" sz="2000" dirty="0">
                <a:solidFill>
                  <a:srgbClr val="000000"/>
                </a:solidFill>
                <a:latin typeface="Arial"/>
              </a:rPr>
              <a:t>standard internazionali vs. aree disciplinari</a:t>
            </a:r>
            <a:endParaRPr sz="2000" dirty="0"/>
          </a:p>
          <a:p>
            <a:pPr marL="285750" indent="-285750">
              <a:lnSpc>
                <a:spcPct val="80000"/>
              </a:lnSpc>
              <a:buSzPct val="90000"/>
              <a:buFont typeface="Arial" panose="020B0604020202020204" pitchFamily="34" charset="0"/>
              <a:buChar char="•"/>
            </a:pPr>
            <a:endParaRPr sz="2000" dirty="0"/>
          </a:p>
          <a:p>
            <a:pPr marL="342900" indent="-342900">
              <a:lnSpc>
                <a:spcPct val="90000"/>
              </a:lnSpc>
              <a:buSzPct val="90000"/>
              <a:buFont typeface="Arial" panose="020B0604020202020204" pitchFamily="34" charset="0"/>
              <a:buChar char="•"/>
            </a:pPr>
            <a:r>
              <a:rPr lang="it-IT" sz="2000" dirty="0">
                <a:solidFill>
                  <a:srgbClr val="000000"/>
                </a:solidFill>
                <a:latin typeface="Arial"/>
              </a:rPr>
              <a:t>le citazioni riportano le </a:t>
            </a:r>
            <a:r>
              <a:rPr lang="it-IT" sz="2000" b="1" dirty="0">
                <a:solidFill>
                  <a:srgbClr val="000000"/>
                </a:solidFill>
                <a:latin typeface="Arial"/>
              </a:rPr>
              <a:t>caratteristiche essenziali </a:t>
            </a:r>
            <a:r>
              <a:rPr lang="it-IT" sz="2000" dirty="0">
                <a:solidFill>
                  <a:srgbClr val="000000"/>
                </a:solidFill>
                <a:latin typeface="Arial"/>
              </a:rPr>
              <a:t>(autori, titolo, data, ecc.) dei documenti consultati</a:t>
            </a:r>
            <a:endParaRPr sz="2000" dirty="0"/>
          </a:p>
          <a:p>
            <a:pPr marL="285750" indent="-285750">
              <a:lnSpc>
                <a:spcPct val="90000"/>
              </a:lnSpc>
              <a:buSzPct val="90000"/>
              <a:buFont typeface="Arial" panose="020B0604020202020204" pitchFamily="34" charset="0"/>
              <a:buChar char="•"/>
            </a:pPr>
            <a:endParaRPr sz="2000" dirty="0"/>
          </a:p>
          <a:p>
            <a:pPr marL="342900" indent="-342900">
              <a:lnSpc>
                <a:spcPct val="90000"/>
              </a:lnSpc>
              <a:buSzPct val="90000"/>
              <a:buFont typeface="Arial" panose="020B0604020202020204" pitchFamily="34" charset="0"/>
              <a:buChar char="•"/>
            </a:pPr>
            <a:r>
              <a:rPr lang="it-IT" sz="2000" dirty="0">
                <a:solidFill>
                  <a:srgbClr val="000000"/>
                </a:solidFill>
                <a:latin typeface="Arial"/>
              </a:rPr>
              <a:t>lo </a:t>
            </a:r>
            <a:r>
              <a:rPr lang="it-IT" sz="2000" b="1" dirty="0">
                <a:solidFill>
                  <a:srgbClr val="000000"/>
                </a:solidFill>
                <a:latin typeface="Arial"/>
              </a:rPr>
              <a:t>stile citazionale </a:t>
            </a:r>
            <a:r>
              <a:rPr lang="it-IT" sz="2000" dirty="0">
                <a:solidFill>
                  <a:srgbClr val="000000"/>
                </a:solidFill>
                <a:latin typeface="Arial"/>
              </a:rPr>
              <a:t>indica ordine e formattazione grafica degli elementi di cui è composta la citazione</a:t>
            </a:r>
            <a:endParaRPr sz="2000" dirty="0"/>
          </a:p>
          <a:p>
            <a:pPr marL="285750" indent="-285750">
              <a:lnSpc>
                <a:spcPct val="90000"/>
              </a:lnSpc>
              <a:buSzPct val="90000"/>
              <a:buFont typeface="Arial" panose="020B0604020202020204" pitchFamily="34" charset="0"/>
              <a:buChar char="•"/>
            </a:pPr>
            <a:endParaRPr sz="2000" dirty="0"/>
          </a:p>
          <a:p>
            <a:pPr marL="342900" indent="-342900">
              <a:lnSpc>
                <a:spcPct val="90000"/>
              </a:lnSpc>
              <a:buSzPct val="90000"/>
              <a:buFont typeface="Arial" panose="020B0604020202020204" pitchFamily="34" charset="0"/>
              <a:buChar char="•"/>
            </a:pPr>
            <a:r>
              <a:rPr lang="it-IT" sz="2000" b="1" dirty="0">
                <a:solidFill>
                  <a:srgbClr val="000000"/>
                </a:solidFill>
                <a:latin typeface="Arial"/>
              </a:rPr>
              <a:t>una volta scelto uno stile di citazione, va mantenuto nel corso di tutto l’elaborato</a:t>
            </a:r>
            <a:endParaRPr sz="2000" dirty="0"/>
          </a:p>
          <a:p>
            <a:pPr marL="285750" indent="-285750">
              <a:lnSpc>
                <a:spcPct val="90000"/>
              </a:lnSpc>
              <a:buSzPct val="90000"/>
              <a:buFont typeface="Arial" panose="020B0604020202020204" pitchFamily="34" charset="0"/>
              <a:buChar char="•"/>
            </a:pPr>
            <a:endParaRPr sz="2000" dirty="0"/>
          </a:p>
          <a:p>
            <a:pPr marL="342900" indent="-342900">
              <a:lnSpc>
                <a:spcPct val="90000"/>
              </a:lnSpc>
              <a:buSzPct val="90000"/>
              <a:buFont typeface="Arial" panose="020B0604020202020204" pitchFamily="34" charset="0"/>
              <a:buChar char="•"/>
            </a:pPr>
            <a:r>
              <a:rPr lang="it-IT" sz="2000" b="1" dirty="0">
                <a:solidFill>
                  <a:srgbClr val="000000"/>
                </a:solidFill>
                <a:latin typeface="Arial"/>
              </a:rPr>
              <a:t>gestione bibliografie</a:t>
            </a:r>
            <a:r>
              <a:rPr lang="it-IT" sz="2000" dirty="0">
                <a:solidFill>
                  <a:srgbClr val="000000"/>
                </a:solidFill>
                <a:latin typeface="Arial"/>
              </a:rPr>
              <a:t>: </a:t>
            </a:r>
            <a:r>
              <a:rPr lang="it-IT" sz="2000" dirty="0" err="1">
                <a:solidFill>
                  <a:srgbClr val="000000"/>
                </a:solidFill>
                <a:latin typeface="Arial"/>
              </a:rPr>
              <a:t>Refworks</a:t>
            </a:r>
            <a:r>
              <a:rPr lang="it-IT" sz="2000" dirty="0">
                <a:solidFill>
                  <a:srgbClr val="000000"/>
                </a:solidFill>
                <a:latin typeface="Arial"/>
              </a:rPr>
              <a:t>, il software di Reference Management utilizzato dall’Università di </a:t>
            </a:r>
            <a:r>
              <a:rPr lang="it-IT" sz="2000" dirty="0" smtClean="0">
                <a:solidFill>
                  <a:srgbClr val="000000"/>
                </a:solidFill>
                <a:latin typeface="Arial"/>
              </a:rPr>
              <a:t>Padova</a:t>
            </a:r>
          </a:p>
          <a:p>
            <a:pPr>
              <a:lnSpc>
                <a:spcPct val="90000"/>
              </a:lnSpc>
              <a:buSzPct val="25000"/>
              <a:buFont typeface="Wingdings" charset="2"/>
              <a:buChar char=""/>
            </a:pPr>
            <a:endParaRPr dirty="0"/>
          </a:p>
        </p:txBody>
      </p:sp>
      <p:sp>
        <p:nvSpPr>
          <p:cNvPr id="4"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Tree>
    <p:extLst>
      <p:ext uri="{BB962C8B-B14F-4D97-AF65-F5344CB8AC3E}">
        <p14:creationId xmlns:p14="http://schemas.microsoft.com/office/powerpoint/2010/main" val="32241772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TextShape 3"/>
          <p:cNvSpPr txBox="1"/>
          <p:nvPr/>
        </p:nvSpPr>
        <p:spPr>
          <a:xfrm>
            <a:off x="2666880" y="6248520"/>
            <a:ext cx="3580920" cy="456840"/>
          </a:xfrm>
          <a:prstGeom prst="rect">
            <a:avLst/>
          </a:prstGeom>
        </p:spPr>
        <p:txBody>
          <a:bodyPr anchor="b"/>
          <a:lstStyle/>
          <a:p>
            <a:r>
              <a:rPr lang="it-IT" sz="1000">
                <a:solidFill>
                  <a:srgbClr val="000000"/>
                </a:solidFill>
              </a:rPr>
              <a:t>Sistema Bibliotecario di Ateneo | Università di Padova</a:t>
            </a:r>
            <a:endParaRPr>
              <a:solidFill>
                <a:prstClr val="black"/>
              </a:solidFill>
            </a:endParaRPr>
          </a:p>
        </p:txBody>
      </p:sp>
      <p:sp>
        <p:nvSpPr>
          <p:cNvPr id="11" name="TextShape 1"/>
          <p:cNvSpPr txBox="1"/>
          <p:nvPr/>
        </p:nvSpPr>
        <p:spPr>
          <a:xfrm>
            <a:off x="611280" y="260280"/>
            <a:ext cx="8532360" cy="1141200"/>
          </a:xfrm>
          <a:prstGeom prst="rect">
            <a:avLst/>
          </a:prstGeom>
        </p:spPr>
        <p:txBody>
          <a:bodyPr/>
          <a:lstStyle/>
          <a:p>
            <a:pPr algn="ctr">
              <a:lnSpc>
                <a:spcPct val="100000"/>
              </a:lnSpc>
            </a:pPr>
            <a:r>
              <a:rPr lang="it-IT" sz="2000">
                <a:solidFill>
                  <a:srgbClr val="000000"/>
                </a:solidFill>
                <a:latin typeface="Arial"/>
              </a:rPr>
              <a:t>Prove finali e tesi di laurea: informazioni, documentazione, aiuto…</a:t>
            </a:r>
            <a:r>
              <a:rPr lang="it-IT" sz="2600">
                <a:solidFill>
                  <a:srgbClr val="000000"/>
                </a:solidFill>
                <a:latin typeface="Arial"/>
              </a:rPr>
              <a:t>
</a:t>
            </a:r>
            <a:endParaRPr/>
          </a:p>
        </p:txBody>
      </p:sp>
      <p:sp>
        <p:nvSpPr>
          <p:cNvPr id="12" name="TextShape 2"/>
          <p:cNvSpPr txBox="1"/>
          <p:nvPr/>
        </p:nvSpPr>
        <p:spPr>
          <a:xfrm>
            <a:off x="395280" y="4435560"/>
            <a:ext cx="8064000" cy="3031920"/>
          </a:xfrm>
          <a:prstGeom prst="rect">
            <a:avLst/>
          </a:prstGeom>
        </p:spPr>
        <p:txBody>
          <a:bodyPr/>
          <a:lstStyle/>
          <a:p>
            <a:pPr algn="ctr">
              <a:lnSpc>
                <a:spcPct val="100000"/>
              </a:lnSpc>
            </a:pPr>
            <a:r>
              <a:rPr lang="it-IT">
                <a:solidFill>
                  <a:srgbClr val="000000"/>
                </a:solidFill>
                <a:latin typeface="Arial"/>
              </a:rPr>
              <a:t>Indicazioni redazionali                 Modalità di scelta della tesi</a:t>
            </a:r>
            <a:endParaRPr/>
          </a:p>
          <a:p>
            <a:pPr algn="ctr">
              <a:lnSpc>
                <a:spcPct val="100000"/>
              </a:lnSpc>
            </a:pPr>
            <a:endParaRPr/>
          </a:p>
          <a:p>
            <a:pPr algn="ctr">
              <a:lnSpc>
                <a:spcPct val="100000"/>
              </a:lnSpc>
            </a:pPr>
            <a:r>
              <a:rPr lang="it-IT">
                <a:solidFill>
                  <a:srgbClr val="000000"/>
                </a:solidFill>
                <a:latin typeface="Arial"/>
              </a:rPr>
              <a:t>Regole da seguire nella stesura della tesi</a:t>
            </a:r>
            <a:endParaRPr/>
          </a:p>
          <a:p>
            <a:pPr algn="ctr">
              <a:lnSpc>
                <a:spcPct val="100000"/>
              </a:lnSpc>
            </a:pPr>
            <a:endParaRPr/>
          </a:p>
          <a:p>
            <a:pPr algn="ctr">
              <a:lnSpc>
                <a:spcPct val="100000"/>
              </a:lnSpc>
            </a:pPr>
            <a:r>
              <a:rPr lang="it-IT">
                <a:solidFill>
                  <a:srgbClr val="000000"/>
                </a:solidFill>
                <a:latin typeface="Arial"/>
              </a:rPr>
              <a:t>Modalità di consegna          Calcolo della votazione finale</a:t>
            </a:r>
            <a:endParaRPr/>
          </a:p>
        </p:txBody>
      </p:sp>
      <p:sp>
        <p:nvSpPr>
          <p:cNvPr id="13"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pic>
        <p:nvPicPr>
          <p:cNvPr id="14" name="Immagine 13">
            <a:hlinkClick r:id="rId3"/>
          </p:cNvPr>
          <p:cNvPicPr>
            <a:picLocks noChangeAspect="1"/>
          </p:cNvPicPr>
          <p:nvPr/>
        </p:nvPicPr>
        <p:blipFill rotWithShape="1">
          <a:blip r:embed="rId4"/>
          <a:srcRect l="17943" t="12907" r="18482" b="14245"/>
          <a:stretch/>
        </p:blipFill>
        <p:spPr>
          <a:xfrm>
            <a:off x="2007623" y="1205156"/>
            <a:ext cx="4839314" cy="3117634"/>
          </a:xfrm>
          <a:prstGeom prst="rect">
            <a:avLst/>
          </a:prstGeom>
        </p:spPr>
      </p:pic>
    </p:spTree>
    <p:extLst>
      <p:ext uri="{BB962C8B-B14F-4D97-AF65-F5344CB8AC3E}">
        <p14:creationId xmlns:p14="http://schemas.microsoft.com/office/powerpoint/2010/main" val="40905516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pic>
        <p:nvPicPr>
          <p:cNvPr id="2" name="Immagine 1">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335" y="1380948"/>
            <a:ext cx="5639266" cy="2950480"/>
          </a:xfrm>
          <a:prstGeom prst="rect">
            <a:avLst/>
          </a:prstGeom>
        </p:spPr>
      </p:pic>
      <p:sp>
        <p:nvSpPr>
          <p:cNvPr id="3" name="CasellaDiTesto 2"/>
          <p:cNvSpPr txBox="1"/>
          <p:nvPr/>
        </p:nvSpPr>
        <p:spPr>
          <a:xfrm>
            <a:off x="695459" y="128789"/>
            <a:ext cx="6655989" cy="584775"/>
          </a:xfrm>
          <a:prstGeom prst="rect">
            <a:avLst/>
          </a:prstGeom>
          <a:noFill/>
        </p:spPr>
        <p:txBody>
          <a:bodyPr wrap="none" rtlCol="0">
            <a:spAutoFit/>
          </a:bodyPr>
          <a:lstStyle/>
          <a:p>
            <a:r>
              <a:rPr lang="it-IT" sz="3200" dirty="0" smtClean="0"/>
              <a:t>Stili citazionali per le scienze sociali</a:t>
            </a:r>
            <a:endParaRPr lang="it-IT" sz="3200" dirty="0"/>
          </a:p>
        </p:txBody>
      </p:sp>
      <p:pic>
        <p:nvPicPr>
          <p:cNvPr id="5" name="Immagine 4">
            <a:hlinkClick r:id="rId3"/>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9164" y="4415364"/>
            <a:ext cx="5238435" cy="1714667"/>
          </a:xfrm>
          <a:prstGeom prst="rect">
            <a:avLst/>
          </a:prstGeom>
        </p:spPr>
      </p:pic>
    </p:spTree>
    <p:extLst>
      <p:ext uri="{BB962C8B-B14F-4D97-AF65-F5344CB8AC3E}">
        <p14:creationId xmlns:p14="http://schemas.microsoft.com/office/powerpoint/2010/main" val="8491942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1"/>
          <p:cNvSpPr txBox="1"/>
          <p:nvPr/>
        </p:nvSpPr>
        <p:spPr>
          <a:xfrm>
            <a:off x="762120" y="152280"/>
            <a:ext cx="8381520" cy="407520"/>
          </a:xfrm>
          <a:prstGeom prst="rect">
            <a:avLst/>
          </a:prstGeom>
        </p:spPr>
        <p:txBody>
          <a:bodyPr/>
          <a:lstStyle/>
          <a:p>
            <a:pPr>
              <a:lnSpc>
                <a:spcPct val="100000"/>
              </a:lnSpc>
            </a:pPr>
            <a:r>
              <a:rPr lang="it-IT" sz="2800" dirty="0">
                <a:solidFill>
                  <a:srgbClr val="000000"/>
                </a:solidFill>
                <a:latin typeface="Arial"/>
              </a:rPr>
              <a:t>Standard internazionali: </a:t>
            </a:r>
            <a:r>
              <a:rPr lang="it-IT" sz="2800" dirty="0" smtClean="0">
                <a:solidFill>
                  <a:srgbClr val="000000"/>
                </a:solidFill>
                <a:latin typeface="Arial"/>
              </a:rPr>
              <a:t>Harvard</a:t>
            </a:r>
            <a:endParaRPr sz="2800" dirty="0"/>
          </a:p>
        </p:txBody>
      </p:sp>
      <p:sp>
        <p:nvSpPr>
          <p:cNvPr id="3" name="TextShape 2"/>
          <p:cNvSpPr txBox="1"/>
          <p:nvPr/>
        </p:nvSpPr>
        <p:spPr>
          <a:xfrm>
            <a:off x="551069" y="2211840"/>
            <a:ext cx="8245202" cy="4530240"/>
          </a:xfrm>
          <a:prstGeom prst="rect">
            <a:avLst/>
          </a:prstGeom>
        </p:spPr>
        <p:txBody>
          <a:bodyPr/>
          <a:lstStyle/>
          <a:p>
            <a:pPr algn="just">
              <a:lnSpc>
                <a:spcPct val="100000"/>
              </a:lnSpc>
            </a:pPr>
            <a:r>
              <a:rPr lang="it-IT" sz="2000" b="1" dirty="0">
                <a:solidFill>
                  <a:srgbClr val="000000"/>
                </a:solidFill>
                <a:latin typeface="Arial"/>
              </a:rPr>
              <a:t>Citazione </a:t>
            </a:r>
            <a:r>
              <a:rPr lang="it-IT" sz="2000" b="1" dirty="0">
                <a:solidFill>
                  <a:srgbClr val="C00000"/>
                </a:solidFill>
                <a:latin typeface="Arial"/>
              </a:rPr>
              <a:t>dentro al testo (autore-data) </a:t>
            </a:r>
            <a:r>
              <a:rPr lang="it-IT" sz="2000" b="1" dirty="0">
                <a:solidFill>
                  <a:srgbClr val="000000"/>
                </a:solidFill>
                <a:latin typeface="Arial"/>
              </a:rPr>
              <a:t>e </a:t>
            </a:r>
            <a:r>
              <a:rPr lang="it-IT" sz="2000" b="1" dirty="0">
                <a:solidFill>
                  <a:srgbClr val="C00000"/>
                </a:solidFill>
                <a:latin typeface="Arial"/>
              </a:rPr>
              <a:t>lista finale dei riferimenti </a:t>
            </a:r>
            <a:r>
              <a:rPr lang="it-IT" sz="2000" b="1" dirty="0">
                <a:solidFill>
                  <a:srgbClr val="000000"/>
                </a:solidFill>
                <a:latin typeface="Arial"/>
              </a:rPr>
              <a:t>(bibliografia)</a:t>
            </a:r>
            <a:endParaRPr sz="2000" dirty="0"/>
          </a:p>
          <a:p>
            <a:pPr algn="just">
              <a:lnSpc>
                <a:spcPct val="100000"/>
              </a:lnSpc>
            </a:pPr>
            <a:endParaRPr dirty="0"/>
          </a:p>
          <a:p>
            <a:pPr marL="285750" indent="-285750" algn="just">
              <a:lnSpc>
                <a:spcPct val="100000"/>
              </a:lnSpc>
              <a:buSzPct val="100000"/>
              <a:buFont typeface="Arial" panose="020B0604020202020204" pitchFamily="34" charset="0"/>
              <a:buChar char="•"/>
            </a:pPr>
            <a:r>
              <a:rPr lang="it-IT" dirty="0">
                <a:solidFill>
                  <a:srgbClr val="000000"/>
                </a:solidFill>
                <a:latin typeface="Arial"/>
              </a:rPr>
              <a:t>chiaro, breve, semplice per chi scrive, per chi legge, per chi pubblica </a:t>
            </a:r>
            <a:endParaRPr lang="it-IT" dirty="0" smtClean="0">
              <a:solidFill>
                <a:srgbClr val="000000"/>
              </a:solidFill>
              <a:latin typeface="Arial"/>
            </a:endParaRPr>
          </a:p>
          <a:p>
            <a:pPr marL="285750" indent="-285750" algn="just">
              <a:lnSpc>
                <a:spcPct val="100000"/>
              </a:lnSpc>
              <a:buSzPct val="100000"/>
              <a:buFont typeface="Arial" panose="020B0604020202020204" pitchFamily="34" charset="0"/>
              <a:buChar char="•"/>
            </a:pPr>
            <a:endParaRPr lang="it-IT" dirty="0" smtClean="0"/>
          </a:p>
          <a:p>
            <a:pPr marL="285750" indent="-285750" algn="just">
              <a:lnSpc>
                <a:spcPct val="100000"/>
              </a:lnSpc>
              <a:buSzPct val="100000"/>
              <a:buFont typeface="Arial" panose="020B0604020202020204" pitchFamily="34" charset="0"/>
              <a:buChar char="•"/>
            </a:pPr>
            <a:r>
              <a:rPr lang="it-IT" dirty="0" smtClean="0">
                <a:solidFill>
                  <a:srgbClr val="000000"/>
                </a:solidFill>
                <a:latin typeface="Arial"/>
              </a:rPr>
              <a:t>i </a:t>
            </a:r>
            <a:r>
              <a:rPr lang="it-IT" dirty="0">
                <a:solidFill>
                  <a:srgbClr val="000000"/>
                </a:solidFill>
                <a:latin typeface="Arial"/>
              </a:rPr>
              <a:t>richiami intratestuali vanno posti in modo che non interrompano, ma integrino la lettura del </a:t>
            </a:r>
            <a:r>
              <a:rPr lang="it-IT" dirty="0" smtClean="0">
                <a:solidFill>
                  <a:srgbClr val="000000"/>
                </a:solidFill>
                <a:latin typeface="Arial"/>
              </a:rPr>
              <a:t>testo</a:t>
            </a:r>
          </a:p>
          <a:p>
            <a:pPr marL="285750" indent="-285750" algn="just">
              <a:lnSpc>
                <a:spcPct val="100000"/>
              </a:lnSpc>
              <a:buSzPct val="100000"/>
              <a:buFont typeface="Arial" panose="020B0604020202020204" pitchFamily="34" charset="0"/>
              <a:buChar char="•"/>
            </a:pPr>
            <a:endParaRPr dirty="0"/>
          </a:p>
          <a:p>
            <a:pPr marL="285750" indent="-285750" algn="just">
              <a:lnSpc>
                <a:spcPct val="100000"/>
              </a:lnSpc>
              <a:buSzPct val="100000"/>
              <a:buFont typeface="Arial" panose="020B0604020202020204" pitchFamily="34" charset="0"/>
              <a:buChar char="•"/>
            </a:pPr>
            <a:r>
              <a:rPr lang="it-IT" dirty="0">
                <a:solidFill>
                  <a:srgbClr val="000000"/>
                </a:solidFill>
                <a:latin typeface="Arial"/>
              </a:rPr>
              <a:t>la bibliografia deve contenere riferimenti per tutte le citazioni date nel </a:t>
            </a:r>
            <a:r>
              <a:rPr lang="it-IT" dirty="0" smtClean="0">
                <a:solidFill>
                  <a:srgbClr val="000000"/>
                </a:solidFill>
                <a:latin typeface="Arial"/>
              </a:rPr>
              <a:t>testo</a:t>
            </a:r>
          </a:p>
          <a:p>
            <a:pPr marL="285750" indent="-285750" algn="just">
              <a:lnSpc>
                <a:spcPct val="100000"/>
              </a:lnSpc>
              <a:buSzPct val="100000"/>
              <a:buFont typeface="Arial" panose="020B0604020202020204" pitchFamily="34" charset="0"/>
              <a:buChar char="•"/>
            </a:pPr>
            <a:endParaRPr dirty="0"/>
          </a:p>
          <a:p>
            <a:pPr marL="285750" indent="-285750" algn="just">
              <a:lnSpc>
                <a:spcPct val="100000"/>
              </a:lnSpc>
              <a:buSzPct val="100000"/>
              <a:buFont typeface="Arial" panose="020B0604020202020204" pitchFamily="34" charset="0"/>
              <a:buChar char="•"/>
            </a:pPr>
            <a:r>
              <a:rPr lang="it-IT" dirty="0">
                <a:solidFill>
                  <a:srgbClr val="000000"/>
                </a:solidFill>
                <a:latin typeface="Arial"/>
              </a:rPr>
              <a:t>nei riferimenti in bibliografia la data deve subito seguire</a:t>
            </a:r>
            <a:r>
              <a:rPr lang="it-IT" b="1" dirty="0">
                <a:solidFill>
                  <a:srgbClr val="000000"/>
                </a:solidFill>
                <a:latin typeface="Arial"/>
              </a:rPr>
              <a:t>, </a:t>
            </a:r>
            <a:r>
              <a:rPr lang="it-IT" dirty="0">
                <a:solidFill>
                  <a:srgbClr val="000000"/>
                </a:solidFill>
                <a:latin typeface="Arial"/>
              </a:rPr>
              <a:t>per una pronta identificazione, il nome dell'autore.</a:t>
            </a:r>
            <a:endParaRPr dirty="0"/>
          </a:p>
          <a:p>
            <a:pPr>
              <a:lnSpc>
                <a:spcPct val="100000"/>
              </a:lnSpc>
            </a:pPr>
            <a:endParaRPr dirty="0"/>
          </a:p>
        </p:txBody>
      </p:sp>
      <p:sp>
        <p:nvSpPr>
          <p:cNvPr id="4"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
        <p:nvSpPr>
          <p:cNvPr id="5" name="CustomShape 4"/>
          <p:cNvSpPr/>
          <p:nvPr/>
        </p:nvSpPr>
        <p:spPr>
          <a:xfrm>
            <a:off x="1553296" y="1473936"/>
            <a:ext cx="3274920" cy="364680"/>
          </a:xfrm>
          <a:prstGeom prst="rect">
            <a:avLst/>
          </a:prstGeom>
          <a:noFill/>
          <a:ln>
            <a:noFill/>
          </a:ln>
        </p:spPr>
        <p:txBody>
          <a:bodyPr wrap="none" lIns="90000" tIns="45000" rIns="90000" bIns="45000"/>
          <a:lstStyle/>
          <a:p>
            <a:pPr>
              <a:lnSpc>
                <a:spcPct val="100000"/>
              </a:lnSpc>
            </a:pPr>
            <a:r>
              <a:rPr lang="it-IT" sz="2000" b="1" u="sng" dirty="0">
                <a:solidFill>
                  <a:srgbClr val="000000"/>
                </a:solidFill>
                <a:latin typeface="Arial"/>
              </a:rPr>
              <a:t>Settore scientifico </a:t>
            </a:r>
            <a:r>
              <a:rPr lang="it-IT" sz="2000" dirty="0">
                <a:solidFill>
                  <a:srgbClr val="000000"/>
                </a:solidFill>
                <a:latin typeface="Arial"/>
              </a:rPr>
              <a:t>(scienze  pure, applicate, sociali)</a:t>
            </a:r>
            <a:endParaRPr sz="2000" dirty="0"/>
          </a:p>
        </p:txBody>
      </p:sp>
    </p:spTree>
    <p:extLst>
      <p:ext uri="{BB962C8B-B14F-4D97-AF65-F5344CB8AC3E}">
        <p14:creationId xmlns:p14="http://schemas.microsoft.com/office/powerpoint/2010/main" val="274006622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
        <p:nvSpPr>
          <p:cNvPr id="10" name="TextShape 1"/>
          <p:cNvSpPr txBox="1"/>
          <p:nvPr/>
        </p:nvSpPr>
        <p:spPr>
          <a:xfrm>
            <a:off x="539640" y="0"/>
            <a:ext cx="8227800" cy="691920"/>
          </a:xfrm>
          <a:prstGeom prst="rect">
            <a:avLst/>
          </a:prstGeom>
        </p:spPr>
        <p:txBody>
          <a:bodyPr anchor="ctr"/>
          <a:lstStyle/>
          <a:p>
            <a:pPr algn="ctr">
              <a:lnSpc>
                <a:spcPct val="100000"/>
              </a:lnSpc>
            </a:pPr>
            <a:r>
              <a:rPr lang="it-IT" sz="2800" dirty="0">
                <a:solidFill>
                  <a:srgbClr val="000000"/>
                </a:solidFill>
              </a:rPr>
              <a:t>Harvard Style</a:t>
            </a:r>
            <a:endParaRPr sz="2800" dirty="0"/>
          </a:p>
        </p:txBody>
      </p:sp>
      <p:graphicFrame>
        <p:nvGraphicFramePr>
          <p:cNvPr id="11" name="Table 2"/>
          <p:cNvGraphicFramePr/>
          <p:nvPr>
            <p:extLst>
              <p:ext uri="{D42A27DB-BD31-4B8C-83A1-F6EECF244321}">
                <p14:modId xmlns:p14="http://schemas.microsoft.com/office/powerpoint/2010/main" val="4148010620"/>
              </p:ext>
            </p:extLst>
          </p:nvPr>
        </p:nvGraphicFramePr>
        <p:xfrm>
          <a:off x="248964" y="1107582"/>
          <a:ext cx="8418517" cy="5151745"/>
        </p:xfrm>
        <a:graphic>
          <a:graphicData uri="http://schemas.openxmlformats.org/drawingml/2006/table">
            <a:tbl>
              <a:tblPr/>
              <a:tblGrid>
                <a:gridCol w="2920091"/>
                <a:gridCol w="2920091"/>
                <a:gridCol w="2578335"/>
              </a:tblGrid>
              <a:tr h="323455">
                <a:tc>
                  <a:txBody>
                    <a:bodyPr/>
                    <a:lstStyle/>
                    <a:p>
                      <a:pPr>
                        <a:lnSpc>
                          <a:spcPct val="100000"/>
                        </a:lnSpc>
                      </a:pPr>
                      <a:r>
                        <a:rPr lang="it-IT" sz="1600" b="1" dirty="0" err="1">
                          <a:solidFill>
                            <a:srgbClr val="C00000"/>
                          </a:solidFill>
                          <a:latin typeface="Calibri"/>
                        </a:rPr>
                        <a:t>Type</a:t>
                      </a:r>
                      <a:r>
                        <a:rPr lang="it-IT" sz="1600" b="1" dirty="0">
                          <a:solidFill>
                            <a:srgbClr val="C00000"/>
                          </a:solidFill>
                          <a:latin typeface="Calibri"/>
                        </a:rPr>
                        <a:t> of source</a:t>
                      </a:r>
                      <a:endParaRPr dirty="0">
                        <a:solidFill>
                          <a:srgbClr val="C00000"/>
                        </a:solidFill>
                      </a:endParaRPr>
                    </a:p>
                  </a:txBody>
                  <a:tcPr/>
                </a:tc>
                <a:tc>
                  <a:txBody>
                    <a:bodyPr/>
                    <a:lstStyle/>
                    <a:p>
                      <a:pPr>
                        <a:lnSpc>
                          <a:spcPct val="100000"/>
                        </a:lnSpc>
                      </a:pPr>
                      <a:r>
                        <a:rPr lang="it-IT" sz="1600" b="1" dirty="0">
                          <a:solidFill>
                            <a:srgbClr val="C00000"/>
                          </a:solidFill>
                          <a:latin typeface="Calibri"/>
                        </a:rPr>
                        <a:t>In-text </a:t>
                      </a:r>
                      <a:r>
                        <a:rPr lang="it-IT" sz="1600" b="1" dirty="0" err="1">
                          <a:solidFill>
                            <a:srgbClr val="C00000"/>
                          </a:solidFill>
                          <a:latin typeface="Calibri"/>
                        </a:rPr>
                        <a:t>Citation</a:t>
                      </a:r>
                      <a:endParaRPr dirty="0">
                        <a:solidFill>
                          <a:srgbClr val="C00000"/>
                        </a:solidFill>
                      </a:endParaRPr>
                    </a:p>
                  </a:txBody>
                  <a:tcPr/>
                </a:tc>
                <a:tc>
                  <a:txBody>
                    <a:bodyPr/>
                    <a:lstStyle/>
                    <a:p>
                      <a:pPr>
                        <a:lnSpc>
                          <a:spcPct val="100000"/>
                        </a:lnSpc>
                      </a:pPr>
                      <a:r>
                        <a:rPr lang="it-IT" sz="1600" b="1" dirty="0" err="1">
                          <a:solidFill>
                            <a:srgbClr val="C00000"/>
                          </a:solidFill>
                          <a:latin typeface="Calibri"/>
                        </a:rPr>
                        <a:t>Bibliography</a:t>
                      </a:r>
                      <a:endParaRPr dirty="0">
                        <a:solidFill>
                          <a:srgbClr val="C00000"/>
                        </a:solidFill>
                      </a:endParaRPr>
                    </a:p>
                  </a:txBody>
                  <a:tcPr/>
                </a:tc>
              </a:tr>
              <a:tr h="1323223">
                <a:tc>
                  <a:txBody>
                    <a:bodyPr/>
                    <a:lstStyle/>
                    <a:p>
                      <a:pPr>
                        <a:lnSpc>
                          <a:spcPct val="100000"/>
                        </a:lnSpc>
                      </a:pPr>
                      <a:r>
                        <a:rPr lang="it-IT" sz="1600" dirty="0">
                          <a:solidFill>
                            <a:srgbClr val="000000"/>
                          </a:solidFill>
                          <a:latin typeface="Calibri"/>
                        </a:rPr>
                        <a:t>Book</a:t>
                      </a:r>
                      <a:endParaRPr dirty="0"/>
                    </a:p>
                  </a:txBody>
                  <a:tcPr/>
                </a:tc>
                <a:tc>
                  <a:txBody>
                    <a:bodyPr/>
                    <a:lstStyle/>
                    <a:p>
                      <a:pPr>
                        <a:lnSpc>
                          <a:spcPct val="100000"/>
                        </a:lnSpc>
                      </a:pPr>
                      <a:r>
                        <a:rPr lang="it-IT" sz="1600" dirty="0">
                          <a:solidFill>
                            <a:srgbClr val="000000"/>
                          </a:solidFill>
                          <a:latin typeface="Calibri"/>
                        </a:rPr>
                        <a:t>Neville (2010) dice che…</a:t>
                      </a:r>
                      <a:endParaRPr dirty="0"/>
                    </a:p>
                    <a:p>
                      <a:pPr>
                        <a:lnSpc>
                          <a:spcPct val="100000"/>
                        </a:lnSpc>
                      </a:pPr>
                      <a:r>
                        <a:rPr lang="it-IT" sz="1600" dirty="0">
                          <a:solidFill>
                            <a:srgbClr val="000000"/>
                          </a:solidFill>
                          <a:latin typeface="Calibri"/>
                        </a:rPr>
                        <a:t>“Citazione” (Neville, </a:t>
                      </a:r>
                      <a:endParaRPr dirty="0"/>
                    </a:p>
                    <a:p>
                      <a:pPr>
                        <a:lnSpc>
                          <a:spcPct val="100000"/>
                        </a:lnSpc>
                      </a:pPr>
                      <a:r>
                        <a:rPr lang="it-IT" sz="1600" dirty="0">
                          <a:solidFill>
                            <a:srgbClr val="000000"/>
                          </a:solidFill>
                          <a:latin typeface="Calibri"/>
                        </a:rPr>
                        <a:t>2010, p.76)</a:t>
                      </a:r>
                      <a:endParaRPr dirty="0"/>
                    </a:p>
                    <a:p>
                      <a:pPr>
                        <a:lnSpc>
                          <a:spcPct val="100000"/>
                        </a:lnSpc>
                      </a:pPr>
                      <a:endParaRPr dirty="0"/>
                    </a:p>
                    <a:p>
                      <a:pPr>
                        <a:lnSpc>
                          <a:spcPct val="100000"/>
                        </a:lnSpc>
                      </a:pPr>
                      <a:endParaRPr dirty="0"/>
                    </a:p>
                  </a:txBody>
                  <a:tcPr/>
                </a:tc>
                <a:tc>
                  <a:txBody>
                    <a:bodyPr/>
                    <a:lstStyle/>
                    <a:p>
                      <a:pPr>
                        <a:lnSpc>
                          <a:spcPct val="100000"/>
                        </a:lnSpc>
                      </a:pPr>
                      <a:r>
                        <a:rPr lang="it-IT" sz="1600" dirty="0">
                          <a:solidFill>
                            <a:srgbClr val="000000"/>
                          </a:solidFill>
                          <a:latin typeface="Calibri"/>
                        </a:rPr>
                        <a:t>NEVILLE, C. (2010) </a:t>
                      </a:r>
                      <a:endParaRPr dirty="0"/>
                    </a:p>
                    <a:p>
                      <a:pPr>
                        <a:lnSpc>
                          <a:spcPct val="100000"/>
                        </a:lnSpc>
                      </a:pPr>
                      <a:r>
                        <a:rPr lang="it-IT" sz="1600" dirty="0">
                          <a:solidFill>
                            <a:srgbClr val="000000"/>
                          </a:solidFill>
                          <a:latin typeface="Calibri"/>
                        </a:rPr>
                        <a:t>The Complete Guide to </a:t>
                      </a:r>
                      <a:endParaRPr dirty="0"/>
                    </a:p>
                    <a:p>
                      <a:pPr>
                        <a:lnSpc>
                          <a:spcPct val="100000"/>
                        </a:lnSpc>
                      </a:pPr>
                      <a:r>
                        <a:rPr lang="it-IT" sz="1600" dirty="0" err="1">
                          <a:solidFill>
                            <a:srgbClr val="000000"/>
                          </a:solidFill>
                          <a:latin typeface="Calibri"/>
                        </a:rPr>
                        <a:t>Referencing</a:t>
                      </a:r>
                      <a:r>
                        <a:rPr lang="it-IT" sz="1600" dirty="0">
                          <a:solidFill>
                            <a:srgbClr val="000000"/>
                          </a:solidFill>
                          <a:latin typeface="Calibri"/>
                        </a:rPr>
                        <a:t> and </a:t>
                      </a:r>
                      <a:r>
                        <a:rPr lang="it-IT" sz="1600" dirty="0" err="1">
                          <a:solidFill>
                            <a:srgbClr val="000000"/>
                          </a:solidFill>
                          <a:latin typeface="Calibri"/>
                        </a:rPr>
                        <a:t>Avoiding</a:t>
                      </a:r>
                      <a:r>
                        <a:rPr lang="it-IT" sz="1600" dirty="0">
                          <a:solidFill>
                            <a:srgbClr val="000000"/>
                          </a:solidFill>
                          <a:latin typeface="Calibri"/>
                        </a:rPr>
                        <a:t> </a:t>
                      </a:r>
                      <a:r>
                        <a:rPr lang="it-IT" sz="1600" dirty="0" err="1">
                          <a:solidFill>
                            <a:srgbClr val="000000"/>
                          </a:solidFill>
                          <a:latin typeface="Calibri"/>
                        </a:rPr>
                        <a:t>Plagiarism</a:t>
                      </a:r>
                      <a:r>
                        <a:rPr lang="it-IT" sz="1600" dirty="0">
                          <a:solidFill>
                            <a:srgbClr val="000000"/>
                          </a:solidFill>
                          <a:latin typeface="Calibri"/>
                        </a:rPr>
                        <a:t>. 2nd Ed. </a:t>
                      </a:r>
                      <a:endParaRPr dirty="0"/>
                    </a:p>
                    <a:p>
                      <a:pPr>
                        <a:lnSpc>
                          <a:spcPct val="100000"/>
                        </a:lnSpc>
                      </a:pPr>
                      <a:r>
                        <a:rPr lang="it-IT" sz="1600" dirty="0" err="1">
                          <a:solidFill>
                            <a:srgbClr val="000000"/>
                          </a:solidFill>
                          <a:latin typeface="Calibri"/>
                        </a:rPr>
                        <a:t>Maidenhead</a:t>
                      </a:r>
                      <a:r>
                        <a:rPr lang="it-IT" sz="1600" dirty="0">
                          <a:solidFill>
                            <a:srgbClr val="000000"/>
                          </a:solidFill>
                          <a:latin typeface="Calibri"/>
                        </a:rPr>
                        <a:t>: OUP. </a:t>
                      </a:r>
                      <a:endParaRPr dirty="0"/>
                    </a:p>
                  </a:txBody>
                  <a:tcPr/>
                </a:tc>
              </a:tr>
              <a:tr h="1529058">
                <a:tc>
                  <a:txBody>
                    <a:bodyPr/>
                    <a:lstStyle/>
                    <a:p>
                      <a:pPr>
                        <a:lnSpc>
                          <a:spcPct val="100000"/>
                        </a:lnSpc>
                      </a:pPr>
                      <a:r>
                        <a:rPr lang="it-IT" sz="1600" dirty="0">
                          <a:solidFill>
                            <a:srgbClr val="000000"/>
                          </a:solidFill>
                          <a:latin typeface="Calibri"/>
                        </a:rPr>
                        <a:t>Journal </a:t>
                      </a:r>
                      <a:r>
                        <a:rPr lang="it-IT" sz="1600" dirty="0" err="1">
                          <a:solidFill>
                            <a:srgbClr val="000000"/>
                          </a:solidFill>
                          <a:latin typeface="Calibri"/>
                        </a:rPr>
                        <a:t>article</a:t>
                      </a:r>
                      <a:endParaRPr dirty="0"/>
                    </a:p>
                  </a:txBody>
                  <a:tcPr/>
                </a:tc>
                <a:tc>
                  <a:txBody>
                    <a:bodyPr/>
                    <a:lstStyle/>
                    <a:p>
                      <a:pPr>
                        <a:lnSpc>
                          <a:spcPct val="100000"/>
                        </a:lnSpc>
                      </a:pPr>
                      <a:r>
                        <a:rPr lang="it-IT" sz="1600">
                          <a:solidFill>
                            <a:srgbClr val="000000"/>
                          </a:solidFill>
                          <a:latin typeface="Calibri"/>
                        </a:rPr>
                        <a:t>Trefts and Blacksee </a:t>
                      </a:r>
                      <a:endParaRPr/>
                    </a:p>
                    <a:p>
                      <a:pPr>
                        <a:lnSpc>
                          <a:spcPct val="100000"/>
                        </a:lnSpc>
                      </a:pPr>
                      <a:r>
                        <a:rPr lang="it-IT" sz="1600">
                          <a:solidFill>
                            <a:srgbClr val="000000"/>
                          </a:solidFill>
                          <a:latin typeface="Calibri"/>
                        </a:rPr>
                        <a:t>(2000) sostiene che…</a:t>
                      </a:r>
                      <a:endParaRPr/>
                    </a:p>
                    <a:p>
                      <a:pPr>
                        <a:lnSpc>
                          <a:spcPct val="100000"/>
                        </a:lnSpc>
                      </a:pPr>
                      <a:r>
                        <a:rPr lang="it-IT" sz="1600">
                          <a:solidFill>
                            <a:srgbClr val="000000"/>
                          </a:solidFill>
                          <a:latin typeface="Calibri"/>
                        </a:rPr>
                        <a:t>“Citazione” (Trefts and </a:t>
                      </a:r>
                      <a:endParaRPr/>
                    </a:p>
                    <a:p>
                      <a:pPr>
                        <a:lnSpc>
                          <a:spcPct val="100000"/>
                        </a:lnSpc>
                      </a:pPr>
                      <a:r>
                        <a:rPr lang="it-IT" sz="1600">
                          <a:solidFill>
                            <a:srgbClr val="000000"/>
                          </a:solidFill>
                          <a:latin typeface="Calibri"/>
                        </a:rPr>
                        <a:t>Blacksee, 2000, p.376) </a:t>
                      </a:r>
                      <a:endParaRPr/>
                    </a:p>
                  </a:txBody>
                  <a:tcPr/>
                </a:tc>
                <a:tc>
                  <a:txBody>
                    <a:bodyPr/>
                    <a:lstStyle/>
                    <a:p>
                      <a:pPr>
                        <a:lnSpc>
                          <a:spcPct val="100000"/>
                        </a:lnSpc>
                      </a:pPr>
                      <a:r>
                        <a:rPr lang="it-IT" sz="1600" dirty="0">
                          <a:solidFill>
                            <a:srgbClr val="000000"/>
                          </a:solidFill>
                          <a:latin typeface="Calibri"/>
                        </a:rPr>
                        <a:t>TREFTS, K. &amp; BLACKSEE, S. (2000) </a:t>
                      </a:r>
                      <a:r>
                        <a:rPr lang="it-IT" sz="1600" dirty="0" err="1">
                          <a:solidFill>
                            <a:srgbClr val="000000"/>
                          </a:solidFill>
                          <a:latin typeface="Calibri"/>
                        </a:rPr>
                        <a:t>Did</a:t>
                      </a:r>
                      <a:r>
                        <a:rPr lang="it-IT" sz="1600" dirty="0">
                          <a:solidFill>
                            <a:srgbClr val="000000"/>
                          </a:solidFill>
                          <a:latin typeface="Calibri"/>
                        </a:rPr>
                        <a:t> </a:t>
                      </a:r>
                      <a:r>
                        <a:rPr lang="it-IT" sz="1600" dirty="0" err="1">
                          <a:solidFill>
                            <a:srgbClr val="000000"/>
                          </a:solidFill>
                          <a:latin typeface="Calibri"/>
                        </a:rPr>
                        <a:t>you</a:t>
                      </a:r>
                      <a:r>
                        <a:rPr lang="it-IT" sz="1600" dirty="0">
                          <a:solidFill>
                            <a:srgbClr val="000000"/>
                          </a:solidFill>
                          <a:latin typeface="Calibri"/>
                        </a:rPr>
                        <a:t> </a:t>
                      </a:r>
                      <a:r>
                        <a:rPr lang="it-IT" sz="1600" dirty="0" err="1">
                          <a:solidFill>
                            <a:srgbClr val="000000"/>
                          </a:solidFill>
                          <a:latin typeface="Calibri"/>
                        </a:rPr>
                        <a:t>hear</a:t>
                      </a:r>
                      <a:r>
                        <a:rPr lang="it-IT" sz="1600" dirty="0">
                          <a:solidFill>
                            <a:srgbClr val="000000"/>
                          </a:solidFill>
                          <a:latin typeface="Calibri"/>
                        </a:rPr>
                        <a:t> the </a:t>
                      </a:r>
                      <a:r>
                        <a:rPr lang="it-IT" sz="1600" dirty="0" err="1">
                          <a:solidFill>
                            <a:srgbClr val="000000"/>
                          </a:solidFill>
                          <a:latin typeface="Calibri"/>
                        </a:rPr>
                        <a:t>one</a:t>
                      </a:r>
                      <a:r>
                        <a:rPr lang="it-IT" sz="1600" dirty="0">
                          <a:solidFill>
                            <a:srgbClr val="000000"/>
                          </a:solidFill>
                          <a:latin typeface="Calibri"/>
                        </a:rPr>
                        <a:t> </a:t>
                      </a:r>
                      <a:r>
                        <a:rPr lang="it-IT" sz="1600" dirty="0" err="1">
                          <a:solidFill>
                            <a:srgbClr val="000000"/>
                          </a:solidFill>
                          <a:latin typeface="Calibri"/>
                        </a:rPr>
                        <a:t>about</a:t>
                      </a:r>
                      <a:r>
                        <a:rPr lang="it-IT" sz="1600" dirty="0">
                          <a:solidFill>
                            <a:srgbClr val="000000"/>
                          </a:solidFill>
                          <a:latin typeface="Calibri"/>
                        </a:rPr>
                        <a:t> </a:t>
                      </a:r>
                      <a:r>
                        <a:rPr lang="it-IT" sz="1600" dirty="0" err="1">
                          <a:solidFill>
                            <a:srgbClr val="000000"/>
                          </a:solidFill>
                          <a:latin typeface="Calibri"/>
                        </a:rPr>
                        <a:t>Boolean</a:t>
                      </a:r>
                      <a:r>
                        <a:rPr lang="it-IT" sz="1600" dirty="0">
                          <a:solidFill>
                            <a:srgbClr val="000000"/>
                          </a:solidFill>
                          <a:latin typeface="Calibri"/>
                        </a:rPr>
                        <a:t> </a:t>
                      </a:r>
                      <a:r>
                        <a:rPr lang="it-IT" sz="1600" dirty="0" err="1">
                          <a:solidFill>
                            <a:srgbClr val="000000"/>
                          </a:solidFill>
                          <a:latin typeface="Calibri"/>
                        </a:rPr>
                        <a:t>Operators</a:t>
                      </a:r>
                      <a:r>
                        <a:rPr lang="it-IT" sz="1600" dirty="0">
                          <a:solidFill>
                            <a:srgbClr val="000000"/>
                          </a:solidFill>
                          <a:latin typeface="Calibri"/>
                        </a:rPr>
                        <a:t>? Reference Services </a:t>
                      </a:r>
                      <a:r>
                        <a:rPr lang="it-IT" sz="1600" dirty="0" err="1">
                          <a:solidFill>
                            <a:srgbClr val="000000"/>
                          </a:solidFill>
                          <a:latin typeface="Calibri"/>
                        </a:rPr>
                        <a:t>Review</a:t>
                      </a:r>
                      <a:r>
                        <a:rPr lang="it-IT" sz="1600" dirty="0">
                          <a:solidFill>
                            <a:srgbClr val="000000"/>
                          </a:solidFill>
                          <a:latin typeface="Calibri"/>
                        </a:rPr>
                        <a:t>. 28 (4). p.369-378. </a:t>
                      </a:r>
                      <a:endParaRPr dirty="0"/>
                    </a:p>
                    <a:p>
                      <a:pPr>
                        <a:lnSpc>
                          <a:spcPct val="100000"/>
                        </a:lnSpc>
                      </a:pPr>
                      <a:endParaRPr dirty="0"/>
                    </a:p>
                  </a:txBody>
                  <a:tcPr/>
                </a:tc>
              </a:tr>
              <a:tr h="1859905">
                <a:tc>
                  <a:txBody>
                    <a:bodyPr/>
                    <a:lstStyle/>
                    <a:p>
                      <a:pPr>
                        <a:lnSpc>
                          <a:spcPct val="100000"/>
                        </a:lnSpc>
                      </a:pPr>
                      <a:r>
                        <a:rPr lang="it-IT" sz="1600">
                          <a:solidFill>
                            <a:srgbClr val="000000"/>
                          </a:solidFill>
                          <a:latin typeface="Calibri"/>
                        </a:rPr>
                        <a:t>Website</a:t>
                      </a:r>
                      <a:endParaRPr/>
                    </a:p>
                  </a:txBody>
                  <a:tcPr/>
                </a:tc>
                <a:tc>
                  <a:txBody>
                    <a:bodyPr/>
                    <a:lstStyle/>
                    <a:p>
                      <a:pPr>
                        <a:lnSpc>
                          <a:spcPct val="100000"/>
                        </a:lnSpc>
                      </a:pPr>
                      <a:r>
                        <a:rPr lang="it-IT" sz="1600">
                          <a:solidFill>
                            <a:srgbClr val="000000"/>
                          </a:solidFill>
                          <a:latin typeface="Calibri"/>
                        </a:rPr>
                        <a:t>...come detto dalla BBC </a:t>
                      </a:r>
                      <a:endParaRPr/>
                    </a:p>
                    <a:p>
                      <a:pPr>
                        <a:lnSpc>
                          <a:spcPct val="100000"/>
                        </a:lnSpc>
                      </a:pPr>
                      <a:r>
                        <a:rPr lang="it-IT" sz="1600">
                          <a:solidFill>
                            <a:srgbClr val="000000"/>
                          </a:solidFill>
                          <a:latin typeface="Calibri"/>
                        </a:rPr>
                        <a:t>(2008) </a:t>
                      </a:r>
                      <a:endParaRPr/>
                    </a:p>
                    <a:p>
                      <a:pPr>
                        <a:lnSpc>
                          <a:spcPct val="100000"/>
                        </a:lnSpc>
                      </a:pPr>
                      <a:r>
                        <a:rPr lang="it-IT" sz="1600">
                          <a:solidFill>
                            <a:srgbClr val="000000"/>
                          </a:solidFill>
                          <a:latin typeface="Calibri"/>
                        </a:rPr>
                        <a:t>“Citazione” (BBC, 2008) </a:t>
                      </a:r>
                      <a:endParaRPr/>
                    </a:p>
                  </a:txBody>
                  <a:tcPr/>
                </a:tc>
                <a:tc>
                  <a:txBody>
                    <a:bodyPr/>
                    <a:lstStyle/>
                    <a:p>
                      <a:pPr>
                        <a:lnSpc>
                          <a:spcPct val="100000"/>
                        </a:lnSpc>
                      </a:pPr>
                      <a:r>
                        <a:rPr lang="it-IT" sz="1600" dirty="0">
                          <a:solidFill>
                            <a:srgbClr val="000000"/>
                          </a:solidFill>
                          <a:latin typeface="Calibri"/>
                        </a:rPr>
                        <a:t>BBC NEWS. (2008) </a:t>
                      </a:r>
                      <a:r>
                        <a:rPr lang="it-IT" sz="1600" dirty="0" err="1">
                          <a:solidFill>
                            <a:srgbClr val="000000"/>
                          </a:solidFill>
                          <a:latin typeface="Calibri"/>
                        </a:rPr>
                        <a:t>Factory</a:t>
                      </a:r>
                      <a:r>
                        <a:rPr lang="it-IT" sz="1600" dirty="0">
                          <a:solidFill>
                            <a:srgbClr val="000000"/>
                          </a:solidFill>
                          <a:latin typeface="Calibri"/>
                        </a:rPr>
                        <a:t> </a:t>
                      </a:r>
                      <a:r>
                        <a:rPr lang="it-IT" sz="1600" dirty="0" err="1">
                          <a:solidFill>
                            <a:srgbClr val="000000"/>
                          </a:solidFill>
                          <a:latin typeface="Calibri"/>
                        </a:rPr>
                        <a:t>gloom</a:t>
                      </a:r>
                      <a:r>
                        <a:rPr lang="it-IT" sz="1600" dirty="0">
                          <a:solidFill>
                            <a:srgbClr val="000000"/>
                          </a:solidFill>
                          <a:latin typeface="Calibri"/>
                        </a:rPr>
                        <a:t> </a:t>
                      </a:r>
                      <a:r>
                        <a:rPr lang="it-IT" sz="1600" dirty="0" err="1">
                          <a:solidFill>
                            <a:srgbClr val="000000"/>
                          </a:solidFill>
                          <a:latin typeface="Calibri"/>
                        </a:rPr>
                        <a:t>worst</a:t>
                      </a:r>
                      <a:r>
                        <a:rPr lang="it-IT" sz="1600" dirty="0">
                          <a:solidFill>
                            <a:srgbClr val="000000"/>
                          </a:solidFill>
                          <a:latin typeface="Calibri"/>
                        </a:rPr>
                        <a:t> </a:t>
                      </a:r>
                      <a:r>
                        <a:rPr lang="it-IT" sz="1600" dirty="0" err="1">
                          <a:solidFill>
                            <a:srgbClr val="000000"/>
                          </a:solidFill>
                          <a:latin typeface="Calibri"/>
                        </a:rPr>
                        <a:t>since</a:t>
                      </a:r>
                      <a:r>
                        <a:rPr lang="it-IT" sz="1600" dirty="0">
                          <a:solidFill>
                            <a:srgbClr val="000000"/>
                          </a:solidFill>
                          <a:latin typeface="Calibri"/>
                        </a:rPr>
                        <a:t> 1980. </a:t>
                      </a:r>
                      <a:endParaRPr dirty="0"/>
                    </a:p>
                    <a:p>
                      <a:pPr>
                        <a:lnSpc>
                          <a:spcPct val="100000"/>
                        </a:lnSpc>
                      </a:pPr>
                      <a:r>
                        <a:rPr lang="it-IT" sz="1600" dirty="0">
                          <a:solidFill>
                            <a:srgbClr val="000000"/>
                          </a:solidFill>
                          <a:latin typeface="Calibri"/>
                        </a:rPr>
                        <a:t>[Online] </a:t>
                      </a:r>
                      <a:r>
                        <a:rPr lang="it-IT" sz="1600" dirty="0" err="1">
                          <a:solidFill>
                            <a:srgbClr val="000000"/>
                          </a:solidFill>
                          <a:latin typeface="Calibri"/>
                        </a:rPr>
                        <a:t>Available</a:t>
                      </a:r>
                      <a:r>
                        <a:rPr lang="it-IT" sz="1600" dirty="0">
                          <a:solidFill>
                            <a:srgbClr val="000000"/>
                          </a:solidFill>
                          <a:latin typeface="Calibri"/>
                        </a:rPr>
                        <a:t> from: </a:t>
                      </a:r>
                      <a:endParaRPr dirty="0"/>
                    </a:p>
                    <a:p>
                      <a:pPr>
                        <a:lnSpc>
                          <a:spcPct val="100000"/>
                        </a:lnSpc>
                      </a:pPr>
                      <a:r>
                        <a:rPr lang="it-IT" sz="1600" dirty="0">
                          <a:solidFill>
                            <a:srgbClr val="000000"/>
                          </a:solidFill>
                          <a:latin typeface="Calibri"/>
                        </a:rPr>
                        <a:t>http://news.bbc.co.uk/1/hi/business/7681569.stm. </a:t>
                      </a:r>
                      <a:endParaRPr dirty="0"/>
                    </a:p>
                    <a:p>
                      <a:pPr>
                        <a:lnSpc>
                          <a:spcPct val="100000"/>
                        </a:lnSpc>
                      </a:pPr>
                      <a:r>
                        <a:rPr lang="it-IT" sz="1600" dirty="0">
                          <a:solidFill>
                            <a:srgbClr val="000000"/>
                          </a:solidFill>
                          <a:latin typeface="Calibri"/>
                        </a:rPr>
                        <a:t>[</a:t>
                      </a:r>
                      <a:r>
                        <a:rPr lang="it-IT" sz="1600" dirty="0" err="1">
                          <a:solidFill>
                            <a:srgbClr val="000000"/>
                          </a:solidFill>
                          <a:latin typeface="Calibri"/>
                        </a:rPr>
                        <a:t>Accessed</a:t>
                      </a:r>
                      <a:r>
                        <a:rPr lang="it-IT" sz="1600" dirty="0">
                          <a:solidFill>
                            <a:srgbClr val="000000"/>
                          </a:solidFill>
                          <a:latin typeface="Calibri"/>
                        </a:rPr>
                        <a:t>: 19</a:t>
                      </a:r>
                      <a:r>
                        <a:rPr lang="it-IT" sz="1600" baseline="30000" dirty="0">
                          <a:solidFill>
                            <a:srgbClr val="000000"/>
                          </a:solidFill>
                          <a:latin typeface="Calibri"/>
                        </a:rPr>
                        <a:t>th</a:t>
                      </a:r>
                      <a:r>
                        <a:rPr lang="it-IT" sz="1600" dirty="0">
                          <a:solidFill>
                            <a:srgbClr val="000000"/>
                          </a:solidFill>
                          <a:latin typeface="Calibri"/>
                        </a:rPr>
                        <a:t> </a:t>
                      </a:r>
                      <a:r>
                        <a:rPr lang="it-IT" sz="1600" dirty="0" err="1">
                          <a:solidFill>
                            <a:srgbClr val="000000"/>
                          </a:solidFill>
                          <a:latin typeface="Calibri"/>
                        </a:rPr>
                        <a:t>June</a:t>
                      </a:r>
                      <a:r>
                        <a:rPr lang="it-IT" sz="1600" dirty="0">
                          <a:solidFill>
                            <a:srgbClr val="000000"/>
                          </a:solidFill>
                          <a:latin typeface="Calibri"/>
                        </a:rPr>
                        <a:t> 2012]. </a:t>
                      </a:r>
                      <a:endParaRPr dirty="0"/>
                    </a:p>
                  </a:txBody>
                  <a:tcPr/>
                </a:tc>
              </a:tr>
            </a:tbl>
          </a:graphicData>
        </a:graphic>
      </p:graphicFrame>
    </p:spTree>
    <p:extLst>
      <p:ext uri="{BB962C8B-B14F-4D97-AF65-F5344CB8AC3E}">
        <p14:creationId xmlns:p14="http://schemas.microsoft.com/office/powerpoint/2010/main" val="400590150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1"/>
          <p:cNvSpPr txBox="1"/>
          <p:nvPr/>
        </p:nvSpPr>
        <p:spPr>
          <a:xfrm>
            <a:off x="643690" y="60225"/>
            <a:ext cx="7772040" cy="1142640"/>
          </a:xfrm>
          <a:prstGeom prst="rect">
            <a:avLst/>
          </a:prstGeom>
        </p:spPr>
        <p:txBody>
          <a:bodyPr/>
          <a:lstStyle/>
          <a:p>
            <a:pPr>
              <a:lnSpc>
                <a:spcPct val="100000"/>
              </a:lnSpc>
            </a:pPr>
            <a:r>
              <a:rPr lang="it-IT" sz="2800" dirty="0" smtClean="0">
                <a:solidFill>
                  <a:srgbClr val="000000"/>
                </a:solidFill>
                <a:latin typeface="Arial"/>
              </a:rPr>
              <a:t>Harvard </a:t>
            </a:r>
            <a:r>
              <a:rPr lang="it-IT" sz="2800" dirty="0">
                <a:solidFill>
                  <a:srgbClr val="000000"/>
                </a:solidFill>
                <a:latin typeface="Arial"/>
              </a:rPr>
              <a:t>per Economia</a:t>
            </a:r>
            <a:r>
              <a:rPr lang="it-IT" sz="4000" dirty="0">
                <a:solidFill>
                  <a:srgbClr val="FF0000"/>
                </a:solidFill>
                <a:latin typeface="Arial"/>
              </a:rPr>
              <a:t>
</a:t>
            </a:r>
            <a:r>
              <a:rPr lang="it-IT" sz="4000" dirty="0">
                <a:solidFill>
                  <a:srgbClr val="A50021"/>
                </a:solidFill>
                <a:latin typeface="Arial"/>
              </a:rPr>
              <a:t>
</a:t>
            </a:r>
            <a:endParaRPr dirty="0"/>
          </a:p>
        </p:txBody>
      </p:sp>
      <p:sp>
        <p:nvSpPr>
          <p:cNvPr id="3" name="TextShape 2"/>
          <p:cNvSpPr txBox="1"/>
          <p:nvPr/>
        </p:nvSpPr>
        <p:spPr>
          <a:xfrm>
            <a:off x="643690" y="1332772"/>
            <a:ext cx="7941770" cy="4785840"/>
          </a:xfrm>
          <a:prstGeom prst="rect">
            <a:avLst/>
          </a:prstGeom>
        </p:spPr>
        <p:txBody>
          <a:bodyPr/>
          <a:lstStyle/>
          <a:p>
            <a:pPr algn="ctr"/>
            <a:r>
              <a:rPr lang="it-IT" sz="2400" b="1" dirty="0" smtClean="0">
                <a:solidFill>
                  <a:srgbClr val="C00000"/>
                </a:solidFill>
                <a:latin typeface="Arial"/>
              </a:rPr>
              <a:t>Stile Harvard </a:t>
            </a:r>
            <a:r>
              <a:rPr lang="it-IT" sz="2400" dirty="0">
                <a:solidFill>
                  <a:srgbClr val="000000"/>
                </a:solidFill>
              </a:rPr>
              <a:t>(nome/data</a:t>
            </a:r>
            <a:r>
              <a:rPr lang="it-IT" sz="2400" dirty="0" smtClean="0">
                <a:solidFill>
                  <a:srgbClr val="000000"/>
                </a:solidFill>
              </a:rPr>
              <a:t>) </a:t>
            </a:r>
            <a:r>
              <a:rPr lang="it-IT" sz="2400" b="1" dirty="0" smtClean="0">
                <a:solidFill>
                  <a:srgbClr val="C00000"/>
                </a:solidFill>
                <a:latin typeface="Arial"/>
              </a:rPr>
              <a:t>modificato</a:t>
            </a:r>
          </a:p>
          <a:p>
            <a:endParaRPr lang="it-IT" sz="2400" b="1" dirty="0">
              <a:solidFill>
                <a:srgbClr val="C00000"/>
              </a:solidFill>
              <a:latin typeface="Arial"/>
            </a:endParaRPr>
          </a:p>
          <a:p>
            <a:endParaRPr lang="it-IT" sz="2400" dirty="0">
              <a:solidFill>
                <a:srgbClr val="000000"/>
              </a:solidFill>
              <a:latin typeface="Arial"/>
            </a:endParaRPr>
          </a:p>
          <a:p>
            <a:pPr>
              <a:lnSpc>
                <a:spcPct val="100000"/>
              </a:lnSpc>
            </a:pPr>
            <a:endParaRPr lang="it-IT" sz="2400" dirty="0" smtClean="0">
              <a:solidFill>
                <a:srgbClr val="000000"/>
              </a:solidFill>
              <a:latin typeface="Arial"/>
            </a:endParaRPr>
          </a:p>
          <a:p>
            <a:pPr>
              <a:lnSpc>
                <a:spcPct val="100000"/>
              </a:lnSpc>
            </a:pPr>
            <a:endParaRPr lang="it-IT" sz="2400" dirty="0">
              <a:solidFill>
                <a:srgbClr val="000000"/>
              </a:solidFill>
              <a:latin typeface="Arial"/>
            </a:endParaRPr>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r>
              <a:rPr lang="it-IT" b="1" i="1" u="sng" dirty="0">
                <a:solidFill>
                  <a:srgbClr val="0000FF"/>
                </a:solidFill>
                <a:latin typeface="Arial"/>
                <a:hlinkClick r:id="rId3"/>
              </a:rPr>
              <a:t>Come scrivere i riferimenti bibliografici </a:t>
            </a:r>
            <a:endParaRPr dirty="0"/>
          </a:p>
          <a:p>
            <a:pPr>
              <a:lnSpc>
                <a:spcPct val="100000"/>
              </a:lnSpc>
            </a:pPr>
            <a:r>
              <a:rPr lang="it-IT" dirty="0">
                <a:solidFill>
                  <a:srgbClr val="000000"/>
                </a:solidFill>
                <a:latin typeface="Arial"/>
              </a:rPr>
              <a:t>Fisher, D. e T. </a:t>
            </a:r>
            <a:r>
              <a:rPr lang="it-IT" dirty="0" err="1">
                <a:solidFill>
                  <a:srgbClr val="000000"/>
                </a:solidFill>
                <a:latin typeface="Arial"/>
              </a:rPr>
              <a:t>Hanstock</a:t>
            </a:r>
            <a:r>
              <a:rPr lang="it-IT" dirty="0">
                <a:solidFill>
                  <a:srgbClr val="000000"/>
                </a:solidFill>
                <a:latin typeface="Arial"/>
              </a:rPr>
              <a:t>, </a:t>
            </a:r>
            <a:r>
              <a:rPr lang="it-IT" i="1" dirty="0" err="1">
                <a:solidFill>
                  <a:srgbClr val="000000"/>
                </a:solidFill>
                <a:latin typeface="Arial"/>
              </a:rPr>
              <a:t>Citing</a:t>
            </a:r>
            <a:r>
              <a:rPr lang="it-IT" i="1" dirty="0">
                <a:solidFill>
                  <a:srgbClr val="000000"/>
                </a:solidFill>
                <a:latin typeface="Arial"/>
              </a:rPr>
              <a:t> </a:t>
            </a:r>
            <a:r>
              <a:rPr lang="it-IT" i="1" dirty="0" err="1">
                <a:solidFill>
                  <a:srgbClr val="000000"/>
                </a:solidFill>
                <a:latin typeface="Arial"/>
              </a:rPr>
              <a:t>References</a:t>
            </a:r>
            <a:r>
              <a:rPr lang="it-IT" dirty="0">
                <a:solidFill>
                  <a:srgbClr val="000000"/>
                </a:solidFill>
                <a:latin typeface="Arial"/>
              </a:rPr>
              <a:t>, Ed. </a:t>
            </a:r>
            <a:r>
              <a:rPr lang="it-IT" dirty="0" err="1">
                <a:solidFill>
                  <a:srgbClr val="000000"/>
                </a:solidFill>
                <a:latin typeface="Arial"/>
              </a:rPr>
              <a:t>Blackwell’s</a:t>
            </a:r>
            <a:r>
              <a:rPr lang="it-IT" dirty="0">
                <a:solidFill>
                  <a:srgbClr val="000000"/>
                </a:solidFill>
                <a:latin typeface="Arial"/>
              </a:rPr>
              <a:t>, 1998. - Libera traduzione e riadattamento a cura del </a:t>
            </a:r>
            <a:r>
              <a:rPr lang="it-IT" i="1" dirty="0">
                <a:solidFill>
                  <a:srgbClr val="000000"/>
                </a:solidFill>
                <a:latin typeface="Arial"/>
              </a:rPr>
              <a:t>Servizio Orientamento e Tutorato – Facoltà di Economia, Università di Padova</a:t>
            </a:r>
            <a:r>
              <a:rPr lang="it-IT" dirty="0">
                <a:solidFill>
                  <a:srgbClr val="000000"/>
                </a:solidFill>
                <a:latin typeface="Arial"/>
              </a:rPr>
              <a:t>. - Trattazione del solo sistema Harvard</a:t>
            </a:r>
            <a:endParaRPr dirty="0"/>
          </a:p>
        </p:txBody>
      </p:sp>
      <p:pic>
        <p:nvPicPr>
          <p:cNvPr id="4" name="Picture 2"/>
          <p:cNvPicPr/>
          <p:nvPr/>
        </p:nvPicPr>
        <p:blipFill>
          <a:blip r:embed="rId4"/>
          <a:stretch>
            <a:fillRect/>
          </a:stretch>
        </p:blipFill>
        <p:spPr>
          <a:xfrm>
            <a:off x="2931193" y="1894989"/>
            <a:ext cx="3052293" cy="2355039"/>
          </a:xfrm>
          <a:prstGeom prst="rect">
            <a:avLst/>
          </a:prstGeom>
          <a:ln>
            <a:noFill/>
          </a:ln>
        </p:spPr>
      </p:pic>
      <p:sp>
        <p:nvSpPr>
          <p:cNvPr id="5"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Tree>
    <p:extLst>
      <p:ext uri="{BB962C8B-B14F-4D97-AF65-F5344CB8AC3E}">
        <p14:creationId xmlns:p14="http://schemas.microsoft.com/office/powerpoint/2010/main" val="194046428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
        <p:nvSpPr>
          <p:cNvPr id="3" name="TextShape 1"/>
          <p:cNvSpPr txBox="1"/>
          <p:nvPr/>
        </p:nvSpPr>
        <p:spPr>
          <a:xfrm>
            <a:off x="831960" y="260280"/>
            <a:ext cx="7770600" cy="642600"/>
          </a:xfrm>
          <a:prstGeom prst="rect">
            <a:avLst/>
          </a:prstGeom>
        </p:spPr>
        <p:txBody>
          <a:bodyPr anchor="ctr"/>
          <a:lstStyle/>
          <a:p>
            <a:pPr algn="ctr">
              <a:lnSpc>
                <a:spcPct val="100000"/>
              </a:lnSpc>
            </a:pPr>
            <a:r>
              <a:rPr lang="it-IT" sz="4400">
                <a:solidFill>
                  <a:srgbClr val="000000"/>
                </a:solidFill>
                <a:latin typeface="Calibri"/>
              </a:rPr>
              <a:t>
</a:t>
            </a:r>
            <a:endParaRPr/>
          </a:p>
        </p:txBody>
      </p:sp>
      <p:sp>
        <p:nvSpPr>
          <p:cNvPr id="5" name="CustomShape 2"/>
          <p:cNvSpPr/>
          <p:nvPr/>
        </p:nvSpPr>
        <p:spPr>
          <a:xfrm>
            <a:off x="844560" y="197280"/>
            <a:ext cx="3960360" cy="577800"/>
          </a:xfrm>
          <a:prstGeom prst="rect">
            <a:avLst/>
          </a:prstGeom>
          <a:noFill/>
          <a:ln>
            <a:noFill/>
          </a:ln>
        </p:spPr>
        <p:txBody>
          <a:bodyPr lIns="90000" tIns="45000" rIns="90000" bIns="45000"/>
          <a:lstStyle/>
          <a:p>
            <a:pPr>
              <a:lnSpc>
                <a:spcPct val="100000"/>
              </a:lnSpc>
            </a:pPr>
            <a:r>
              <a:rPr lang="it-IT" sz="3200" dirty="0">
                <a:solidFill>
                  <a:srgbClr val="000000"/>
                </a:solidFill>
                <a:latin typeface="Arial"/>
              </a:rPr>
              <a:t>Così è più facile!!!!</a:t>
            </a:r>
            <a:endParaRPr dirty="0"/>
          </a:p>
        </p:txBody>
      </p:sp>
      <p:pic>
        <p:nvPicPr>
          <p:cNvPr id="6" name="Immagine 1"/>
          <p:cNvPicPr/>
          <p:nvPr/>
        </p:nvPicPr>
        <p:blipFill>
          <a:blip r:embed="rId3"/>
          <a:stretch>
            <a:fillRect/>
          </a:stretch>
        </p:blipFill>
        <p:spPr>
          <a:xfrm>
            <a:off x="2483640" y="3429000"/>
            <a:ext cx="4152600" cy="2571480"/>
          </a:xfrm>
          <a:prstGeom prst="rect">
            <a:avLst/>
          </a:prstGeom>
          <a:ln>
            <a:noFill/>
          </a:ln>
        </p:spPr>
      </p:pic>
      <p:sp>
        <p:nvSpPr>
          <p:cNvPr id="7" name="CustomShape 3"/>
          <p:cNvSpPr/>
          <p:nvPr/>
        </p:nvSpPr>
        <p:spPr>
          <a:xfrm>
            <a:off x="881820" y="1297800"/>
            <a:ext cx="7356240" cy="1736280"/>
          </a:xfrm>
          <a:prstGeom prst="rect">
            <a:avLst/>
          </a:prstGeom>
          <a:noFill/>
          <a:ln>
            <a:noFill/>
          </a:ln>
        </p:spPr>
        <p:txBody>
          <a:bodyPr lIns="90000" tIns="45000" rIns="90000" bIns="45000"/>
          <a:lstStyle/>
          <a:p>
            <a:pPr algn="just">
              <a:lnSpc>
                <a:spcPct val="100000"/>
              </a:lnSpc>
            </a:pPr>
            <a:r>
              <a:rPr lang="it-IT" sz="2400" dirty="0" err="1">
                <a:solidFill>
                  <a:srgbClr val="000000"/>
                </a:solidFill>
              </a:rPr>
              <a:t>Refworks</a:t>
            </a:r>
            <a:r>
              <a:rPr lang="it-IT" sz="2400" dirty="0">
                <a:solidFill>
                  <a:srgbClr val="000000"/>
                </a:solidFill>
              </a:rPr>
              <a:t> raccoglie, gestisce e organizza i documenti della ricerca. Permette di leggere annotare, organizzare, e citare i materiali utili per la tua ricerca, nonché collaborare con amici e colleghi attraverso grazie a facili strumenti di condivisione.</a:t>
            </a:r>
            <a:endParaRPr dirty="0"/>
          </a:p>
          <a:p>
            <a:pPr>
              <a:lnSpc>
                <a:spcPct val="100000"/>
              </a:lnSpc>
            </a:pPr>
            <a:r>
              <a:rPr lang="it-IT" dirty="0">
                <a:solidFill>
                  <a:srgbClr val="000000"/>
                </a:solidFill>
                <a:latin typeface="Calibri"/>
              </a:rPr>
              <a:t>
</a:t>
            </a:r>
            <a:endParaRPr dirty="0"/>
          </a:p>
        </p:txBody>
      </p:sp>
    </p:spTree>
    <p:extLst>
      <p:ext uri="{BB962C8B-B14F-4D97-AF65-F5344CB8AC3E}">
        <p14:creationId xmlns:p14="http://schemas.microsoft.com/office/powerpoint/2010/main" val="227769859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
        <p:nvSpPr>
          <p:cNvPr id="3" name="TextShape 1"/>
          <p:cNvSpPr txBox="1"/>
          <p:nvPr/>
        </p:nvSpPr>
        <p:spPr>
          <a:xfrm>
            <a:off x="755640" y="115920"/>
            <a:ext cx="8227800" cy="576000"/>
          </a:xfrm>
          <a:prstGeom prst="rect">
            <a:avLst/>
          </a:prstGeom>
        </p:spPr>
        <p:txBody>
          <a:bodyPr anchor="ctr"/>
          <a:lstStyle/>
          <a:p>
            <a:pPr>
              <a:lnSpc>
                <a:spcPct val="100000"/>
              </a:lnSpc>
            </a:pPr>
            <a:r>
              <a:rPr lang="it-IT" sz="3200" dirty="0">
                <a:solidFill>
                  <a:srgbClr val="000000"/>
                </a:solidFill>
              </a:rPr>
              <a:t>Per saperne di più</a:t>
            </a:r>
            <a:endParaRPr sz="3200" dirty="0"/>
          </a:p>
        </p:txBody>
      </p:sp>
      <p:sp>
        <p:nvSpPr>
          <p:cNvPr id="5" name="TextShape 2"/>
          <p:cNvSpPr txBox="1"/>
          <p:nvPr/>
        </p:nvSpPr>
        <p:spPr>
          <a:xfrm>
            <a:off x="399245" y="1196640"/>
            <a:ext cx="8268237" cy="4752000"/>
          </a:xfrm>
          <a:prstGeom prst="rect">
            <a:avLst/>
          </a:prstGeom>
        </p:spPr>
        <p:txBody>
          <a:bodyPr/>
          <a:lstStyle/>
          <a:p>
            <a:pPr marL="342900" indent="-342900">
              <a:lnSpc>
                <a:spcPct val="100000"/>
              </a:lnSpc>
              <a:buClr>
                <a:schemeClr val="tx1"/>
              </a:buClr>
              <a:buSzPct val="100000"/>
              <a:buFont typeface="Arial" panose="020B0604020202020204" pitchFamily="34" charset="0"/>
              <a:buChar char="•"/>
            </a:pPr>
            <a:r>
              <a:rPr lang="it-IT" dirty="0">
                <a:solidFill>
                  <a:srgbClr val="000000"/>
                </a:solidFill>
                <a:latin typeface="Calibri"/>
              </a:rPr>
              <a:t>Citare la bibliografia con metodo. Il metodo </a:t>
            </a:r>
            <a:r>
              <a:rPr lang="it-IT" dirty="0" smtClean="0">
                <a:solidFill>
                  <a:srgbClr val="000000"/>
                </a:solidFill>
                <a:latin typeface="Calibri"/>
              </a:rPr>
              <a:t>Harvard </a:t>
            </a:r>
            <a:r>
              <a:rPr lang="it-IT" u="sng" dirty="0" smtClean="0">
                <a:solidFill>
                  <a:srgbClr val="0000FF"/>
                </a:solidFill>
                <a:latin typeface="Calibri"/>
                <a:hlinkClick r:id="rId3"/>
              </a:rPr>
              <a:t>http</a:t>
            </a:r>
            <a:r>
              <a:rPr lang="it-IT" u="sng" dirty="0">
                <a:solidFill>
                  <a:srgbClr val="0000FF"/>
                </a:solidFill>
                <a:latin typeface="Calibri"/>
                <a:hlinkClick r:id="rId3"/>
              </a:rPr>
              <a:t>://</a:t>
            </a:r>
            <a:r>
              <a:rPr lang="it-IT" u="sng" dirty="0" smtClean="0">
                <a:solidFill>
                  <a:srgbClr val="0000FF"/>
                </a:solidFill>
                <a:latin typeface="Calibri"/>
                <a:hlinkClick r:id="rId3"/>
              </a:rPr>
              <a:t>www.mariafabiani.eu/wp-content/uploads/2011/11/9.stili-di-citazione-e-bibliografia.pdf</a:t>
            </a:r>
            <a:endParaRPr lang="it-IT" u="sng" dirty="0" smtClean="0">
              <a:solidFill>
                <a:srgbClr val="0000FF"/>
              </a:solidFill>
              <a:latin typeface="Calibri"/>
            </a:endParaRPr>
          </a:p>
          <a:p>
            <a:pPr marL="342900" indent="-342900">
              <a:lnSpc>
                <a:spcPct val="100000"/>
              </a:lnSpc>
              <a:buClr>
                <a:schemeClr val="tx1"/>
              </a:buClr>
              <a:buSzPct val="100000"/>
              <a:buFont typeface="Arial" panose="020B0604020202020204" pitchFamily="34" charset="0"/>
              <a:buChar char="•"/>
            </a:pPr>
            <a:endParaRPr dirty="0"/>
          </a:p>
          <a:p>
            <a:pPr marL="342900" indent="-342900">
              <a:lnSpc>
                <a:spcPct val="100000"/>
              </a:lnSpc>
              <a:buClr>
                <a:schemeClr val="tx1"/>
              </a:buClr>
              <a:buSzPct val="100000"/>
              <a:buFont typeface="Arial" panose="020B0604020202020204" pitchFamily="34" charset="0"/>
              <a:buChar char="•"/>
            </a:pPr>
            <a:r>
              <a:rPr lang="it-IT" u="sng" dirty="0">
                <a:solidFill>
                  <a:srgbClr val="0000FF"/>
                </a:solidFill>
                <a:latin typeface="Calibri"/>
                <a:hlinkClick r:id="rId4"/>
              </a:rPr>
              <a:t>Your guide to Harvard style </a:t>
            </a:r>
            <a:r>
              <a:rPr lang="it-IT" u="sng" dirty="0" err="1">
                <a:solidFill>
                  <a:srgbClr val="0000FF"/>
                </a:solidFill>
                <a:latin typeface="Calibri"/>
                <a:hlinkClick r:id="rId4"/>
              </a:rPr>
              <a:t>referencing</a:t>
            </a:r>
            <a:r>
              <a:rPr lang="it-IT" dirty="0">
                <a:solidFill>
                  <a:srgbClr val="000000"/>
                </a:solidFill>
                <a:latin typeface="Calibri"/>
              </a:rPr>
              <a:t> - </a:t>
            </a:r>
            <a:r>
              <a:rPr lang="it-IT" dirty="0" err="1">
                <a:solidFill>
                  <a:srgbClr val="000000"/>
                </a:solidFill>
                <a:latin typeface="Calibri"/>
              </a:rPr>
              <a:t>University</a:t>
            </a:r>
            <a:r>
              <a:rPr lang="it-IT" dirty="0">
                <a:solidFill>
                  <a:srgbClr val="000000"/>
                </a:solidFill>
                <a:latin typeface="Calibri"/>
              </a:rPr>
              <a:t> of </a:t>
            </a:r>
            <a:r>
              <a:rPr lang="it-IT" dirty="0" smtClean="0">
                <a:solidFill>
                  <a:srgbClr val="000000"/>
                </a:solidFill>
                <a:latin typeface="Calibri"/>
              </a:rPr>
              <a:t>Sydney</a:t>
            </a:r>
          </a:p>
          <a:p>
            <a:pPr marL="342900" indent="-342900">
              <a:lnSpc>
                <a:spcPct val="100000"/>
              </a:lnSpc>
              <a:buClr>
                <a:schemeClr val="tx1"/>
              </a:buClr>
              <a:buSzPct val="100000"/>
              <a:buFont typeface="Arial" panose="020B0604020202020204" pitchFamily="34" charset="0"/>
              <a:buChar char="•"/>
            </a:pPr>
            <a:endParaRPr dirty="0"/>
          </a:p>
          <a:p>
            <a:pPr marL="342900" indent="-342900">
              <a:lnSpc>
                <a:spcPct val="100000"/>
              </a:lnSpc>
              <a:buClr>
                <a:schemeClr val="tx1"/>
              </a:buClr>
              <a:buSzPct val="100000"/>
              <a:buFont typeface="Arial" panose="020B0604020202020204" pitchFamily="34" charset="0"/>
              <a:buChar char="•"/>
            </a:pPr>
            <a:r>
              <a:rPr lang="it-IT" u="sng" dirty="0">
                <a:solidFill>
                  <a:srgbClr val="0000FF"/>
                </a:solidFill>
                <a:latin typeface="Calibri"/>
                <a:hlinkClick r:id="rId5"/>
              </a:rPr>
              <a:t>Harvard </a:t>
            </a:r>
            <a:r>
              <a:rPr lang="it-IT" u="sng" dirty="0" err="1">
                <a:solidFill>
                  <a:srgbClr val="0000FF"/>
                </a:solidFill>
                <a:latin typeface="Calibri"/>
                <a:hlinkClick r:id="rId5"/>
              </a:rPr>
              <a:t>system</a:t>
            </a:r>
            <a:r>
              <a:rPr lang="it-IT" dirty="0">
                <a:solidFill>
                  <a:srgbClr val="000000"/>
                </a:solidFill>
                <a:latin typeface="Calibri"/>
              </a:rPr>
              <a:t> - </a:t>
            </a:r>
            <a:r>
              <a:rPr lang="it-IT" dirty="0" err="1">
                <a:solidFill>
                  <a:srgbClr val="000000"/>
                </a:solidFill>
                <a:latin typeface="Calibri"/>
              </a:rPr>
              <a:t>Anglia</a:t>
            </a:r>
            <a:r>
              <a:rPr lang="it-IT" dirty="0">
                <a:solidFill>
                  <a:srgbClr val="000000"/>
                </a:solidFill>
                <a:latin typeface="Calibri"/>
              </a:rPr>
              <a:t> </a:t>
            </a:r>
            <a:r>
              <a:rPr lang="it-IT" dirty="0" err="1">
                <a:solidFill>
                  <a:srgbClr val="000000"/>
                </a:solidFill>
                <a:latin typeface="Calibri"/>
              </a:rPr>
              <a:t>Ruskin</a:t>
            </a:r>
            <a:r>
              <a:rPr lang="it-IT" dirty="0">
                <a:solidFill>
                  <a:srgbClr val="000000"/>
                </a:solidFill>
                <a:latin typeface="Calibri"/>
              </a:rPr>
              <a:t> </a:t>
            </a:r>
            <a:r>
              <a:rPr lang="it-IT" dirty="0" err="1" smtClean="0">
                <a:solidFill>
                  <a:srgbClr val="000000"/>
                </a:solidFill>
                <a:latin typeface="Calibri"/>
              </a:rPr>
              <a:t>University</a:t>
            </a:r>
            <a:endParaRPr lang="it-IT" dirty="0" smtClean="0">
              <a:solidFill>
                <a:srgbClr val="000000"/>
              </a:solidFill>
              <a:latin typeface="Calibri"/>
            </a:endParaRPr>
          </a:p>
          <a:p>
            <a:pPr marL="342900" indent="-342900">
              <a:lnSpc>
                <a:spcPct val="100000"/>
              </a:lnSpc>
              <a:buClr>
                <a:schemeClr val="tx1"/>
              </a:buClr>
              <a:buSzPct val="100000"/>
              <a:buFont typeface="Arial" panose="020B0604020202020204" pitchFamily="34" charset="0"/>
              <a:buChar char="•"/>
            </a:pPr>
            <a:endParaRPr dirty="0"/>
          </a:p>
          <a:p>
            <a:pPr marL="342900" indent="-342900">
              <a:lnSpc>
                <a:spcPct val="100000"/>
              </a:lnSpc>
              <a:buClr>
                <a:schemeClr val="tx1"/>
              </a:buClr>
              <a:buSzPct val="100000"/>
              <a:buFont typeface="Arial" panose="020B0604020202020204" pitchFamily="34" charset="0"/>
              <a:buChar char="•"/>
            </a:pPr>
            <a:r>
              <a:rPr lang="it-IT" u="sng" dirty="0">
                <a:solidFill>
                  <a:srgbClr val="0000FF"/>
                </a:solidFill>
                <a:latin typeface="Calibri"/>
                <a:hlinkClick r:id="rId6"/>
              </a:rPr>
              <a:t>Harvard </a:t>
            </a:r>
            <a:r>
              <a:rPr lang="it-IT" u="sng" dirty="0" err="1">
                <a:solidFill>
                  <a:srgbClr val="0000FF"/>
                </a:solidFill>
                <a:latin typeface="Calibri"/>
                <a:hlinkClick r:id="rId6"/>
              </a:rPr>
              <a:t>referencing</a:t>
            </a:r>
            <a:r>
              <a:rPr lang="it-IT" u="sng" dirty="0">
                <a:solidFill>
                  <a:srgbClr val="0000FF"/>
                </a:solidFill>
                <a:latin typeface="Calibri"/>
                <a:hlinkClick r:id="rId6"/>
              </a:rPr>
              <a:t> guide</a:t>
            </a:r>
            <a:r>
              <a:rPr lang="it-IT" dirty="0">
                <a:solidFill>
                  <a:srgbClr val="000000"/>
                </a:solidFill>
                <a:latin typeface="Calibri"/>
              </a:rPr>
              <a:t> </a:t>
            </a:r>
            <a:endParaRPr lang="it-IT" dirty="0" smtClean="0">
              <a:solidFill>
                <a:srgbClr val="000000"/>
              </a:solidFill>
              <a:latin typeface="Calibri"/>
            </a:endParaRPr>
          </a:p>
          <a:p>
            <a:pPr marL="342900" indent="-342900">
              <a:lnSpc>
                <a:spcPct val="100000"/>
              </a:lnSpc>
              <a:buClr>
                <a:schemeClr val="tx1"/>
              </a:buClr>
              <a:buSzPct val="100000"/>
              <a:buFont typeface="Arial" panose="020B0604020202020204" pitchFamily="34" charset="0"/>
              <a:buChar char="•"/>
            </a:pPr>
            <a:endParaRPr dirty="0"/>
          </a:p>
          <a:p>
            <a:pPr marL="342900" indent="-342900">
              <a:lnSpc>
                <a:spcPct val="100000"/>
              </a:lnSpc>
              <a:buClr>
                <a:schemeClr val="tx1"/>
              </a:buClr>
              <a:buSzPct val="100000"/>
              <a:buFont typeface="Arial" panose="020B0604020202020204" pitchFamily="34" charset="0"/>
              <a:buChar char="•"/>
            </a:pPr>
            <a:r>
              <a:rPr lang="it-IT" u="sng" dirty="0" err="1">
                <a:solidFill>
                  <a:srgbClr val="0000FF"/>
                </a:solidFill>
                <a:latin typeface="Calibri"/>
                <a:hlinkClick r:id="rId7"/>
              </a:rPr>
              <a:t>Citation</a:t>
            </a:r>
            <a:r>
              <a:rPr lang="it-IT" u="sng" dirty="0">
                <a:solidFill>
                  <a:srgbClr val="0000FF"/>
                </a:solidFill>
                <a:latin typeface="Calibri"/>
                <a:hlinkClick r:id="rId7"/>
              </a:rPr>
              <a:t> tic-tac-</a:t>
            </a:r>
            <a:r>
              <a:rPr lang="it-IT" u="sng" dirty="0" err="1">
                <a:solidFill>
                  <a:srgbClr val="0000FF"/>
                </a:solidFill>
                <a:latin typeface="Calibri"/>
                <a:hlinkClick r:id="rId7"/>
              </a:rPr>
              <a:t>toe</a:t>
            </a:r>
            <a:r>
              <a:rPr lang="it-IT" u="sng" dirty="0">
                <a:solidFill>
                  <a:srgbClr val="0000FF"/>
                </a:solidFill>
                <a:latin typeface="Calibri"/>
                <a:hlinkClick r:id="rId7"/>
              </a:rPr>
              <a:t> </a:t>
            </a:r>
            <a:r>
              <a:rPr lang="it-IT" dirty="0">
                <a:solidFill>
                  <a:srgbClr val="000000"/>
                </a:solidFill>
                <a:latin typeface="Calibri"/>
              </a:rPr>
              <a:t>- James Madison </a:t>
            </a:r>
            <a:r>
              <a:rPr lang="it-IT" dirty="0" err="1">
                <a:solidFill>
                  <a:srgbClr val="000000"/>
                </a:solidFill>
                <a:latin typeface="Calibri"/>
              </a:rPr>
              <a:t>University</a:t>
            </a:r>
            <a:r>
              <a:rPr lang="it-IT" dirty="0">
                <a:solidFill>
                  <a:srgbClr val="000000"/>
                </a:solidFill>
                <a:latin typeface="Calibri"/>
              </a:rPr>
              <a:t> </a:t>
            </a:r>
            <a:endParaRPr lang="it-IT" dirty="0" smtClean="0">
              <a:solidFill>
                <a:srgbClr val="000000"/>
              </a:solidFill>
              <a:latin typeface="Calibri"/>
            </a:endParaRPr>
          </a:p>
          <a:p>
            <a:pPr marL="342900" indent="-342900">
              <a:lnSpc>
                <a:spcPct val="100000"/>
              </a:lnSpc>
              <a:buClr>
                <a:schemeClr val="tx1"/>
              </a:buClr>
              <a:buSzPct val="100000"/>
              <a:buFont typeface="Arial" panose="020B0604020202020204" pitchFamily="34" charset="0"/>
              <a:buChar char="•"/>
            </a:pPr>
            <a:endParaRPr dirty="0"/>
          </a:p>
          <a:p>
            <a:pPr marL="342900" indent="-342900">
              <a:lnSpc>
                <a:spcPct val="100000"/>
              </a:lnSpc>
              <a:buClr>
                <a:schemeClr val="tx1"/>
              </a:buClr>
              <a:buSzPct val="100000"/>
              <a:buFont typeface="Arial" panose="020B0604020202020204" pitchFamily="34" charset="0"/>
              <a:buChar char="•"/>
            </a:pPr>
            <a:r>
              <a:rPr lang="it-IT" u="sng" dirty="0">
                <a:solidFill>
                  <a:srgbClr val="0000FF"/>
                </a:solidFill>
                <a:latin typeface="Calibri"/>
                <a:hlinkClick r:id="rId8"/>
              </a:rPr>
              <a:t>The </a:t>
            </a:r>
            <a:r>
              <a:rPr lang="it-IT" u="sng" dirty="0" err="1">
                <a:solidFill>
                  <a:srgbClr val="0000FF"/>
                </a:solidFill>
                <a:latin typeface="Calibri"/>
                <a:hlinkClick r:id="rId8"/>
              </a:rPr>
              <a:t>Citation</a:t>
            </a:r>
            <a:r>
              <a:rPr lang="it-IT" u="sng" dirty="0">
                <a:solidFill>
                  <a:srgbClr val="0000FF"/>
                </a:solidFill>
                <a:latin typeface="Calibri"/>
                <a:hlinkClick r:id="rId8"/>
              </a:rPr>
              <a:t> game</a:t>
            </a:r>
            <a:r>
              <a:rPr lang="it-IT" dirty="0">
                <a:solidFill>
                  <a:srgbClr val="000000"/>
                </a:solidFill>
                <a:latin typeface="Calibri"/>
              </a:rPr>
              <a:t> - Williams College and Mount </a:t>
            </a:r>
            <a:r>
              <a:rPr lang="it-IT" dirty="0" err="1">
                <a:solidFill>
                  <a:srgbClr val="000000"/>
                </a:solidFill>
                <a:latin typeface="Calibri"/>
              </a:rPr>
              <a:t>Holyoke</a:t>
            </a:r>
            <a:r>
              <a:rPr lang="it-IT" dirty="0">
                <a:solidFill>
                  <a:srgbClr val="000000"/>
                </a:solidFill>
                <a:latin typeface="Calibri"/>
              </a:rPr>
              <a:t> </a:t>
            </a:r>
            <a:r>
              <a:rPr lang="it-IT" dirty="0" smtClean="0">
                <a:solidFill>
                  <a:srgbClr val="000000"/>
                </a:solidFill>
                <a:latin typeface="Calibri"/>
              </a:rPr>
              <a:t>College</a:t>
            </a:r>
          </a:p>
          <a:p>
            <a:pPr marL="342900" indent="-342900">
              <a:lnSpc>
                <a:spcPct val="100000"/>
              </a:lnSpc>
              <a:buClr>
                <a:schemeClr val="tx1"/>
              </a:buClr>
              <a:buSzPct val="100000"/>
              <a:buFont typeface="Arial" panose="020B0604020202020204" pitchFamily="34" charset="0"/>
              <a:buChar char="•"/>
            </a:pPr>
            <a:endParaRPr dirty="0"/>
          </a:p>
          <a:p>
            <a:pPr marL="342900" indent="-342900">
              <a:lnSpc>
                <a:spcPct val="100000"/>
              </a:lnSpc>
              <a:buClr>
                <a:schemeClr val="tx1"/>
              </a:buClr>
              <a:buSzPct val="100000"/>
              <a:buFont typeface="Arial" panose="020B0604020202020204" pitchFamily="34" charset="0"/>
              <a:buChar char="•"/>
            </a:pPr>
            <a:r>
              <a:rPr lang="it-IT" u="sng" dirty="0">
                <a:solidFill>
                  <a:srgbClr val="0000FF"/>
                </a:solidFill>
                <a:latin typeface="Calibri"/>
                <a:hlinkClick r:id="rId9"/>
              </a:rPr>
              <a:t>http://www3.ul.ie/referencing/</a:t>
            </a:r>
            <a:r>
              <a:rPr lang="it-IT" dirty="0">
                <a:solidFill>
                  <a:srgbClr val="000000"/>
                </a:solidFill>
                <a:latin typeface="Calibri"/>
              </a:rPr>
              <a:t>  - </a:t>
            </a:r>
            <a:r>
              <a:rPr lang="it-IT" dirty="0" err="1">
                <a:solidFill>
                  <a:srgbClr val="000000"/>
                </a:solidFill>
                <a:latin typeface="Calibri"/>
              </a:rPr>
              <a:t>University</a:t>
            </a:r>
            <a:r>
              <a:rPr lang="it-IT" dirty="0">
                <a:solidFill>
                  <a:srgbClr val="000000"/>
                </a:solidFill>
                <a:latin typeface="Calibri"/>
              </a:rPr>
              <a:t> of Limerick Library </a:t>
            </a:r>
            <a:r>
              <a:rPr lang="it-IT" dirty="0" smtClean="0">
                <a:solidFill>
                  <a:srgbClr val="000000"/>
                </a:solidFill>
                <a:latin typeface="Calibri"/>
              </a:rPr>
              <a:t>2</a:t>
            </a:r>
          </a:p>
          <a:p>
            <a:pPr marL="342900" indent="-342900">
              <a:lnSpc>
                <a:spcPct val="100000"/>
              </a:lnSpc>
              <a:buClr>
                <a:schemeClr val="tx1"/>
              </a:buClr>
              <a:buSzPct val="100000"/>
              <a:buFont typeface="Arial" panose="020B0604020202020204" pitchFamily="34" charset="0"/>
              <a:buChar char="•"/>
            </a:pPr>
            <a:endParaRPr dirty="0"/>
          </a:p>
          <a:p>
            <a:pPr marL="342900" indent="-342900">
              <a:lnSpc>
                <a:spcPct val="100000"/>
              </a:lnSpc>
              <a:buClr>
                <a:schemeClr val="tx1"/>
              </a:buClr>
              <a:buSzPct val="100000"/>
              <a:buFont typeface="Arial" panose="020B0604020202020204" pitchFamily="34" charset="0"/>
              <a:buChar char="•"/>
            </a:pPr>
            <a:r>
              <a:rPr lang="it-IT" u="sng" dirty="0">
                <a:solidFill>
                  <a:srgbClr val="0000FF"/>
                </a:solidFill>
                <a:latin typeface="Calibri"/>
                <a:hlinkClick r:id="rId10"/>
              </a:rPr>
              <a:t>APA and MLA </a:t>
            </a:r>
            <a:r>
              <a:rPr lang="it-IT" u="sng" dirty="0" err="1">
                <a:solidFill>
                  <a:srgbClr val="0000FF"/>
                </a:solidFill>
                <a:latin typeface="Calibri"/>
                <a:hlinkClick r:id="rId10"/>
              </a:rPr>
              <a:t>Citation</a:t>
            </a:r>
            <a:r>
              <a:rPr lang="it-IT" u="sng" dirty="0">
                <a:solidFill>
                  <a:srgbClr val="0000FF"/>
                </a:solidFill>
                <a:latin typeface="Calibri"/>
                <a:hlinkClick r:id="rId10"/>
              </a:rPr>
              <a:t> Game </a:t>
            </a:r>
            <a:r>
              <a:rPr lang="it-IT" dirty="0">
                <a:solidFill>
                  <a:srgbClr val="000000"/>
                </a:solidFill>
                <a:latin typeface="Calibri"/>
              </a:rPr>
              <a:t> - </a:t>
            </a:r>
            <a:r>
              <a:rPr lang="it-IT" dirty="0" err="1">
                <a:solidFill>
                  <a:srgbClr val="000000"/>
                </a:solidFill>
                <a:latin typeface="Calibri"/>
              </a:rPr>
              <a:t>University</a:t>
            </a:r>
            <a:r>
              <a:rPr lang="it-IT" dirty="0">
                <a:solidFill>
                  <a:srgbClr val="000000"/>
                </a:solidFill>
                <a:latin typeface="Calibri"/>
              </a:rPr>
              <a:t> of Washington TRIO Training</a:t>
            </a:r>
            <a:endParaRPr dirty="0"/>
          </a:p>
        </p:txBody>
      </p:sp>
    </p:spTree>
    <p:extLst>
      <p:ext uri="{BB962C8B-B14F-4D97-AF65-F5344CB8AC3E}">
        <p14:creationId xmlns:p14="http://schemas.microsoft.com/office/powerpoint/2010/main" val="88222173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
        <p:nvSpPr>
          <p:cNvPr id="3" name="TextShape 1"/>
          <p:cNvSpPr txBox="1"/>
          <p:nvPr/>
        </p:nvSpPr>
        <p:spPr>
          <a:xfrm>
            <a:off x="428760" y="765000"/>
            <a:ext cx="8229240" cy="1142640"/>
          </a:xfrm>
          <a:prstGeom prst="rect">
            <a:avLst/>
          </a:prstGeom>
        </p:spPr>
        <p:txBody>
          <a:bodyPr anchor="ctr"/>
          <a:lstStyle/>
          <a:p>
            <a:pPr algn="ctr">
              <a:lnSpc>
                <a:spcPct val="100000"/>
              </a:lnSpc>
            </a:pPr>
            <a:r>
              <a:rPr lang="it-IT" sz="4400" u="sng" dirty="0">
                <a:solidFill>
                  <a:srgbClr val="0000FF"/>
                </a:solidFill>
                <a:hlinkClick r:id="rId3" action="ppaction://hlinkpres?slideindex=14&amp;slidetitle=Qualche esempio di bibliografia"/>
              </a:rPr>
              <a:t>Esempi di bibliografia</a:t>
            </a:r>
            <a:endParaRPr dirty="0"/>
          </a:p>
        </p:txBody>
      </p:sp>
      <p:pic>
        <p:nvPicPr>
          <p:cNvPr id="5" name="Segnaposto contenuto 3"/>
          <p:cNvPicPr/>
          <p:nvPr/>
        </p:nvPicPr>
        <p:blipFill>
          <a:blip r:embed="rId4"/>
          <a:stretch>
            <a:fillRect/>
          </a:stretch>
        </p:blipFill>
        <p:spPr>
          <a:xfrm>
            <a:off x="2433240" y="2319840"/>
            <a:ext cx="4276800" cy="3429000"/>
          </a:xfrm>
          <a:prstGeom prst="rect">
            <a:avLst/>
          </a:prstGeom>
          <a:ln>
            <a:noFill/>
          </a:ln>
        </p:spPr>
      </p:pic>
    </p:spTree>
    <p:extLst>
      <p:ext uri="{BB962C8B-B14F-4D97-AF65-F5344CB8AC3E}">
        <p14:creationId xmlns:p14="http://schemas.microsoft.com/office/powerpoint/2010/main" val="153743624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
        <p:nvSpPr>
          <p:cNvPr id="3" name="TextShape 1"/>
          <p:cNvSpPr txBox="1"/>
          <p:nvPr/>
        </p:nvSpPr>
        <p:spPr>
          <a:xfrm>
            <a:off x="727423" y="104182"/>
            <a:ext cx="8075160" cy="610920"/>
          </a:xfrm>
          <a:prstGeom prst="rect">
            <a:avLst/>
          </a:prstGeom>
        </p:spPr>
        <p:txBody>
          <a:bodyPr/>
          <a:lstStyle/>
          <a:p>
            <a:pPr>
              <a:lnSpc>
                <a:spcPct val="100000"/>
              </a:lnSpc>
            </a:pPr>
            <a:r>
              <a:rPr lang="it-IT" sz="2800" dirty="0" smtClean="0">
                <a:latin typeface="Arial"/>
              </a:rPr>
              <a:t>Presentazione </a:t>
            </a:r>
            <a:r>
              <a:rPr lang="it-IT" sz="2800" dirty="0">
                <a:latin typeface="Arial"/>
              </a:rPr>
              <a:t>della tesi</a:t>
            </a:r>
            <a:endParaRPr sz="2800" dirty="0"/>
          </a:p>
        </p:txBody>
      </p:sp>
      <p:pic>
        <p:nvPicPr>
          <p:cNvPr id="5" name="Picture 5"/>
          <p:cNvPicPr/>
          <p:nvPr/>
        </p:nvPicPr>
        <p:blipFill>
          <a:blip r:embed="rId3"/>
          <a:stretch>
            <a:fillRect/>
          </a:stretch>
        </p:blipFill>
        <p:spPr>
          <a:xfrm>
            <a:off x="1691640" y="1052640"/>
            <a:ext cx="5689080" cy="4609800"/>
          </a:xfrm>
          <a:prstGeom prst="rect">
            <a:avLst/>
          </a:prstGeom>
          <a:ln>
            <a:noFill/>
          </a:ln>
        </p:spPr>
      </p:pic>
      <p:sp>
        <p:nvSpPr>
          <p:cNvPr id="6" name="CustomShape 2"/>
          <p:cNvSpPr/>
          <p:nvPr/>
        </p:nvSpPr>
        <p:spPr>
          <a:xfrm>
            <a:off x="388980" y="5606660"/>
            <a:ext cx="8136720" cy="516600"/>
          </a:xfrm>
          <a:prstGeom prst="rect">
            <a:avLst/>
          </a:prstGeom>
          <a:noFill/>
          <a:ln>
            <a:noFill/>
          </a:ln>
        </p:spPr>
        <p:txBody>
          <a:bodyPr lIns="90000" tIns="45000" rIns="90000" bIns="45000"/>
          <a:lstStyle/>
          <a:p>
            <a:pPr>
              <a:lnSpc>
                <a:spcPct val="100000"/>
              </a:lnSpc>
            </a:pPr>
            <a:r>
              <a:rPr lang="it-IT" sz="1400">
                <a:solidFill>
                  <a:srgbClr val="000000"/>
                </a:solidFill>
                <a:latin typeface="Calibri"/>
              </a:rPr>
              <a:t>Rielaborazione da </a:t>
            </a:r>
            <a:r>
              <a:rPr lang="it-IT" sz="1400" i="1">
                <a:solidFill>
                  <a:srgbClr val="000000"/>
                </a:solidFill>
                <a:latin typeface="Calibri"/>
              </a:rPr>
              <a:t>Come presentare la propria tesi di laurea </a:t>
            </a:r>
            <a:r>
              <a:rPr lang="it-IT" sz="1400">
                <a:solidFill>
                  <a:srgbClr val="000000"/>
                </a:solidFill>
                <a:latin typeface="Calibri"/>
              </a:rPr>
              <a:t>di G. </a:t>
            </a:r>
            <a:r>
              <a:rPr lang="it-IT" sz="1400" dirty="0" err="1">
                <a:solidFill>
                  <a:srgbClr val="000000"/>
                </a:solidFill>
                <a:latin typeface="Calibri"/>
              </a:rPr>
              <a:t>Brajnik</a:t>
            </a:r>
            <a:r>
              <a:rPr lang="it-IT" sz="1400" dirty="0">
                <a:solidFill>
                  <a:srgbClr val="000000"/>
                </a:solidFill>
                <a:latin typeface="Calibri"/>
              </a:rPr>
              <a:t>  
</a:t>
            </a:r>
            <a:r>
              <a:rPr lang="it-IT" sz="1400" u="sng" dirty="0">
                <a:solidFill>
                  <a:srgbClr val="0000FF"/>
                </a:solidFill>
                <a:latin typeface="Calibri"/>
                <a:hlinkClick r:id="rId4"/>
              </a:rPr>
              <a:t>http://users.dimi.uniud.it/~giorgio.brajnik/dida/tesi/presentazione-tesi.html</a:t>
            </a:r>
            <a:r>
              <a:rPr lang="it-IT" sz="1400" dirty="0">
                <a:solidFill>
                  <a:srgbClr val="000000"/>
                </a:solidFill>
                <a:latin typeface="Calibri"/>
              </a:rPr>
              <a:t>  [</a:t>
            </a:r>
            <a:r>
              <a:rPr lang="it-IT" sz="1400" dirty="0" err="1">
                <a:solidFill>
                  <a:srgbClr val="000000"/>
                </a:solidFill>
                <a:latin typeface="Calibri"/>
              </a:rPr>
              <a:t>Ult</a:t>
            </a:r>
            <a:r>
              <a:rPr lang="it-IT" sz="1400" dirty="0">
                <a:solidFill>
                  <a:srgbClr val="000000"/>
                </a:solidFill>
                <a:latin typeface="Calibri"/>
              </a:rPr>
              <a:t>. </a:t>
            </a:r>
            <a:r>
              <a:rPr lang="it-IT" sz="1400" dirty="0" err="1">
                <a:solidFill>
                  <a:srgbClr val="000000"/>
                </a:solidFill>
                <a:latin typeface="Calibri"/>
              </a:rPr>
              <a:t>cons</a:t>
            </a:r>
            <a:r>
              <a:rPr lang="it-IT" sz="1400" dirty="0">
                <a:solidFill>
                  <a:srgbClr val="000000"/>
                </a:solidFill>
                <a:latin typeface="Calibri"/>
              </a:rPr>
              <a:t>.: 25/2/2016] </a:t>
            </a:r>
            <a:endParaRPr/>
          </a:p>
        </p:txBody>
      </p:sp>
    </p:spTree>
    <p:extLst>
      <p:ext uri="{BB962C8B-B14F-4D97-AF65-F5344CB8AC3E}">
        <p14:creationId xmlns:p14="http://schemas.microsoft.com/office/powerpoint/2010/main" val="168708927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TextShape 1"/>
          <p:cNvSpPr txBox="1"/>
          <p:nvPr/>
        </p:nvSpPr>
        <p:spPr>
          <a:xfrm>
            <a:off x="752948" y="157249"/>
            <a:ext cx="8532360" cy="1141200"/>
          </a:xfrm>
          <a:prstGeom prst="rect">
            <a:avLst/>
          </a:prstGeom>
        </p:spPr>
        <p:txBody>
          <a:bodyPr/>
          <a:lstStyle/>
          <a:p>
            <a:pPr>
              <a:lnSpc>
                <a:spcPct val="100000"/>
              </a:lnSpc>
            </a:pPr>
            <a:r>
              <a:rPr lang="it-IT" sz="3200">
                <a:solidFill>
                  <a:srgbClr val="000000"/>
                </a:solidFill>
                <a:latin typeface="Arial"/>
              </a:rPr>
              <a:t>Prove finali e tesi di </a:t>
            </a:r>
            <a:r>
              <a:rPr lang="it-IT" sz="3200" smtClean="0">
                <a:solidFill>
                  <a:srgbClr val="000000"/>
                </a:solidFill>
                <a:latin typeface="Arial"/>
              </a:rPr>
              <a:t>laurea</a:t>
            </a:r>
            <a:r>
              <a:rPr lang="it-IT" sz="3200">
                <a:solidFill>
                  <a:srgbClr val="000000"/>
                </a:solidFill>
                <a:latin typeface="Arial"/>
              </a:rPr>
              <a:t>
</a:t>
            </a:r>
            <a:endParaRPr sz="3200"/>
          </a:p>
        </p:txBody>
      </p:sp>
      <p:sp>
        <p:nvSpPr>
          <p:cNvPr id="332" name="TextShape 2"/>
          <p:cNvSpPr txBox="1"/>
          <p:nvPr/>
        </p:nvSpPr>
        <p:spPr>
          <a:xfrm>
            <a:off x="395280" y="4435560"/>
            <a:ext cx="8064000" cy="3031920"/>
          </a:xfrm>
          <a:prstGeom prst="rect">
            <a:avLst/>
          </a:prstGeom>
        </p:spPr>
        <p:txBody>
          <a:bodyPr/>
          <a:lstStyle/>
          <a:p>
            <a:pPr algn="ctr">
              <a:lnSpc>
                <a:spcPct val="100000"/>
              </a:lnSpc>
            </a:pPr>
            <a:r>
              <a:rPr lang="it-IT">
                <a:solidFill>
                  <a:srgbClr val="000000"/>
                </a:solidFill>
                <a:latin typeface="Arial"/>
              </a:rPr>
              <a:t>Indicazioni redazionali                 Modalità di scelta della tesi</a:t>
            </a:r>
            <a:endParaRPr/>
          </a:p>
          <a:p>
            <a:pPr algn="ctr">
              <a:lnSpc>
                <a:spcPct val="100000"/>
              </a:lnSpc>
            </a:pPr>
            <a:endParaRPr/>
          </a:p>
          <a:p>
            <a:pPr algn="ctr">
              <a:lnSpc>
                <a:spcPct val="100000"/>
              </a:lnSpc>
            </a:pPr>
            <a:r>
              <a:rPr lang="it-IT">
                <a:solidFill>
                  <a:srgbClr val="000000"/>
                </a:solidFill>
                <a:latin typeface="Arial"/>
              </a:rPr>
              <a:t>Regole da seguire nella stesura della tesi</a:t>
            </a:r>
            <a:endParaRPr/>
          </a:p>
          <a:p>
            <a:pPr algn="ctr">
              <a:lnSpc>
                <a:spcPct val="100000"/>
              </a:lnSpc>
            </a:pPr>
            <a:endParaRPr/>
          </a:p>
          <a:p>
            <a:pPr algn="ctr">
              <a:lnSpc>
                <a:spcPct val="100000"/>
              </a:lnSpc>
            </a:pPr>
            <a:r>
              <a:rPr lang="it-IT">
                <a:solidFill>
                  <a:srgbClr val="000000"/>
                </a:solidFill>
                <a:latin typeface="Arial"/>
              </a:rPr>
              <a:t>Modalità di consegna          Calcolo della votazione finale</a:t>
            </a:r>
            <a:endParaRPr/>
          </a:p>
        </p:txBody>
      </p:sp>
      <p:sp>
        <p:nvSpPr>
          <p:cNvPr id="333"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pic>
        <p:nvPicPr>
          <p:cNvPr id="3" name="Immagine 2">
            <a:hlinkClick r:id="rId3"/>
          </p:cNvPr>
          <p:cNvPicPr>
            <a:picLocks noChangeAspect="1"/>
          </p:cNvPicPr>
          <p:nvPr/>
        </p:nvPicPr>
        <p:blipFill rotWithShape="1">
          <a:blip r:embed="rId4"/>
          <a:srcRect l="17943" t="12907" r="18482" b="14245"/>
          <a:stretch/>
        </p:blipFill>
        <p:spPr>
          <a:xfrm>
            <a:off x="2007623" y="1205156"/>
            <a:ext cx="4839314" cy="3117634"/>
          </a:xfrm>
          <a:prstGeom prst="rect">
            <a:avLst/>
          </a:prstGeom>
        </p:spPr>
      </p:pic>
    </p:spTree>
    <p:extLst>
      <p:ext uri="{BB962C8B-B14F-4D97-AF65-F5344CB8AC3E}">
        <p14:creationId xmlns:p14="http://schemas.microsoft.com/office/powerpoint/2010/main" val="136315145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
        <p:nvSpPr>
          <p:cNvPr id="3" name="CustomShape 1"/>
          <p:cNvSpPr/>
          <p:nvPr/>
        </p:nvSpPr>
        <p:spPr>
          <a:xfrm>
            <a:off x="603360" y="189000"/>
            <a:ext cx="7137000" cy="579240"/>
          </a:xfrm>
          <a:prstGeom prst="rect">
            <a:avLst/>
          </a:prstGeom>
          <a:noFill/>
          <a:ln>
            <a:noFill/>
          </a:ln>
        </p:spPr>
        <p:txBody>
          <a:bodyPr lIns="90000" tIns="45000" rIns="90000" bIns="45000"/>
          <a:lstStyle/>
          <a:p>
            <a:pPr>
              <a:lnSpc>
                <a:spcPct val="100000"/>
              </a:lnSpc>
            </a:pPr>
            <a:r>
              <a:rPr lang="it-IT" sz="2800" dirty="0">
                <a:solidFill>
                  <a:srgbClr val="000000"/>
                </a:solidFill>
              </a:rPr>
              <a:t>La tesi è pronta, ci siamo quasi…</a:t>
            </a:r>
            <a:endParaRPr dirty="0"/>
          </a:p>
        </p:txBody>
      </p:sp>
      <p:sp>
        <p:nvSpPr>
          <p:cNvPr id="5" name="CustomShape 2"/>
          <p:cNvSpPr/>
          <p:nvPr/>
        </p:nvSpPr>
        <p:spPr>
          <a:xfrm>
            <a:off x="611639" y="1484640"/>
            <a:ext cx="7883003" cy="2559240"/>
          </a:xfrm>
          <a:prstGeom prst="rect">
            <a:avLst/>
          </a:prstGeom>
          <a:noFill/>
          <a:ln>
            <a:noFill/>
          </a:ln>
        </p:spPr>
        <p:txBody>
          <a:bodyPr lIns="90000" tIns="45000" rIns="90000" bIns="45000"/>
          <a:lstStyle/>
          <a:p>
            <a:pPr algn="just">
              <a:lnSpc>
                <a:spcPct val="100000"/>
              </a:lnSpc>
            </a:pPr>
            <a:r>
              <a:rPr lang="it-IT" b="1" dirty="0">
                <a:solidFill>
                  <a:srgbClr val="000000"/>
                </a:solidFill>
                <a:latin typeface="Arial"/>
              </a:rPr>
              <a:t>Il docente</a:t>
            </a:r>
            <a:r>
              <a:rPr lang="it-IT" dirty="0">
                <a:solidFill>
                  <a:srgbClr val="000000"/>
                </a:solidFill>
                <a:latin typeface="Arial"/>
              </a:rPr>
              <a:t> </a:t>
            </a:r>
            <a:r>
              <a:rPr lang="it-IT" b="1" dirty="0">
                <a:solidFill>
                  <a:srgbClr val="000000"/>
                </a:solidFill>
                <a:latin typeface="Arial"/>
              </a:rPr>
              <a:t>relatore </a:t>
            </a:r>
            <a:r>
              <a:rPr lang="it-IT" dirty="0">
                <a:solidFill>
                  <a:srgbClr val="000000"/>
                </a:solidFill>
                <a:latin typeface="Arial"/>
              </a:rPr>
              <a:t>approva la domanda di laurea in </a:t>
            </a:r>
            <a:r>
              <a:rPr lang="it-IT" dirty="0" err="1">
                <a:solidFill>
                  <a:srgbClr val="000000"/>
                </a:solidFill>
                <a:latin typeface="Arial"/>
              </a:rPr>
              <a:t>Uniweb</a:t>
            </a:r>
            <a:r>
              <a:rPr lang="it-IT" dirty="0">
                <a:solidFill>
                  <a:srgbClr val="000000"/>
                </a:solidFill>
                <a:latin typeface="Arial"/>
              </a:rPr>
              <a:t>.</a:t>
            </a:r>
            <a:r>
              <a:rPr lang="it-IT" b="1" dirty="0">
                <a:solidFill>
                  <a:srgbClr val="000000"/>
                </a:solidFill>
                <a:latin typeface="Arial"/>
              </a:rPr>
              <a:t>
</a:t>
            </a:r>
            <a:endParaRPr dirty="0"/>
          </a:p>
          <a:p>
            <a:pPr algn="just">
              <a:lnSpc>
                <a:spcPct val="100000"/>
              </a:lnSpc>
            </a:pPr>
            <a:r>
              <a:rPr lang="it-IT" dirty="0">
                <a:solidFill>
                  <a:srgbClr val="000000"/>
                </a:solidFill>
                <a:latin typeface="Arial"/>
              </a:rPr>
              <a:t>Nelle</a:t>
            </a:r>
            <a:r>
              <a:rPr lang="it-IT" b="1" dirty="0">
                <a:solidFill>
                  <a:srgbClr val="000000"/>
                </a:solidFill>
                <a:latin typeface="Arial"/>
              </a:rPr>
              <a:t> </a:t>
            </a:r>
            <a:r>
              <a:rPr lang="it-IT" dirty="0">
                <a:solidFill>
                  <a:srgbClr val="000000"/>
                </a:solidFill>
                <a:latin typeface="Arial"/>
              </a:rPr>
              <a:t>date stabilite dalle Segreteria Studenti (circa 30 giorni prima della discussione) si compila </a:t>
            </a:r>
            <a:r>
              <a:rPr lang="it-IT" dirty="0" err="1">
                <a:solidFill>
                  <a:srgbClr val="000000"/>
                </a:solidFill>
                <a:latin typeface="Arial"/>
              </a:rPr>
              <a:t>compila</a:t>
            </a:r>
            <a:r>
              <a:rPr lang="it-IT" dirty="0">
                <a:solidFill>
                  <a:srgbClr val="000000"/>
                </a:solidFill>
                <a:latin typeface="Arial"/>
              </a:rPr>
              <a:t> </a:t>
            </a:r>
            <a:r>
              <a:rPr lang="it-IT" b="1" dirty="0">
                <a:solidFill>
                  <a:srgbClr val="000000"/>
                </a:solidFill>
                <a:latin typeface="Arial"/>
              </a:rPr>
              <a:t>la domanda di laurea e Almalaurea </a:t>
            </a:r>
            <a:r>
              <a:rPr lang="it-IT" dirty="0">
                <a:solidFill>
                  <a:srgbClr val="000000"/>
                </a:solidFill>
                <a:latin typeface="Arial"/>
              </a:rPr>
              <a:t>su </a:t>
            </a:r>
            <a:r>
              <a:rPr lang="it-IT" dirty="0" err="1">
                <a:solidFill>
                  <a:srgbClr val="000000"/>
                </a:solidFill>
                <a:latin typeface="Arial"/>
              </a:rPr>
              <a:t>Uniweb</a:t>
            </a:r>
            <a:r>
              <a:rPr lang="it-IT" dirty="0">
                <a:solidFill>
                  <a:srgbClr val="000000"/>
                </a:solidFill>
                <a:latin typeface="Arial"/>
              </a:rPr>
              <a:t>: le date di consegna sono visibili sul </a:t>
            </a:r>
            <a:r>
              <a:rPr lang="it-IT" u="sng" dirty="0">
                <a:solidFill>
                  <a:srgbClr val="0000FF"/>
                </a:solidFill>
                <a:latin typeface="Arial"/>
                <a:hlinkClick r:id="rId3"/>
              </a:rPr>
              <a:t>sito web dell’Ateneo</a:t>
            </a:r>
            <a:endParaRPr dirty="0"/>
          </a:p>
          <a:p>
            <a:pPr algn="just">
              <a:lnSpc>
                <a:spcPct val="100000"/>
              </a:lnSpc>
            </a:pPr>
            <a:endParaRPr dirty="0"/>
          </a:p>
        </p:txBody>
      </p:sp>
      <p:pic>
        <p:nvPicPr>
          <p:cNvPr id="6" name="Immagine 5"/>
          <p:cNvPicPr>
            <a:picLocks noChangeAspect="1"/>
          </p:cNvPicPr>
          <p:nvPr/>
        </p:nvPicPr>
        <p:blipFill rotWithShape="1">
          <a:blip r:embed="rId4"/>
          <a:srcRect l="12519" t="14176" r="14250" b="20063"/>
          <a:stretch/>
        </p:blipFill>
        <p:spPr>
          <a:xfrm>
            <a:off x="3290565" y="3129020"/>
            <a:ext cx="5632174" cy="2843504"/>
          </a:xfrm>
          <a:prstGeom prst="rect">
            <a:avLst/>
          </a:prstGeom>
        </p:spPr>
      </p:pic>
      <p:sp>
        <p:nvSpPr>
          <p:cNvPr id="7" name="CasellaDiTesto 6"/>
          <p:cNvSpPr txBox="1"/>
          <p:nvPr/>
        </p:nvSpPr>
        <p:spPr>
          <a:xfrm>
            <a:off x="690519" y="3808503"/>
            <a:ext cx="2418136" cy="1477328"/>
          </a:xfrm>
          <a:prstGeom prst="rect">
            <a:avLst/>
          </a:prstGeom>
          <a:noFill/>
        </p:spPr>
        <p:txBody>
          <a:bodyPr wrap="square" rtlCol="0">
            <a:spAutoFit/>
          </a:bodyPr>
          <a:lstStyle/>
          <a:p>
            <a:r>
              <a:rPr lang="it-IT" dirty="0" smtClean="0">
                <a:solidFill>
                  <a:srgbClr val="000000"/>
                </a:solidFill>
              </a:rPr>
              <a:t>Verificare la </a:t>
            </a:r>
            <a:r>
              <a:rPr lang="it-IT" dirty="0">
                <a:solidFill>
                  <a:srgbClr val="000000"/>
                </a:solidFill>
              </a:rPr>
              <a:t>procedura precisa per la consegna in relazione alla propria tipologia di laurea</a:t>
            </a:r>
            <a:r>
              <a:rPr lang="it-IT" dirty="0" smtClean="0">
                <a:solidFill>
                  <a:srgbClr val="000000"/>
                </a:solidFill>
              </a:rPr>
              <a:t>.</a:t>
            </a:r>
            <a:endParaRPr lang="it-IT" dirty="0"/>
          </a:p>
        </p:txBody>
      </p:sp>
      <p:sp>
        <p:nvSpPr>
          <p:cNvPr id="8" name="CustomShape 3"/>
          <p:cNvSpPr/>
          <p:nvPr/>
        </p:nvSpPr>
        <p:spPr>
          <a:xfrm flipV="1">
            <a:off x="3452940" y="4925831"/>
            <a:ext cx="718920" cy="360000"/>
          </a:xfrm>
          <a:prstGeom prst="straightConnector1">
            <a:avLst/>
          </a:prstGeom>
          <a:noFill/>
          <a:ln w="9360">
            <a:solidFill>
              <a:srgbClr val="C00000"/>
            </a:solidFill>
            <a:round/>
            <a:tailEnd type="arrow" w="med" len="med"/>
          </a:ln>
        </p:spPr>
      </p:sp>
    </p:spTree>
    <p:extLst>
      <p:ext uri="{BB962C8B-B14F-4D97-AF65-F5344CB8AC3E}">
        <p14:creationId xmlns:p14="http://schemas.microsoft.com/office/powerpoint/2010/main" val="20557841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TextShape 1"/>
          <p:cNvSpPr txBox="1"/>
          <p:nvPr/>
        </p:nvSpPr>
        <p:spPr>
          <a:xfrm>
            <a:off x="738746" y="201345"/>
            <a:ext cx="8532360" cy="1141200"/>
          </a:xfrm>
          <a:prstGeom prst="rect">
            <a:avLst/>
          </a:prstGeom>
        </p:spPr>
        <p:txBody>
          <a:bodyPr/>
          <a:lstStyle/>
          <a:p>
            <a:pPr>
              <a:lnSpc>
                <a:spcPct val="100000"/>
              </a:lnSpc>
            </a:pPr>
            <a:r>
              <a:rPr lang="it-IT" sz="2800" dirty="0">
                <a:solidFill>
                  <a:srgbClr val="000000"/>
                </a:solidFill>
                <a:latin typeface="Arial"/>
              </a:rPr>
              <a:t>Prove finali e tesi di </a:t>
            </a:r>
            <a:r>
              <a:rPr lang="it-IT" sz="2800" dirty="0" smtClean="0">
                <a:solidFill>
                  <a:srgbClr val="000000"/>
                </a:solidFill>
                <a:latin typeface="Arial"/>
              </a:rPr>
              <a:t>laurea: </a:t>
            </a:r>
            <a:r>
              <a:rPr lang="it-IT" sz="2800" dirty="0" err="1" smtClean="0">
                <a:solidFill>
                  <a:srgbClr val="000000"/>
                </a:solidFill>
                <a:latin typeface="Arial"/>
              </a:rPr>
              <a:t>step</a:t>
            </a:r>
            <a:r>
              <a:rPr lang="it-IT" sz="2800" dirty="0" smtClean="0">
                <a:solidFill>
                  <a:srgbClr val="000000"/>
                </a:solidFill>
                <a:latin typeface="Arial"/>
              </a:rPr>
              <a:t> 1</a:t>
            </a:r>
            <a:r>
              <a:rPr lang="it-IT" sz="2600" dirty="0">
                <a:solidFill>
                  <a:srgbClr val="000000"/>
                </a:solidFill>
                <a:latin typeface="Arial"/>
              </a:rPr>
              <a:t>
</a:t>
            </a:r>
            <a:endParaRPr dirty="0"/>
          </a:p>
        </p:txBody>
      </p:sp>
      <p:sp>
        <p:nvSpPr>
          <p:cNvPr id="333"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
        <p:nvSpPr>
          <p:cNvPr id="10" name="CasellaDiTesto 9"/>
          <p:cNvSpPr txBox="1"/>
          <p:nvPr/>
        </p:nvSpPr>
        <p:spPr>
          <a:xfrm>
            <a:off x="639034" y="1108290"/>
            <a:ext cx="8026813" cy="400110"/>
          </a:xfrm>
          <a:prstGeom prst="rect">
            <a:avLst/>
          </a:prstGeom>
          <a:noFill/>
        </p:spPr>
        <p:txBody>
          <a:bodyPr wrap="none" rtlCol="0">
            <a:spAutoFit/>
          </a:bodyPr>
          <a:lstStyle/>
          <a:p>
            <a:r>
              <a:rPr lang="it-IT" sz="2000" b="1" dirty="0" smtClean="0"/>
              <a:t>Verificate le indicazione predisposte per il vostro corso di laurea</a:t>
            </a:r>
            <a:endParaRPr lang="it-IT" sz="2000" b="1" dirty="0"/>
          </a:p>
        </p:txBody>
      </p:sp>
      <p:graphicFrame>
        <p:nvGraphicFramePr>
          <p:cNvPr id="2" name="Diagramma 1"/>
          <p:cNvGraphicFramePr/>
          <p:nvPr>
            <p:extLst>
              <p:ext uri="{D42A27DB-BD31-4B8C-83A1-F6EECF244321}">
                <p14:modId xmlns:p14="http://schemas.microsoft.com/office/powerpoint/2010/main" val="4096461573"/>
              </p:ext>
            </p:extLst>
          </p:nvPr>
        </p:nvGraphicFramePr>
        <p:xfrm>
          <a:off x="987583" y="1508400"/>
          <a:ext cx="7329713" cy="45742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96527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
        <p:nvSpPr>
          <p:cNvPr id="3" name="Titolo 1"/>
          <p:cNvSpPr txBox="1">
            <a:spLocks/>
          </p:cNvSpPr>
          <p:nvPr/>
        </p:nvSpPr>
        <p:spPr>
          <a:xfrm>
            <a:off x="713217" y="182289"/>
            <a:ext cx="7924320" cy="4557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800" smtClean="0"/>
              <a:t>La discussione della tesi o prova finale</a:t>
            </a:r>
            <a:endParaRPr lang="it-IT" sz="2800" dirty="0"/>
          </a:p>
        </p:txBody>
      </p:sp>
      <p:sp>
        <p:nvSpPr>
          <p:cNvPr id="5" name="Sottotitolo 3"/>
          <p:cNvSpPr txBox="1">
            <a:spLocks/>
          </p:cNvSpPr>
          <p:nvPr/>
        </p:nvSpPr>
        <p:spPr>
          <a:xfrm>
            <a:off x="546688" y="1454464"/>
            <a:ext cx="7821303" cy="39776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it-IT" sz="2000" dirty="0" smtClean="0">
                <a:solidFill>
                  <a:srgbClr val="000000"/>
                </a:solidFill>
                <a:ea typeface="MS PGothic"/>
              </a:rPr>
              <a:t>Dopo aver </a:t>
            </a:r>
          </a:p>
          <a:p>
            <a:pPr lvl="2" algn="just">
              <a:lnSpc>
                <a:spcPct val="100000"/>
              </a:lnSpc>
              <a:buSzPct val="100000"/>
            </a:pPr>
            <a:r>
              <a:rPr lang="it-IT" dirty="0" smtClean="0">
                <a:solidFill>
                  <a:srgbClr val="000000"/>
                </a:solidFill>
                <a:ea typeface="MS PGothic"/>
              </a:rPr>
              <a:t> terminato tutti gli esami e lo stage, </a:t>
            </a:r>
            <a:endParaRPr lang="it-IT" dirty="0" smtClean="0"/>
          </a:p>
          <a:p>
            <a:pPr lvl="2" algn="just">
              <a:lnSpc>
                <a:spcPct val="100000"/>
              </a:lnSpc>
              <a:buSzPct val="100000"/>
            </a:pPr>
            <a:r>
              <a:rPr lang="it-IT" dirty="0" smtClean="0">
                <a:solidFill>
                  <a:srgbClr val="000000"/>
                </a:solidFill>
                <a:ea typeface="MS PGothic"/>
              </a:rPr>
              <a:t> espletato le procedure ai fini della domanda di laurea</a:t>
            </a:r>
          </a:p>
          <a:p>
            <a:pPr lvl="2" algn="just">
              <a:lnSpc>
                <a:spcPct val="100000"/>
              </a:lnSpc>
              <a:buSzPct val="100000"/>
            </a:pPr>
            <a:endParaRPr lang="it-IT" dirty="0" smtClean="0"/>
          </a:p>
          <a:p>
            <a:pPr marL="0" indent="0" algn="just">
              <a:lnSpc>
                <a:spcPct val="100000"/>
              </a:lnSpc>
              <a:buFont typeface="Arial" panose="020B0604020202020204" pitchFamily="34" charset="0"/>
              <a:buNone/>
            </a:pPr>
            <a:r>
              <a:rPr lang="it-IT" sz="2000" dirty="0" smtClean="0">
                <a:solidFill>
                  <a:srgbClr val="000000"/>
                </a:solidFill>
                <a:ea typeface="MS PGothic"/>
              </a:rPr>
              <a:t>lo studente </a:t>
            </a:r>
            <a:r>
              <a:rPr lang="it-IT" sz="2000" b="1" dirty="0" smtClean="0">
                <a:solidFill>
                  <a:srgbClr val="000000"/>
                </a:solidFill>
                <a:ea typeface="MS PGothic"/>
              </a:rPr>
              <a:t>discute l’elaborato </a:t>
            </a:r>
            <a:r>
              <a:rPr lang="it-IT" sz="2000" dirty="0" smtClean="0">
                <a:solidFill>
                  <a:srgbClr val="000000"/>
                </a:solidFill>
                <a:ea typeface="MS PGothic"/>
              </a:rPr>
              <a:t>davanti alla </a:t>
            </a:r>
            <a:r>
              <a:rPr lang="it-IT" sz="2000" b="1" dirty="0" smtClean="0">
                <a:solidFill>
                  <a:srgbClr val="000000"/>
                </a:solidFill>
                <a:ea typeface="MS PGothic"/>
              </a:rPr>
              <a:t>Commissione prova finale, </a:t>
            </a:r>
            <a:r>
              <a:rPr lang="it-IT" sz="2000" dirty="0" smtClean="0">
                <a:solidFill>
                  <a:srgbClr val="000000"/>
                </a:solidFill>
                <a:ea typeface="MS PGothic"/>
              </a:rPr>
              <a:t>che lo valuta secondo i seguenti </a:t>
            </a:r>
            <a:r>
              <a:rPr lang="it-IT" sz="2000" b="1" dirty="0" smtClean="0">
                <a:solidFill>
                  <a:srgbClr val="000000"/>
                </a:solidFill>
                <a:ea typeface="MS PGothic"/>
              </a:rPr>
              <a:t>criteri di valutazione</a:t>
            </a:r>
          </a:p>
          <a:p>
            <a:pPr marL="0" indent="0" algn="just">
              <a:lnSpc>
                <a:spcPct val="100000"/>
              </a:lnSpc>
              <a:buFont typeface="Arial" panose="020B0604020202020204" pitchFamily="34" charset="0"/>
              <a:buNone/>
            </a:pPr>
            <a:endParaRPr lang="it-IT" sz="2000" b="1" dirty="0" smtClean="0"/>
          </a:p>
          <a:p>
            <a:pPr lvl="2">
              <a:lnSpc>
                <a:spcPct val="100000"/>
              </a:lnSpc>
            </a:pPr>
            <a:r>
              <a:rPr lang="it-IT" dirty="0" smtClean="0">
                <a:solidFill>
                  <a:srgbClr val="000000"/>
                </a:solidFill>
                <a:ea typeface="MS PGothic"/>
              </a:rPr>
              <a:t>qualità dell’elaborato presentato </a:t>
            </a:r>
            <a:endParaRPr lang="it-IT" dirty="0" smtClean="0"/>
          </a:p>
          <a:p>
            <a:pPr lvl="2">
              <a:lnSpc>
                <a:spcPct val="100000"/>
              </a:lnSpc>
            </a:pPr>
            <a:r>
              <a:rPr lang="it-IT" dirty="0" smtClean="0">
                <a:solidFill>
                  <a:srgbClr val="000000"/>
                </a:solidFill>
                <a:ea typeface="MS PGothic"/>
              </a:rPr>
              <a:t>capacità del candidato di esporre gli argomenti trattati in maniera chiara</a:t>
            </a:r>
          </a:p>
          <a:p>
            <a:pPr lvl="2">
              <a:lnSpc>
                <a:spcPct val="100000"/>
              </a:lnSpc>
            </a:pPr>
            <a:r>
              <a:rPr lang="it-IT" dirty="0" smtClean="0">
                <a:solidFill>
                  <a:srgbClr val="000000"/>
                </a:solidFill>
                <a:ea typeface="MS PGothic"/>
              </a:rPr>
              <a:t>capacità di attingere alle conoscenze e competenze acquisite durante     l’intero percorso formativo universitario. </a:t>
            </a:r>
            <a:endParaRPr lang="it-IT" dirty="0" smtClean="0"/>
          </a:p>
          <a:p>
            <a:endParaRPr lang="it-IT" sz="2000" dirty="0" smtClean="0"/>
          </a:p>
          <a:p>
            <a:endParaRPr lang="it-IT" sz="2000" dirty="0"/>
          </a:p>
        </p:txBody>
      </p:sp>
    </p:spTree>
    <p:extLst>
      <p:ext uri="{BB962C8B-B14F-4D97-AF65-F5344CB8AC3E}">
        <p14:creationId xmlns:p14="http://schemas.microsoft.com/office/powerpoint/2010/main" val="340234725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
        <p:nvSpPr>
          <p:cNvPr id="3" name="TextShape 1"/>
          <p:cNvSpPr txBox="1"/>
          <p:nvPr/>
        </p:nvSpPr>
        <p:spPr>
          <a:xfrm>
            <a:off x="746280" y="115920"/>
            <a:ext cx="7929360" cy="576000"/>
          </a:xfrm>
          <a:prstGeom prst="rect">
            <a:avLst/>
          </a:prstGeom>
        </p:spPr>
        <p:txBody>
          <a:bodyPr anchor="ctr"/>
          <a:lstStyle/>
          <a:p>
            <a:pPr>
              <a:lnSpc>
                <a:spcPct val="100000"/>
              </a:lnSpc>
            </a:pPr>
            <a:r>
              <a:rPr lang="it-IT" sz="2800" dirty="0">
                <a:solidFill>
                  <a:srgbClr val="000000"/>
                </a:solidFill>
              </a:rPr>
              <a:t>Il gran giorno: come presentare la propria tesi</a:t>
            </a:r>
            <a:endParaRPr dirty="0"/>
          </a:p>
        </p:txBody>
      </p:sp>
      <p:sp>
        <p:nvSpPr>
          <p:cNvPr id="5" name="CustomShape 2"/>
          <p:cNvSpPr/>
          <p:nvPr/>
        </p:nvSpPr>
        <p:spPr>
          <a:xfrm>
            <a:off x="3547681" y="1338409"/>
            <a:ext cx="5127959" cy="3747960"/>
          </a:xfrm>
          <a:prstGeom prst="rect">
            <a:avLst/>
          </a:prstGeom>
          <a:noFill/>
          <a:ln>
            <a:noFill/>
          </a:ln>
        </p:spPr>
        <p:txBody>
          <a:bodyPr lIns="90000" tIns="45000" rIns="90000" bIns="45000"/>
          <a:lstStyle/>
          <a:p>
            <a:pPr algn="ctr">
              <a:lnSpc>
                <a:spcPct val="100000"/>
              </a:lnSpc>
            </a:pPr>
            <a:r>
              <a:rPr lang="it-IT" sz="2400" b="1" dirty="0" smtClean="0">
                <a:solidFill>
                  <a:srgbClr val="000000"/>
                </a:solidFill>
              </a:rPr>
              <a:t>buona </a:t>
            </a:r>
            <a:r>
              <a:rPr lang="it-IT" sz="2400" b="1" dirty="0">
                <a:solidFill>
                  <a:srgbClr val="000000"/>
                </a:solidFill>
              </a:rPr>
              <a:t>presentazione </a:t>
            </a:r>
            <a:r>
              <a:rPr lang="it-IT" sz="2400" b="1" dirty="0" smtClean="0">
                <a:solidFill>
                  <a:srgbClr val="000000"/>
                </a:solidFill>
              </a:rPr>
              <a:t>orale</a:t>
            </a:r>
          </a:p>
          <a:p>
            <a:pPr algn="ctr">
              <a:lnSpc>
                <a:spcPct val="100000"/>
              </a:lnSpc>
            </a:pPr>
            <a:endParaRPr dirty="0"/>
          </a:p>
          <a:p>
            <a:pPr>
              <a:lnSpc>
                <a:spcPct val="100000"/>
              </a:lnSpc>
            </a:pPr>
            <a:endParaRPr dirty="0"/>
          </a:p>
          <a:p>
            <a:pPr algn="ctr">
              <a:lnSpc>
                <a:spcPct val="100000"/>
              </a:lnSpc>
            </a:pPr>
            <a:endParaRPr dirty="0"/>
          </a:p>
          <a:p>
            <a:pPr algn="ctr">
              <a:lnSpc>
                <a:spcPct val="100000"/>
              </a:lnSpc>
            </a:pPr>
            <a:r>
              <a:rPr lang="it-IT" sz="2400" dirty="0">
                <a:solidFill>
                  <a:srgbClr val="000000"/>
                </a:solidFill>
              </a:rPr>
              <a:t>valutare il </a:t>
            </a:r>
            <a:r>
              <a:rPr lang="it-IT" sz="2400" b="1" dirty="0">
                <a:solidFill>
                  <a:srgbClr val="000000"/>
                </a:solidFill>
              </a:rPr>
              <a:t>tempo a </a:t>
            </a:r>
            <a:r>
              <a:rPr lang="it-IT" sz="2400" b="1" dirty="0" smtClean="0">
                <a:solidFill>
                  <a:srgbClr val="000000"/>
                </a:solidFill>
              </a:rPr>
              <a:t>disposizione (10 minuti circa)</a:t>
            </a:r>
            <a:r>
              <a:rPr lang="it-IT" sz="2400" dirty="0">
                <a:solidFill>
                  <a:srgbClr val="000000"/>
                </a:solidFill>
              </a:rPr>
              <a:t> e i </a:t>
            </a:r>
            <a:r>
              <a:rPr lang="it-IT" sz="2400" b="1" dirty="0">
                <a:solidFill>
                  <a:srgbClr val="000000"/>
                </a:solidFill>
              </a:rPr>
              <a:t>valori 
</a:t>
            </a:r>
            <a:r>
              <a:rPr lang="it-IT" sz="2400" dirty="0">
                <a:solidFill>
                  <a:srgbClr val="000000"/>
                </a:solidFill>
              </a:rPr>
              <a:t>(metodologia, maturità, originalità)</a:t>
            </a:r>
            <a:r>
              <a:rPr lang="it-IT" sz="2400" b="1" dirty="0">
                <a:solidFill>
                  <a:srgbClr val="000000"/>
                </a:solidFill>
              </a:rPr>
              <a:t> </a:t>
            </a:r>
            <a:r>
              <a:rPr lang="it-IT" sz="2400" dirty="0">
                <a:solidFill>
                  <a:srgbClr val="000000"/>
                </a:solidFill>
              </a:rPr>
              <a:t>da mettere in luce </a:t>
            </a:r>
            <a:endParaRPr dirty="0"/>
          </a:p>
          <a:p>
            <a:pPr algn="ctr">
              <a:lnSpc>
                <a:spcPct val="100000"/>
              </a:lnSpc>
            </a:pPr>
            <a:endParaRPr dirty="0"/>
          </a:p>
          <a:p>
            <a:pPr algn="ctr">
              <a:lnSpc>
                <a:spcPct val="100000"/>
              </a:lnSpc>
            </a:pPr>
            <a:r>
              <a:rPr lang="it-IT" sz="2400" dirty="0">
                <a:solidFill>
                  <a:srgbClr val="000000"/>
                </a:solidFill>
              </a:rPr>
              <a:t>decidere qual è il </a:t>
            </a:r>
            <a:r>
              <a:rPr lang="it-IT" sz="2400" b="1" dirty="0">
                <a:solidFill>
                  <a:srgbClr val="000000"/>
                </a:solidFill>
              </a:rPr>
              <a:t>messaggio più importante</a:t>
            </a:r>
            <a:r>
              <a:rPr lang="it-IT" sz="2400" dirty="0">
                <a:solidFill>
                  <a:srgbClr val="000000"/>
                </a:solidFill>
              </a:rPr>
              <a:t> da comunicare, </a:t>
            </a:r>
            <a:endParaRPr lang="it-IT" sz="2400" dirty="0" smtClean="0">
              <a:solidFill>
                <a:srgbClr val="000000"/>
              </a:solidFill>
            </a:endParaRPr>
          </a:p>
          <a:p>
            <a:pPr algn="ctr">
              <a:lnSpc>
                <a:spcPct val="100000"/>
              </a:lnSpc>
            </a:pPr>
            <a:r>
              <a:rPr lang="it-IT" sz="2400" dirty="0" smtClean="0">
                <a:solidFill>
                  <a:srgbClr val="000000"/>
                </a:solidFill>
              </a:rPr>
              <a:t>le </a:t>
            </a:r>
            <a:r>
              <a:rPr lang="it-IT" sz="2400" dirty="0">
                <a:solidFill>
                  <a:srgbClr val="000000"/>
                </a:solidFill>
              </a:rPr>
              <a:t>2-3 cose più importanti (risultati, conclusioni, riflessioni, ecc.)</a:t>
            </a:r>
            <a:endParaRPr dirty="0"/>
          </a:p>
        </p:txBody>
      </p:sp>
      <p:sp>
        <p:nvSpPr>
          <p:cNvPr id="6" name="CustomShape 3"/>
          <p:cNvSpPr/>
          <p:nvPr/>
        </p:nvSpPr>
        <p:spPr>
          <a:xfrm>
            <a:off x="5928420" y="1862543"/>
            <a:ext cx="366480" cy="596520"/>
          </a:xfrm>
          <a:prstGeom prst="downArrow">
            <a:avLst>
              <a:gd name="adj1" fmla="val 50000"/>
              <a:gd name="adj2" fmla="val 50000"/>
            </a:avLst>
          </a:prstGeom>
          <a:solidFill>
            <a:srgbClr val="4F81BD"/>
          </a:solidFill>
          <a:ln w="25560">
            <a:solidFill>
              <a:srgbClr val="3A5F8B"/>
            </a:solidFill>
            <a:round/>
          </a:ln>
        </p:spPr>
      </p:sp>
      <p:pic>
        <p:nvPicPr>
          <p:cNvPr id="7" name="Segnaposto contenuto 4"/>
          <p:cNvPicPr/>
          <p:nvPr/>
        </p:nvPicPr>
        <p:blipFill>
          <a:blip r:embed="rId3"/>
          <a:stretch>
            <a:fillRect/>
          </a:stretch>
        </p:blipFill>
        <p:spPr>
          <a:xfrm>
            <a:off x="837527" y="1338409"/>
            <a:ext cx="2238120" cy="4525560"/>
          </a:xfrm>
          <a:prstGeom prst="rect">
            <a:avLst/>
          </a:prstGeom>
          <a:ln>
            <a:noFill/>
          </a:ln>
        </p:spPr>
      </p:pic>
    </p:spTree>
    <p:extLst>
      <p:ext uri="{BB962C8B-B14F-4D97-AF65-F5344CB8AC3E}">
        <p14:creationId xmlns:p14="http://schemas.microsoft.com/office/powerpoint/2010/main" val="411340886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69" name="TextShape 1"/>
          <p:cNvSpPr txBox="1"/>
          <p:nvPr/>
        </p:nvSpPr>
        <p:spPr>
          <a:xfrm>
            <a:off x="762120" y="152280"/>
            <a:ext cx="7924320" cy="407520"/>
          </a:xfrm>
          <a:prstGeom prst="rect">
            <a:avLst/>
          </a:prstGeom>
        </p:spPr>
        <p:txBody>
          <a:bodyPr/>
          <a:lstStyle/>
          <a:p>
            <a:pPr>
              <a:lnSpc>
                <a:spcPct val="100000"/>
              </a:lnSpc>
            </a:pPr>
            <a:r>
              <a:rPr lang="it-IT" sz="3200" dirty="0">
                <a:solidFill>
                  <a:srgbClr val="000000"/>
                </a:solidFill>
                <a:latin typeface="Arial"/>
              </a:rPr>
              <a:t>Elementi della presentazione orale</a:t>
            </a:r>
            <a:endParaRPr dirty="0"/>
          </a:p>
        </p:txBody>
      </p:sp>
      <p:sp>
        <p:nvSpPr>
          <p:cNvPr id="670" name="TextShape 2"/>
          <p:cNvSpPr txBox="1"/>
          <p:nvPr/>
        </p:nvSpPr>
        <p:spPr>
          <a:xfrm>
            <a:off x="515154" y="1419886"/>
            <a:ext cx="8056805" cy="4530240"/>
          </a:xfrm>
          <a:prstGeom prst="rect">
            <a:avLst/>
          </a:prstGeom>
        </p:spPr>
        <p:txBody>
          <a:bodyPr/>
          <a:lstStyle/>
          <a:p>
            <a:pPr marL="285750" indent="-285750" algn="just">
              <a:lnSpc>
                <a:spcPct val="100000"/>
              </a:lnSpc>
              <a:buSzPct val="100000"/>
              <a:buFont typeface="Arial" panose="020B0604020202020204" pitchFamily="34" charset="0"/>
              <a:buChar char="•"/>
            </a:pPr>
            <a:r>
              <a:rPr lang="it-IT" sz="2000" b="1" dirty="0">
                <a:solidFill>
                  <a:srgbClr val="000000"/>
                </a:solidFill>
                <a:latin typeface="Arial"/>
              </a:rPr>
              <a:t>introduzione</a:t>
            </a:r>
            <a:r>
              <a:rPr lang="it-IT" sz="2000" dirty="0">
                <a:solidFill>
                  <a:srgbClr val="000000"/>
                </a:solidFill>
                <a:latin typeface="Arial"/>
              </a:rPr>
              <a:t> che, oltre a riportare titolo della tesi e nome del candidato, deve anche illustrare gli obiettivi del lavoro di tesi e della presentazione stessa</a:t>
            </a:r>
            <a:endParaRPr sz="2000" dirty="0"/>
          </a:p>
          <a:p>
            <a:pPr marL="285750" indent="-285750" algn="just">
              <a:lnSpc>
                <a:spcPct val="100000"/>
              </a:lnSpc>
              <a:buSzPct val="100000"/>
              <a:buFont typeface="Arial" panose="020B0604020202020204" pitchFamily="34" charset="0"/>
              <a:buChar char="•"/>
            </a:pPr>
            <a:endParaRPr sz="2000" dirty="0"/>
          </a:p>
          <a:p>
            <a:pPr marL="285750" indent="-285750" algn="just">
              <a:lnSpc>
                <a:spcPct val="100000"/>
              </a:lnSpc>
              <a:buSzPct val="100000"/>
              <a:buFont typeface="Arial" panose="020B0604020202020204" pitchFamily="34" charset="0"/>
              <a:buChar char="•"/>
            </a:pPr>
            <a:r>
              <a:rPr lang="it-IT" sz="2000" b="1" dirty="0">
                <a:solidFill>
                  <a:srgbClr val="000000"/>
                </a:solidFill>
                <a:latin typeface="Arial"/>
              </a:rPr>
              <a:t>conclusioni</a:t>
            </a:r>
            <a:r>
              <a:rPr lang="it-IT" sz="2000" dirty="0">
                <a:solidFill>
                  <a:srgbClr val="000000"/>
                </a:solidFill>
                <a:latin typeface="Arial"/>
              </a:rPr>
              <a:t> che evidenziano in modo sommario i contributi importanti apportati dal candidato, riprendono aspetti legati alla qualità del lavoro svolto, e ne illustrano i limiti. (NB. discutere dei limiti è un modo per persuadere più facilmente la commissione della propria maturità)</a:t>
            </a:r>
            <a:endParaRPr sz="2000" dirty="0"/>
          </a:p>
          <a:p>
            <a:pPr marL="285750" indent="-285750" algn="just">
              <a:lnSpc>
                <a:spcPct val="100000"/>
              </a:lnSpc>
              <a:buSzPct val="100000"/>
              <a:buFont typeface="Arial" panose="020B0604020202020204" pitchFamily="34" charset="0"/>
              <a:buChar char="•"/>
            </a:pPr>
            <a:endParaRPr sz="2000" dirty="0"/>
          </a:p>
          <a:p>
            <a:pPr marL="285750" indent="-285750" algn="just">
              <a:lnSpc>
                <a:spcPct val="100000"/>
              </a:lnSpc>
              <a:buSzPct val="100000"/>
              <a:buFont typeface="Arial" panose="020B0604020202020204" pitchFamily="34" charset="0"/>
              <a:buChar char="•"/>
            </a:pPr>
            <a:r>
              <a:rPr lang="it-IT" sz="2000" dirty="0">
                <a:solidFill>
                  <a:srgbClr val="000000"/>
                </a:solidFill>
                <a:latin typeface="Arial"/>
              </a:rPr>
              <a:t>tra l'introduzione e le conclusioni ci deve stare tutto il resto: il </a:t>
            </a:r>
            <a:r>
              <a:rPr lang="it-IT" sz="2000" b="1" dirty="0">
                <a:solidFill>
                  <a:srgbClr val="000000"/>
                </a:solidFill>
                <a:latin typeface="Arial"/>
              </a:rPr>
              <a:t>messaggio fondamentale e tutto il materiale propedeutico</a:t>
            </a:r>
            <a:r>
              <a:rPr lang="it-IT" sz="2000" dirty="0">
                <a:solidFill>
                  <a:srgbClr val="000000"/>
                </a:solidFill>
                <a:latin typeface="Arial"/>
              </a:rPr>
              <a:t>. Ovviamente non è affatto facile sintetizzare il proprio lavoro di mesi in una presentazione che duri magari 10 minuti</a:t>
            </a:r>
            <a:endParaRPr sz="2000" dirty="0"/>
          </a:p>
          <a:p>
            <a:pPr>
              <a:lnSpc>
                <a:spcPct val="100000"/>
              </a:lnSpc>
            </a:pPr>
            <a:endParaRPr dirty="0"/>
          </a:p>
          <a:p>
            <a:pPr>
              <a:lnSpc>
                <a:spcPct val="100000"/>
              </a:lnSpc>
            </a:pPr>
            <a:endParaRPr dirty="0"/>
          </a:p>
          <a:p>
            <a:pPr>
              <a:lnSpc>
                <a:spcPct val="100000"/>
              </a:lnSpc>
            </a:pPr>
            <a:endParaRPr dirty="0"/>
          </a:p>
        </p:txBody>
      </p:sp>
      <p:sp>
        <p:nvSpPr>
          <p:cNvPr id="671"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
        <p:nvSpPr>
          <p:cNvPr id="3" name="TextShape 1"/>
          <p:cNvSpPr txBox="1"/>
          <p:nvPr/>
        </p:nvSpPr>
        <p:spPr>
          <a:xfrm>
            <a:off x="743369" y="12879"/>
            <a:ext cx="8227800" cy="791640"/>
          </a:xfrm>
          <a:prstGeom prst="rect">
            <a:avLst/>
          </a:prstGeom>
        </p:spPr>
        <p:txBody>
          <a:bodyPr anchor="ctr"/>
          <a:lstStyle/>
          <a:p>
            <a:pPr>
              <a:lnSpc>
                <a:spcPct val="100000"/>
              </a:lnSpc>
            </a:pPr>
            <a:r>
              <a:rPr lang="it-IT" sz="2800" dirty="0">
                <a:solidFill>
                  <a:srgbClr val="000000"/>
                </a:solidFill>
              </a:rPr>
              <a:t>Prima della discussione</a:t>
            </a:r>
            <a:endParaRPr dirty="0"/>
          </a:p>
        </p:txBody>
      </p:sp>
      <p:sp>
        <p:nvSpPr>
          <p:cNvPr id="5" name="TextShape 2"/>
          <p:cNvSpPr txBox="1"/>
          <p:nvPr/>
        </p:nvSpPr>
        <p:spPr>
          <a:xfrm>
            <a:off x="489397" y="1639187"/>
            <a:ext cx="8126569" cy="4032000"/>
          </a:xfrm>
          <a:prstGeom prst="rect">
            <a:avLst/>
          </a:prstGeom>
        </p:spPr>
        <p:txBody>
          <a:bodyPr/>
          <a:lstStyle/>
          <a:p>
            <a:pPr algn="just">
              <a:lnSpc>
                <a:spcPct val="100000"/>
              </a:lnSpc>
              <a:buFont typeface="Wingdings" charset="2"/>
              <a:buChar char=""/>
            </a:pPr>
            <a:r>
              <a:rPr lang="it-IT" sz="2400" dirty="0">
                <a:solidFill>
                  <a:srgbClr val="000000"/>
                </a:solidFill>
              </a:rPr>
              <a:t>Prepararsi, </a:t>
            </a:r>
            <a:r>
              <a:rPr lang="it-IT" sz="2400" b="1" dirty="0">
                <a:solidFill>
                  <a:srgbClr val="000000"/>
                </a:solidFill>
              </a:rPr>
              <a:t>ripetendo</a:t>
            </a:r>
            <a:r>
              <a:rPr lang="it-IT" sz="2400" dirty="0">
                <a:solidFill>
                  <a:srgbClr val="000000"/>
                </a:solidFill>
              </a:rPr>
              <a:t> </a:t>
            </a:r>
            <a:r>
              <a:rPr lang="it-IT" sz="2400" b="1" dirty="0">
                <a:solidFill>
                  <a:srgbClr val="000000"/>
                </a:solidFill>
              </a:rPr>
              <a:t>a voce alta</a:t>
            </a:r>
            <a:r>
              <a:rPr lang="it-IT" sz="2400" dirty="0">
                <a:solidFill>
                  <a:srgbClr val="000000"/>
                </a:solidFill>
              </a:rPr>
              <a:t> la </a:t>
            </a:r>
            <a:r>
              <a:rPr lang="it-IT" sz="2400" dirty="0" smtClean="0">
                <a:solidFill>
                  <a:srgbClr val="000000"/>
                </a:solidFill>
              </a:rPr>
              <a:t>presentazione</a:t>
            </a:r>
          </a:p>
          <a:p>
            <a:pPr algn="just">
              <a:lnSpc>
                <a:spcPct val="100000"/>
              </a:lnSpc>
              <a:buFont typeface="Wingdings" charset="2"/>
              <a:buChar char=""/>
            </a:pPr>
            <a:endParaRPr sz="2400" dirty="0"/>
          </a:p>
          <a:p>
            <a:pPr algn="just">
              <a:lnSpc>
                <a:spcPct val="100000"/>
              </a:lnSpc>
              <a:buFont typeface="Wingdings" charset="2"/>
              <a:buChar char=""/>
            </a:pPr>
            <a:r>
              <a:rPr lang="it-IT" sz="2400" b="1" dirty="0">
                <a:solidFill>
                  <a:srgbClr val="000000"/>
                </a:solidFill>
              </a:rPr>
              <a:t>Essere</a:t>
            </a:r>
            <a:r>
              <a:rPr lang="it-IT" sz="2400" dirty="0">
                <a:solidFill>
                  <a:srgbClr val="000000"/>
                </a:solidFill>
              </a:rPr>
              <a:t> </a:t>
            </a:r>
            <a:r>
              <a:rPr lang="it-IT" sz="2400" b="1" dirty="0">
                <a:solidFill>
                  <a:srgbClr val="000000"/>
                </a:solidFill>
              </a:rPr>
              <a:t>sintetici</a:t>
            </a:r>
            <a:r>
              <a:rPr lang="it-IT" sz="2400" dirty="0">
                <a:solidFill>
                  <a:srgbClr val="000000"/>
                </a:solidFill>
              </a:rPr>
              <a:t>: le slide non devono essere in competizione con quello che si dice a voce, tranne se si riportano esempi dettagliati, schemi, diagrammi, che devono venir </a:t>
            </a:r>
            <a:r>
              <a:rPr lang="it-IT" sz="2400" dirty="0" smtClean="0">
                <a:solidFill>
                  <a:srgbClr val="000000"/>
                </a:solidFill>
              </a:rPr>
              <a:t>spiegati</a:t>
            </a:r>
          </a:p>
          <a:p>
            <a:pPr algn="just">
              <a:lnSpc>
                <a:spcPct val="100000"/>
              </a:lnSpc>
              <a:buFont typeface="Wingdings" charset="2"/>
              <a:buChar char=""/>
            </a:pPr>
            <a:endParaRPr sz="2400" dirty="0"/>
          </a:p>
          <a:p>
            <a:pPr algn="just">
              <a:lnSpc>
                <a:spcPct val="100000"/>
              </a:lnSpc>
              <a:buFont typeface="Wingdings" charset="2"/>
              <a:buChar char=""/>
            </a:pPr>
            <a:r>
              <a:rPr lang="it-IT" sz="2400" b="1" dirty="0">
                <a:solidFill>
                  <a:srgbClr val="000000"/>
                </a:solidFill>
              </a:rPr>
              <a:t>Evitare sfondi, disegni, layout, animazioni</a:t>
            </a:r>
            <a:r>
              <a:rPr lang="it-IT" sz="2400" dirty="0">
                <a:solidFill>
                  <a:srgbClr val="000000"/>
                </a:solidFill>
              </a:rPr>
              <a:t> che potrebbero rendere più difficile la percezione o che potrebbero distrarre l'attenzione: se possibile usare sfondi scuri e materiale in primo piano chiaro.</a:t>
            </a:r>
            <a:endParaRPr sz="2400" dirty="0"/>
          </a:p>
          <a:p>
            <a:pPr>
              <a:lnSpc>
                <a:spcPct val="100000"/>
              </a:lnSpc>
            </a:pPr>
            <a:r>
              <a:rPr lang="it-IT" sz="800" dirty="0">
                <a:solidFill>
                  <a:srgbClr val="000000"/>
                </a:solidFill>
                <a:latin typeface="Calibri"/>
              </a:rPr>
              <a:t>
</a:t>
            </a:r>
            <a:endParaRPr dirty="0"/>
          </a:p>
          <a:p>
            <a:pPr>
              <a:lnSpc>
                <a:spcPct val="100000"/>
              </a:lnSpc>
            </a:pPr>
            <a:r>
              <a:rPr lang="it-IT" sz="1000" dirty="0">
                <a:solidFill>
                  <a:srgbClr val="000000"/>
                </a:solidFill>
                <a:latin typeface="Calibri"/>
              </a:rPr>
              <a:t>
</a:t>
            </a:r>
            <a:endParaRPr dirty="0"/>
          </a:p>
        </p:txBody>
      </p:sp>
    </p:spTree>
    <p:extLst>
      <p:ext uri="{BB962C8B-B14F-4D97-AF65-F5344CB8AC3E}">
        <p14:creationId xmlns:p14="http://schemas.microsoft.com/office/powerpoint/2010/main" val="212493252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
        <p:nvSpPr>
          <p:cNvPr id="3" name="TextShape 1"/>
          <p:cNvSpPr txBox="1"/>
          <p:nvPr/>
        </p:nvSpPr>
        <p:spPr>
          <a:xfrm>
            <a:off x="755640" y="0"/>
            <a:ext cx="8227800" cy="791640"/>
          </a:xfrm>
          <a:prstGeom prst="rect">
            <a:avLst/>
          </a:prstGeom>
        </p:spPr>
        <p:txBody>
          <a:bodyPr anchor="ctr"/>
          <a:lstStyle/>
          <a:p>
            <a:pPr>
              <a:lnSpc>
                <a:spcPct val="100000"/>
              </a:lnSpc>
            </a:pPr>
            <a:r>
              <a:rPr lang="it-IT" sz="2800" dirty="0">
                <a:solidFill>
                  <a:srgbClr val="000000"/>
                </a:solidFill>
              </a:rPr>
              <a:t>Il giorno della discussione</a:t>
            </a:r>
            <a:endParaRPr dirty="0"/>
          </a:p>
        </p:txBody>
      </p:sp>
      <p:sp>
        <p:nvSpPr>
          <p:cNvPr id="5" name="TextShape 2"/>
          <p:cNvSpPr txBox="1"/>
          <p:nvPr/>
        </p:nvSpPr>
        <p:spPr>
          <a:xfrm>
            <a:off x="444322" y="1634024"/>
            <a:ext cx="8229240" cy="4851720"/>
          </a:xfrm>
          <a:prstGeom prst="rect">
            <a:avLst/>
          </a:prstGeom>
        </p:spPr>
        <p:txBody>
          <a:bodyPr/>
          <a:lstStyle/>
          <a:p>
            <a:pPr>
              <a:lnSpc>
                <a:spcPct val="100000"/>
              </a:lnSpc>
            </a:pPr>
            <a:r>
              <a:rPr lang="it-IT" sz="2000" dirty="0">
                <a:solidFill>
                  <a:srgbClr val="000000"/>
                </a:solidFill>
              </a:rPr>
              <a:t>Per controllare l'ansia</a:t>
            </a:r>
            <a:r>
              <a:rPr lang="it-IT" sz="2000" dirty="0" smtClean="0">
                <a:solidFill>
                  <a:srgbClr val="000000"/>
                </a:solidFill>
              </a:rPr>
              <a:t>:</a:t>
            </a:r>
          </a:p>
          <a:p>
            <a:pPr>
              <a:lnSpc>
                <a:spcPct val="100000"/>
              </a:lnSpc>
            </a:pPr>
            <a:endParaRPr sz="2000" dirty="0"/>
          </a:p>
          <a:p>
            <a:pPr algn="just">
              <a:lnSpc>
                <a:spcPct val="100000"/>
              </a:lnSpc>
            </a:pPr>
            <a:r>
              <a:rPr lang="it-IT" sz="2000" dirty="0">
                <a:solidFill>
                  <a:srgbClr val="000000"/>
                </a:solidFill>
              </a:rPr>
              <a:t>pochi minuti prima di iniziare la presentazione fare due passi all'aria </a:t>
            </a:r>
            <a:r>
              <a:rPr lang="it-IT" sz="2000" dirty="0" smtClean="0">
                <a:solidFill>
                  <a:srgbClr val="000000"/>
                </a:solidFill>
              </a:rPr>
              <a:t>aperta… </a:t>
            </a:r>
          </a:p>
          <a:p>
            <a:pPr algn="just">
              <a:lnSpc>
                <a:spcPct val="100000"/>
              </a:lnSpc>
              <a:buFont typeface="Wingdings" charset="2"/>
              <a:buChar char=""/>
            </a:pPr>
            <a:endParaRPr lang="it-IT" sz="2000" dirty="0" smtClean="0"/>
          </a:p>
          <a:p>
            <a:pPr algn="just">
              <a:lnSpc>
                <a:spcPct val="100000"/>
              </a:lnSpc>
            </a:pPr>
            <a:r>
              <a:rPr lang="it-IT" sz="2000" dirty="0">
                <a:solidFill>
                  <a:srgbClr val="000000"/>
                </a:solidFill>
              </a:rPr>
              <a:t>	</a:t>
            </a:r>
            <a:r>
              <a:rPr lang="it-IT" sz="2000" dirty="0" smtClean="0">
                <a:solidFill>
                  <a:srgbClr val="000000"/>
                </a:solidFill>
              </a:rPr>
              <a:t>…respirare </a:t>
            </a:r>
            <a:r>
              <a:rPr lang="it-IT" sz="2000" dirty="0">
                <a:solidFill>
                  <a:srgbClr val="000000"/>
                </a:solidFill>
              </a:rPr>
              <a:t>a pieni polmoni</a:t>
            </a:r>
            <a:r>
              <a:rPr lang="it-IT" sz="2000" dirty="0" smtClean="0">
                <a:solidFill>
                  <a:srgbClr val="000000"/>
                </a:solidFill>
              </a:rPr>
              <a:t>…</a:t>
            </a:r>
          </a:p>
          <a:p>
            <a:pPr algn="just">
              <a:lnSpc>
                <a:spcPct val="100000"/>
              </a:lnSpc>
              <a:buFont typeface="Wingdings" charset="2"/>
              <a:buChar char=""/>
            </a:pPr>
            <a:endParaRPr sz="2000" dirty="0"/>
          </a:p>
          <a:p>
            <a:pPr algn="just">
              <a:lnSpc>
                <a:spcPct val="100000"/>
              </a:lnSpc>
            </a:pPr>
            <a:r>
              <a:rPr lang="it-IT" sz="2000" dirty="0" smtClean="0">
                <a:solidFill>
                  <a:srgbClr val="000000"/>
                </a:solidFill>
              </a:rPr>
              <a:t>		..</a:t>
            </a:r>
            <a:r>
              <a:rPr lang="it-IT" sz="2000" dirty="0">
                <a:solidFill>
                  <a:srgbClr val="000000"/>
                </a:solidFill>
              </a:rPr>
              <a:t>e convincersi che si è lì per raccontare ad altri le cose </a:t>
            </a:r>
            <a:r>
              <a:rPr lang="it-IT" sz="2000" dirty="0" smtClean="0">
                <a:solidFill>
                  <a:srgbClr val="000000"/>
                </a:solidFill>
              </a:rPr>
              <a:t>   		più </a:t>
            </a:r>
            <a:r>
              <a:rPr lang="it-IT" sz="2000" dirty="0">
                <a:solidFill>
                  <a:srgbClr val="000000"/>
                </a:solidFill>
              </a:rPr>
              <a:t>interessanti che sono emerse dal lavoro degli ultimi </a:t>
            </a:r>
            <a:r>
              <a:rPr lang="it-IT" sz="2000" dirty="0" smtClean="0">
                <a:solidFill>
                  <a:srgbClr val="000000"/>
                </a:solidFill>
              </a:rPr>
              <a:t>		mesi…</a:t>
            </a:r>
          </a:p>
          <a:p>
            <a:pPr algn="just">
              <a:lnSpc>
                <a:spcPct val="100000"/>
              </a:lnSpc>
              <a:buFont typeface="Wingdings" charset="2"/>
              <a:buChar char=""/>
            </a:pPr>
            <a:endParaRPr sz="2000" dirty="0"/>
          </a:p>
          <a:p>
            <a:pPr algn="just">
              <a:lnSpc>
                <a:spcPct val="100000"/>
              </a:lnSpc>
            </a:pPr>
            <a:r>
              <a:rPr lang="it-IT" sz="2000" dirty="0" smtClean="0">
                <a:solidFill>
                  <a:srgbClr val="000000"/>
                </a:solidFill>
              </a:rPr>
              <a:t>			</a:t>
            </a:r>
          </a:p>
          <a:p>
            <a:pPr algn="ctr">
              <a:lnSpc>
                <a:spcPct val="100000"/>
              </a:lnSpc>
            </a:pPr>
            <a:r>
              <a:rPr lang="it-IT" sz="2000" dirty="0" smtClean="0">
                <a:solidFill>
                  <a:srgbClr val="000000"/>
                </a:solidFill>
              </a:rPr>
              <a:t>…</a:t>
            </a:r>
            <a:r>
              <a:rPr lang="it-IT" sz="2000" dirty="0">
                <a:solidFill>
                  <a:srgbClr val="000000"/>
                </a:solidFill>
              </a:rPr>
              <a:t>e soprattutto che </a:t>
            </a:r>
            <a:r>
              <a:rPr lang="it-IT" sz="2000" b="1" dirty="0">
                <a:solidFill>
                  <a:srgbClr val="000000"/>
                </a:solidFill>
              </a:rPr>
              <a:t>si è le persone più adatte</a:t>
            </a:r>
            <a:r>
              <a:rPr lang="it-IT" sz="2000" dirty="0">
                <a:solidFill>
                  <a:srgbClr val="000000"/>
                </a:solidFill>
              </a:rPr>
              <a:t> a farlo!</a:t>
            </a:r>
            <a:endParaRPr sz="2000" dirty="0"/>
          </a:p>
          <a:p>
            <a:pPr>
              <a:lnSpc>
                <a:spcPct val="100000"/>
              </a:lnSpc>
            </a:pPr>
            <a:r>
              <a:rPr lang="it-IT" sz="800" dirty="0">
                <a:solidFill>
                  <a:srgbClr val="000000"/>
                </a:solidFill>
                <a:latin typeface="Calibri"/>
              </a:rPr>
              <a:t>
</a:t>
            </a:r>
            <a:r>
              <a:rPr lang="it-IT" sz="1600" dirty="0">
                <a:solidFill>
                  <a:srgbClr val="000000"/>
                </a:solidFill>
                <a:latin typeface="Calibri"/>
              </a:rPr>
              <a:t>
</a:t>
            </a:r>
            <a:endParaRPr dirty="0"/>
          </a:p>
        </p:txBody>
      </p:sp>
    </p:spTree>
    <p:extLst>
      <p:ext uri="{BB962C8B-B14F-4D97-AF65-F5344CB8AC3E}">
        <p14:creationId xmlns:p14="http://schemas.microsoft.com/office/powerpoint/2010/main" val="12880180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
        <p:nvSpPr>
          <p:cNvPr id="3" name="TextShape 1"/>
          <p:cNvSpPr txBox="1"/>
          <p:nvPr/>
        </p:nvSpPr>
        <p:spPr>
          <a:xfrm>
            <a:off x="755640" y="0"/>
            <a:ext cx="8227800" cy="791640"/>
          </a:xfrm>
          <a:prstGeom prst="rect">
            <a:avLst/>
          </a:prstGeom>
        </p:spPr>
        <p:txBody>
          <a:bodyPr anchor="ctr"/>
          <a:lstStyle/>
          <a:p>
            <a:pPr>
              <a:lnSpc>
                <a:spcPct val="100000"/>
              </a:lnSpc>
            </a:pPr>
            <a:r>
              <a:rPr lang="it-IT" sz="2800" dirty="0">
                <a:solidFill>
                  <a:srgbClr val="000000"/>
                </a:solidFill>
              </a:rPr>
              <a:t>Durante la presentazione</a:t>
            </a:r>
            <a:endParaRPr dirty="0"/>
          </a:p>
        </p:txBody>
      </p:sp>
      <p:sp>
        <p:nvSpPr>
          <p:cNvPr id="5" name="TextShape 2"/>
          <p:cNvSpPr txBox="1"/>
          <p:nvPr/>
        </p:nvSpPr>
        <p:spPr>
          <a:xfrm>
            <a:off x="468360" y="1512979"/>
            <a:ext cx="8229240" cy="4530240"/>
          </a:xfrm>
          <a:prstGeom prst="rect">
            <a:avLst/>
          </a:prstGeom>
        </p:spPr>
        <p:txBody>
          <a:bodyPr/>
          <a:lstStyle/>
          <a:p>
            <a:pPr algn="just">
              <a:lnSpc>
                <a:spcPct val="100000"/>
              </a:lnSpc>
              <a:buFont typeface="Wingdings" charset="2"/>
              <a:buChar char=""/>
            </a:pPr>
            <a:r>
              <a:rPr lang="it-IT" sz="2400" b="1" dirty="0">
                <a:solidFill>
                  <a:srgbClr val="000000"/>
                </a:solidFill>
              </a:rPr>
              <a:t>Stare in piedi </a:t>
            </a:r>
            <a:r>
              <a:rPr lang="it-IT" sz="2400" dirty="0">
                <a:solidFill>
                  <a:srgbClr val="000000"/>
                </a:solidFill>
              </a:rPr>
              <a:t>(segno di rispetto e postura più efficace per parlare a voce alta), non muoversi troppo, non tenere le mani in tasca o aggiustarsi il colletto della camicia o giocare con una </a:t>
            </a:r>
            <a:r>
              <a:rPr lang="it-IT" sz="2400" dirty="0" smtClean="0">
                <a:solidFill>
                  <a:srgbClr val="000000"/>
                </a:solidFill>
              </a:rPr>
              <a:t>penna</a:t>
            </a:r>
          </a:p>
          <a:p>
            <a:pPr algn="just">
              <a:lnSpc>
                <a:spcPct val="100000"/>
              </a:lnSpc>
              <a:buFont typeface="Wingdings" charset="2"/>
              <a:buChar char=""/>
            </a:pPr>
            <a:endParaRPr sz="2400" dirty="0"/>
          </a:p>
          <a:p>
            <a:pPr algn="just">
              <a:lnSpc>
                <a:spcPct val="100000"/>
              </a:lnSpc>
              <a:buFont typeface="Wingdings" charset="2"/>
              <a:buChar char=""/>
            </a:pPr>
            <a:r>
              <a:rPr lang="it-IT" sz="2400" b="1" dirty="0">
                <a:solidFill>
                  <a:srgbClr val="000000"/>
                </a:solidFill>
              </a:rPr>
              <a:t>Parlare</a:t>
            </a:r>
            <a:r>
              <a:rPr lang="it-IT" sz="2400" dirty="0">
                <a:solidFill>
                  <a:srgbClr val="000000"/>
                </a:solidFill>
              </a:rPr>
              <a:t> in maniera da farsi sentire e capire: </a:t>
            </a:r>
            <a:r>
              <a:rPr lang="it-IT" sz="2400" b="1" dirty="0">
                <a:solidFill>
                  <a:srgbClr val="000000"/>
                </a:solidFill>
              </a:rPr>
              <a:t>non troppo veloce, a voce alta, scandendo bene le parole.</a:t>
            </a:r>
            <a:r>
              <a:rPr lang="it-IT" sz="2400" dirty="0">
                <a:solidFill>
                  <a:srgbClr val="000000"/>
                </a:solidFill>
              </a:rPr>
              <a:t> </a:t>
            </a:r>
            <a:endParaRPr lang="it-IT" sz="2400" dirty="0" smtClean="0">
              <a:solidFill>
                <a:srgbClr val="000000"/>
              </a:solidFill>
            </a:endParaRPr>
          </a:p>
          <a:p>
            <a:pPr algn="just">
              <a:lnSpc>
                <a:spcPct val="100000"/>
              </a:lnSpc>
              <a:buFont typeface="Wingdings" charset="2"/>
              <a:buChar char=""/>
            </a:pPr>
            <a:endParaRPr lang="it-IT" sz="2400" dirty="0" smtClean="0"/>
          </a:p>
          <a:p>
            <a:pPr algn="just">
              <a:lnSpc>
                <a:spcPct val="100000"/>
              </a:lnSpc>
              <a:buFont typeface="Wingdings" charset="2"/>
              <a:buChar char=""/>
            </a:pPr>
            <a:r>
              <a:rPr lang="it-IT" sz="2400" dirty="0" smtClean="0">
                <a:solidFill>
                  <a:srgbClr val="000000"/>
                </a:solidFill>
              </a:rPr>
              <a:t>Non </a:t>
            </a:r>
            <a:r>
              <a:rPr lang="it-IT" sz="2400" dirty="0">
                <a:solidFill>
                  <a:srgbClr val="000000"/>
                </a:solidFill>
              </a:rPr>
              <a:t>leggere lo schermo, non fissare il vuoto e nemmeno guardarsi le scarpe, ma </a:t>
            </a:r>
            <a:r>
              <a:rPr lang="it-IT" sz="2400" b="1" dirty="0">
                <a:solidFill>
                  <a:srgbClr val="000000"/>
                </a:solidFill>
              </a:rPr>
              <a:t>guardare</a:t>
            </a:r>
            <a:r>
              <a:rPr lang="it-IT" sz="2400" dirty="0">
                <a:solidFill>
                  <a:srgbClr val="000000"/>
                </a:solidFill>
              </a:rPr>
              <a:t> quasi sempre i commissari </a:t>
            </a:r>
            <a:r>
              <a:rPr lang="it-IT" sz="2400" b="1" dirty="0">
                <a:solidFill>
                  <a:srgbClr val="000000"/>
                </a:solidFill>
              </a:rPr>
              <a:t>negli occhi</a:t>
            </a:r>
            <a:endParaRPr sz="2400" dirty="0"/>
          </a:p>
          <a:p>
            <a:pPr>
              <a:lnSpc>
                <a:spcPct val="100000"/>
              </a:lnSpc>
            </a:pPr>
            <a:endParaRPr dirty="0"/>
          </a:p>
          <a:p>
            <a:pPr>
              <a:lnSpc>
                <a:spcPct val="100000"/>
              </a:lnSpc>
            </a:pPr>
            <a:endParaRPr dirty="0"/>
          </a:p>
          <a:p>
            <a:pPr>
              <a:lnSpc>
                <a:spcPct val="100000"/>
              </a:lnSpc>
            </a:pPr>
            <a:endParaRPr dirty="0"/>
          </a:p>
        </p:txBody>
      </p:sp>
    </p:spTree>
    <p:extLst>
      <p:ext uri="{BB962C8B-B14F-4D97-AF65-F5344CB8AC3E}">
        <p14:creationId xmlns:p14="http://schemas.microsoft.com/office/powerpoint/2010/main" val="329296123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
        <p:nvSpPr>
          <p:cNvPr id="3" name="TextShape 1"/>
          <p:cNvSpPr txBox="1"/>
          <p:nvPr/>
        </p:nvSpPr>
        <p:spPr>
          <a:xfrm>
            <a:off x="294701" y="3379740"/>
            <a:ext cx="7770600" cy="1141200"/>
          </a:xfrm>
          <a:prstGeom prst="rect">
            <a:avLst/>
          </a:prstGeom>
        </p:spPr>
        <p:txBody>
          <a:bodyPr anchor="ctr"/>
          <a:lstStyle/>
          <a:p>
            <a:pPr algn="ctr">
              <a:lnSpc>
                <a:spcPct val="100000"/>
              </a:lnSpc>
            </a:pPr>
            <a:r>
              <a:rPr lang="it-IT" sz="2800" dirty="0" smtClean="0">
                <a:solidFill>
                  <a:srgbClr val="000000"/>
                </a:solidFill>
                <a:latin typeface="Calibri"/>
              </a:rPr>
              <a:t>Se </a:t>
            </a:r>
            <a:r>
              <a:rPr lang="it-IT" sz="2800" dirty="0">
                <a:solidFill>
                  <a:srgbClr val="000000"/>
                </a:solidFill>
                <a:latin typeface="Calibri"/>
              </a:rPr>
              <a:t>avete paura di essere nervosi 
durante la presentazione, 
state tranquilli: lo sarete, 
come tutti…. </a:t>
            </a:r>
            <a:r>
              <a:rPr lang="it-IT" sz="4400" dirty="0">
                <a:solidFill>
                  <a:srgbClr val="000000"/>
                </a:solidFill>
                <a:latin typeface="Calibri"/>
              </a:rPr>
              <a:t>
</a:t>
            </a:r>
            <a:endParaRPr dirty="0"/>
          </a:p>
        </p:txBody>
      </p:sp>
      <p:pic>
        <p:nvPicPr>
          <p:cNvPr id="5" name="Picture 2"/>
          <p:cNvPicPr/>
          <p:nvPr/>
        </p:nvPicPr>
        <p:blipFill>
          <a:blip r:embed="rId3"/>
          <a:stretch>
            <a:fillRect/>
          </a:stretch>
        </p:blipFill>
        <p:spPr>
          <a:xfrm>
            <a:off x="6666642" y="3379740"/>
            <a:ext cx="1844280" cy="2445840"/>
          </a:xfrm>
          <a:prstGeom prst="rect">
            <a:avLst/>
          </a:prstGeom>
          <a:ln>
            <a:noFill/>
          </a:ln>
        </p:spPr>
      </p:pic>
    </p:spTree>
    <p:extLst>
      <p:ext uri="{BB962C8B-B14F-4D97-AF65-F5344CB8AC3E}">
        <p14:creationId xmlns:p14="http://schemas.microsoft.com/office/powerpoint/2010/main" val="336328782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
        <p:nvSpPr>
          <p:cNvPr id="3" name="TextShape 1"/>
          <p:cNvSpPr txBox="1"/>
          <p:nvPr/>
        </p:nvSpPr>
        <p:spPr>
          <a:xfrm>
            <a:off x="734456" y="-128789"/>
            <a:ext cx="8229240" cy="1142640"/>
          </a:xfrm>
          <a:prstGeom prst="rect">
            <a:avLst/>
          </a:prstGeom>
        </p:spPr>
        <p:txBody>
          <a:bodyPr anchor="ctr"/>
          <a:lstStyle/>
          <a:p>
            <a:pPr>
              <a:lnSpc>
                <a:spcPct val="100000"/>
              </a:lnSpc>
            </a:pPr>
            <a:r>
              <a:rPr lang="it-IT" sz="3200" dirty="0">
                <a:solidFill>
                  <a:srgbClr val="000000"/>
                </a:solidFill>
              </a:rPr>
              <a:t>Per saperne di più</a:t>
            </a:r>
            <a:endParaRPr sz="3200" dirty="0"/>
          </a:p>
        </p:txBody>
      </p:sp>
      <p:sp>
        <p:nvSpPr>
          <p:cNvPr id="5" name="TextShape 2"/>
          <p:cNvSpPr txBox="1"/>
          <p:nvPr/>
        </p:nvSpPr>
        <p:spPr>
          <a:xfrm>
            <a:off x="457200" y="1771560"/>
            <a:ext cx="8229240" cy="3601080"/>
          </a:xfrm>
          <a:prstGeom prst="rect">
            <a:avLst/>
          </a:prstGeom>
        </p:spPr>
        <p:txBody>
          <a:bodyPr/>
          <a:lstStyle/>
          <a:p>
            <a:pPr marL="342900" indent="-342900">
              <a:lnSpc>
                <a:spcPct val="100000"/>
              </a:lnSpc>
              <a:buClr>
                <a:schemeClr val="tx1"/>
              </a:buClr>
              <a:buSzPct val="100000"/>
              <a:buFont typeface="Arial" panose="020B0604020202020204" pitchFamily="34" charset="0"/>
              <a:buChar char="•"/>
            </a:pPr>
            <a:r>
              <a:rPr lang="it-IT" sz="2000" u="sng" dirty="0">
                <a:solidFill>
                  <a:srgbClr val="0000FF"/>
                </a:solidFill>
                <a:hlinkClick r:id="rId3"/>
              </a:rPr>
              <a:t>http://users.dimi.uniud.it/~</a:t>
            </a:r>
            <a:r>
              <a:rPr lang="it-IT" sz="2000" u="sng" dirty="0" smtClean="0">
                <a:solidFill>
                  <a:srgbClr val="0000FF"/>
                </a:solidFill>
                <a:hlinkClick r:id="rId3"/>
              </a:rPr>
              <a:t>stefano.mizzaro/dida/come-non-scrivere-la-tesi.html</a:t>
            </a:r>
            <a:endParaRPr lang="it-IT" sz="2000" u="sng" dirty="0" smtClean="0">
              <a:solidFill>
                <a:srgbClr val="0000FF"/>
              </a:solidFill>
            </a:endParaRPr>
          </a:p>
          <a:p>
            <a:pPr marL="342900" indent="-342900">
              <a:lnSpc>
                <a:spcPct val="100000"/>
              </a:lnSpc>
              <a:buClr>
                <a:schemeClr val="tx1"/>
              </a:buClr>
              <a:buSzPct val="100000"/>
              <a:buFont typeface="Arial" panose="020B0604020202020204" pitchFamily="34" charset="0"/>
              <a:buChar char="•"/>
            </a:pPr>
            <a:endParaRPr sz="2000" dirty="0"/>
          </a:p>
          <a:p>
            <a:pPr marL="342900" indent="-342900">
              <a:lnSpc>
                <a:spcPct val="100000"/>
              </a:lnSpc>
              <a:buClr>
                <a:schemeClr val="tx1"/>
              </a:buClr>
              <a:buSzPct val="100000"/>
              <a:buFont typeface="Arial" panose="020B0604020202020204" pitchFamily="34" charset="0"/>
              <a:buChar char="•"/>
            </a:pPr>
            <a:r>
              <a:rPr lang="it-IT" sz="2000" u="sng" dirty="0">
                <a:solidFill>
                  <a:srgbClr val="0000FF"/>
                </a:solidFill>
                <a:hlinkClick r:id="rId4"/>
              </a:rPr>
              <a:t>http://</a:t>
            </a:r>
            <a:r>
              <a:rPr lang="it-IT" sz="2000" u="sng" dirty="0" smtClean="0">
                <a:solidFill>
                  <a:srgbClr val="0000FF"/>
                </a:solidFill>
                <a:hlinkClick r:id="rId4"/>
              </a:rPr>
              <a:t>www.unibg.it/dati/persone/1194/5139.pdf</a:t>
            </a:r>
            <a:endParaRPr lang="it-IT" sz="2000" u="sng" dirty="0" smtClean="0">
              <a:solidFill>
                <a:srgbClr val="0000FF"/>
              </a:solidFill>
            </a:endParaRPr>
          </a:p>
          <a:p>
            <a:pPr marL="342900" indent="-342900">
              <a:lnSpc>
                <a:spcPct val="100000"/>
              </a:lnSpc>
              <a:buClr>
                <a:schemeClr val="tx1"/>
              </a:buClr>
              <a:buSzPct val="100000"/>
              <a:buFont typeface="Arial" panose="020B0604020202020204" pitchFamily="34" charset="0"/>
              <a:buChar char="•"/>
            </a:pPr>
            <a:endParaRPr sz="2000" dirty="0"/>
          </a:p>
          <a:p>
            <a:pPr marL="342900" indent="-342900">
              <a:lnSpc>
                <a:spcPct val="100000"/>
              </a:lnSpc>
              <a:buClr>
                <a:schemeClr val="tx1"/>
              </a:buClr>
              <a:buSzPct val="100000"/>
              <a:buFont typeface="Arial" panose="020B0604020202020204" pitchFamily="34" charset="0"/>
              <a:buChar char="•"/>
            </a:pPr>
            <a:r>
              <a:rPr lang="it-IT" sz="2000" u="sng" dirty="0">
                <a:solidFill>
                  <a:srgbClr val="0000FF"/>
                </a:solidFill>
                <a:hlinkClick r:id="rId5"/>
              </a:rPr>
              <a:t>http://</a:t>
            </a:r>
            <a:r>
              <a:rPr lang="it-IT" sz="2000" u="sng" dirty="0" smtClean="0">
                <a:solidFill>
                  <a:srgbClr val="0000FF"/>
                </a:solidFill>
                <a:hlinkClick r:id="rId5"/>
              </a:rPr>
              <a:t>compass2.di.unipi.it/didattica/wea18/lauree/Redazione-PresentazioneTesi.pdf</a:t>
            </a:r>
            <a:endParaRPr lang="it-IT" sz="2000" u="sng" dirty="0" smtClean="0">
              <a:solidFill>
                <a:srgbClr val="0000FF"/>
              </a:solidFill>
            </a:endParaRPr>
          </a:p>
          <a:p>
            <a:pPr marL="342900" indent="-342900">
              <a:lnSpc>
                <a:spcPct val="100000"/>
              </a:lnSpc>
              <a:buClr>
                <a:schemeClr val="tx1"/>
              </a:buClr>
              <a:buSzPct val="100000"/>
              <a:buFont typeface="Arial" panose="020B0604020202020204" pitchFamily="34" charset="0"/>
              <a:buChar char="•"/>
            </a:pPr>
            <a:endParaRPr sz="2000" dirty="0"/>
          </a:p>
          <a:p>
            <a:pPr marL="342900" indent="-342900">
              <a:lnSpc>
                <a:spcPct val="100000"/>
              </a:lnSpc>
              <a:buClr>
                <a:schemeClr val="tx1"/>
              </a:buClr>
              <a:buSzPct val="100000"/>
              <a:buFont typeface="Arial" panose="020B0604020202020204" pitchFamily="34" charset="0"/>
              <a:buChar char="•"/>
            </a:pPr>
            <a:r>
              <a:rPr lang="it-IT" sz="2000" i="1" dirty="0" smtClean="0">
                <a:solidFill>
                  <a:srgbClr val="000000"/>
                </a:solidFill>
              </a:rPr>
              <a:t>Come </a:t>
            </a:r>
            <a:r>
              <a:rPr lang="it-IT" sz="2000" i="1" dirty="0">
                <a:solidFill>
                  <a:srgbClr val="000000"/>
                </a:solidFill>
              </a:rPr>
              <a:t>presentare la propria tesi di laurea </a:t>
            </a:r>
            <a:r>
              <a:rPr lang="it-IT" sz="2000" dirty="0">
                <a:solidFill>
                  <a:srgbClr val="000000"/>
                </a:solidFill>
              </a:rPr>
              <a:t>di G. </a:t>
            </a:r>
            <a:r>
              <a:rPr lang="it-IT" sz="2000" dirty="0" err="1">
                <a:solidFill>
                  <a:srgbClr val="000000"/>
                </a:solidFill>
              </a:rPr>
              <a:t>Brajnik</a:t>
            </a:r>
            <a:r>
              <a:rPr lang="it-IT" sz="2000" dirty="0">
                <a:solidFill>
                  <a:srgbClr val="000000"/>
                </a:solidFill>
              </a:rPr>
              <a:t>  </a:t>
            </a:r>
            <a:r>
              <a:rPr lang="it-IT" sz="2000" u="sng" dirty="0" smtClean="0">
                <a:solidFill>
                  <a:srgbClr val="0000FF"/>
                </a:solidFill>
                <a:hlinkClick r:id="rId6"/>
              </a:rPr>
              <a:t>http</a:t>
            </a:r>
            <a:r>
              <a:rPr lang="it-IT" sz="2000" u="sng" dirty="0">
                <a:solidFill>
                  <a:srgbClr val="0000FF"/>
                </a:solidFill>
                <a:hlinkClick r:id="rId6"/>
              </a:rPr>
              <a:t>://users.dimi.uniud.it/~giorgio.brajnik/dida/tesi/presentazione-tesi.html</a:t>
            </a:r>
            <a:r>
              <a:rPr lang="it-IT" sz="2000" dirty="0">
                <a:solidFill>
                  <a:srgbClr val="000000"/>
                </a:solidFill>
              </a:rPr>
              <a:t>  [</a:t>
            </a:r>
            <a:r>
              <a:rPr lang="it-IT" sz="2000" dirty="0" err="1">
                <a:solidFill>
                  <a:srgbClr val="000000"/>
                </a:solidFill>
              </a:rPr>
              <a:t>Ult</a:t>
            </a:r>
            <a:r>
              <a:rPr lang="it-IT" sz="2000" dirty="0">
                <a:solidFill>
                  <a:srgbClr val="000000"/>
                </a:solidFill>
              </a:rPr>
              <a:t>. </a:t>
            </a:r>
            <a:r>
              <a:rPr lang="it-IT" sz="2000" dirty="0" err="1">
                <a:solidFill>
                  <a:srgbClr val="000000"/>
                </a:solidFill>
              </a:rPr>
              <a:t>cons</a:t>
            </a:r>
            <a:r>
              <a:rPr lang="it-IT" sz="2000" dirty="0">
                <a:solidFill>
                  <a:srgbClr val="000000"/>
                </a:solidFill>
              </a:rPr>
              <a:t>.: 25/2/2016]</a:t>
            </a:r>
            <a:endParaRPr sz="2000" dirty="0"/>
          </a:p>
          <a:p>
            <a:pPr>
              <a:lnSpc>
                <a:spcPct val="100000"/>
              </a:lnSpc>
            </a:pPr>
            <a:endParaRPr dirty="0"/>
          </a:p>
          <a:p>
            <a:pPr>
              <a:lnSpc>
                <a:spcPct val="100000"/>
              </a:lnSpc>
            </a:pPr>
            <a:endParaRPr dirty="0"/>
          </a:p>
          <a:p>
            <a:pPr>
              <a:lnSpc>
                <a:spcPct val="100000"/>
              </a:lnSpc>
            </a:pPr>
            <a:endParaRPr dirty="0"/>
          </a:p>
        </p:txBody>
      </p:sp>
    </p:spTree>
    <p:extLst>
      <p:ext uri="{BB962C8B-B14F-4D97-AF65-F5344CB8AC3E}">
        <p14:creationId xmlns:p14="http://schemas.microsoft.com/office/powerpoint/2010/main" val="384979901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
        <p:nvSpPr>
          <p:cNvPr id="3" name="TextShape 1"/>
          <p:cNvSpPr txBox="1"/>
          <p:nvPr/>
        </p:nvSpPr>
        <p:spPr>
          <a:xfrm>
            <a:off x="739186" y="131242"/>
            <a:ext cx="8280720" cy="576000"/>
          </a:xfrm>
          <a:prstGeom prst="rect">
            <a:avLst/>
          </a:prstGeom>
        </p:spPr>
        <p:txBody>
          <a:bodyPr anchor="ctr"/>
          <a:lstStyle/>
          <a:p>
            <a:pPr>
              <a:lnSpc>
                <a:spcPct val="100000"/>
              </a:lnSpc>
            </a:pPr>
            <a:r>
              <a:rPr lang="it-IT" sz="2800" dirty="0" err="1" smtClean="0">
                <a:latin typeface="Arial"/>
              </a:rPr>
              <a:t>Padua@thesis</a:t>
            </a:r>
            <a:r>
              <a:rPr lang="it-IT" sz="2800" dirty="0" smtClean="0">
                <a:latin typeface="Arial"/>
              </a:rPr>
              <a:t> </a:t>
            </a:r>
            <a:r>
              <a:rPr lang="it-IT" sz="2800" dirty="0">
                <a:latin typeface="Arial"/>
              </a:rPr>
              <a:t>e il </a:t>
            </a:r>
            <a:r>
              <a:rPr lang="it-IT" sz="2800" dirty="0" smtClean="0">
                <a:latin typeface="Arial"/>
              </a:rPr>
              <a:t>diritto d’autore</a:t>
            </a:r>
            <a:endParaRPr sz="2800" dirty="0"/>
          </a:p>
        </p:txBody>
      </p:sp>
      <p:pic>
        <p:nvPicPr>
          <p:cNvPr id="5" name="Immagine 2"/>
          <p:cNvPicPr/>
          <p:nvPr/>
        </p:nvPicPr>
        <p:blipFill>
          <a:blip r:embed="rId3"/>
          <a:stretch>
            <a:fillRect/>
          </a:stretch>
        </p:blipFill>
        <p:spPr>
          <a:xfrm>
            <a:off x="2385613" y="1764193"/>
            <a:ext cx="4308120" cy="3321360"/>
          </a:xfrm>
          <a:prstGeom prst="rect">
            <a:avLst/>
          </a:prstGeom>
          <a:ln>
            <a:noFill/>
          </a:ln>
        </p:spPr>
      </p:pic>
      <p:sp>
        <p:nvSpPr>
          <p:cNvPr id="6" name="CustomShape 2"/>
          <p:cNvSpPr/>
          <p:nvPr/>
        </p:nvSpPr>
        <p:spPr>
          <a:xfrm>
            <a:off x="2387160" y="5186160"/>
            <a:ext cx="4571640" cy="242640"/>
          </a:xfrm>
          <a:prstGeom prst="rect">
            <a:avLst/>
          </a:prstGeom>
          <a:noFill/>
          <a:ln>
            <a:noFill/>
          </a:ln>
        </p:spPr>
        <p:txBody>
          <a:bodyPr lIns="90000" tIns="45000" rIns="90000" bIns="45000"/>
          <a:lstStyle/>
          <a:p>
            <a:pPr>
              <a:lnSpc>
                <a:spcPct val="100000"/>
              </a:lnSpc>
            </a:pPr>
            <a:r>
              <a:rPr lang="it-IT" sz="1000">
                <a:solidFill>
                  <a:srgbClr val="000000"/>
                </a:solidFill>
                <a:latin typeface="Calibri"/>
              </a:rPr>
              <a:t>http://www.roars.it/online/a-proposito-di-pdf-diritto-dautore-e-abilitazioni/</a:t>
            </a:r>
            <a:endParaRPr/>
          </a:p>
        </p:txBody>
      </p:sp>
      <p:sp>
        <p:nvSpPr>
          <p:cNvPr id="7" name="CustomShape 3"/>
          <p:cNvSpPr/>
          <p:nvPr/>
        </p:nvSpPr>
        <p:spPr>
          <a:xfrm>
            <a:off x="540611" y="5630015"/>
            <a:ext cx="8255659" cy="332904"/>
          </a:xfrm>
          <a:prstGeom prst="rect">
            <a:avLst/>
          </a:prstGeom>
          <a:noFill/>
          <a:ln>
            <a:noFill/>
          </a:ln>
        </p:spPr>
        <p:txBody>
          <a:bodyPr lIns="90000" tIns="45000" rIns="90000" bIns="45000"/>
          <a:lstStyle/>
          <a:p>
            <a:pPr>
              <a:lnSpc>
                <a:spcPct val="100000"/>
              </a:lnSpc>
            </a:pPr>
            <a:r>
              <a:rPr lang="it-IT" sz="1400" dirty="0">
                <a:solidFill>
                  <a:srgbClr val="000000"/>
                </a:solidFill>
                <a:latin typeface="Zurich Ex BT"/>
                <a:ea typeface="Arial Unicode MS"/>
              </a:rPr>
              <a:t>Rielaborazione di: Antonella De Robbio – Le tesi nel diritto d’autore: un argomento complesso – Firenze, 28 maggio 2002</a:t>
            </a:r>
            <a:endParaRPr dirty="0"/>
          </a:p>
        </p:txBody>
      </p:sp>
    </p:spTree>
    <p:extLst>
      <p:ext uri="{BB962C8B-B14F-4D97-AF65-F5344CB8AC3E}">
        <p14:creationId xmlns:p14="http://schemas.microsoft.com/office/powerpoint/2010/main" val="351208508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
        <p:nvSpPr>
          <p:cNvPr id="3" name="CustomShape 1"/>
          <p:cNvSpPr/>
          <p:nvPr/>
        </p:nvSpPr>
        <p:spPr>
          <a:xfrm>
            <a:off x="211320" y="1423334"/>
            <a:ext cx="8718120" cy="4247280"/>
          </a:xfrm>
          <a:prstGeom prst="rect">
            <a:avLst/>
          </a:prstGeom>
          <a:noFill/>
          <a:ln>
            <a:noFill/>
          </a:ln>
        </p:spPr>
        <p:txBody>
          <a:bodyPr lIns="90000" tIns="45000" rIns="90000" bIns="45000"/>
          <a:lstStyle/>
          <a:p>
            <a:pPr>
              <a:lnSpc>
                <a:spcPct val="100000"/>
              </a:lnSpc>
            </a:pPr>
            <a:r>
              <a:rPr lang="it-IT" sz="2800" dirty="0">
                <a:solidFill>
                  <a:srgbClr val="000000"/>
                </a:solidFill>
              </a:rPr>
              <a:t>Cos’è la tesi</a:t>
            </a:r>
            <a:r>
              <a:rPr lang="it-IT" sz="2800" dirty="0" smtClean="0">
                <a:solidFill>
                  <a:srgbClr val="000000"/>
                </a:solidFill>
              </a:rPr>
              <a:t>?</a:t>
            </a:r>
          </a:p>
          <a:p>
            <a:pPr>
              <a:lnSpc>
                <a:spcPct val="100000"/>
              </a:lnSpc>
            </a:pPr>
            <a:endParaRPr dirty="0"/>
          </a:p>
          <a:p>
            <a:pPr lvl="2">
              <a:lnSpc>
                <a:spcPct val="100000"/>
              </a:lnSpc>
              <a:buSzPct val="100000"/>
              <a:buFont typeface="Wingdings" charset="2"/>
              <a:buChar char=""/>
            </a:pPr>
            <a:r>
              <a:rPr lang="it-IT" sz="2400" dirty="0">
                <a:solidFill>
                  <a:srgbClr val="000000"/>
                </a:solidFill>
              </a:rPr>
              <a:t> </a:t>
            </a:r>
            <a:r>
              <a:rPr lang="it-IT" sz="2400" u="sng" dirty="0">
                <a:solidFill>
                  <a:srgbClr val="000000"/>
                </a:solidFill>
              </a:rPr>
              <a:t>documento amministrativo </a:t>
            </a:r>
            <a:r>
              <a:rPr lang="it-IT" sz="2400" dirty="0">
                <a:solidFill>
                  <a:srgbClr val="000000"/>
                </a:solidFill>
              </a:rPr>
              <a:t>o atto d’archivio</a:t>
            </a:r>
            <a:endParaRPr sz="2400" dirty="0"/>
          </a:p>
          <a:p>
            <a:pPr lvl="2">
              <a:lnSpc>
                <a:spcPct val="100000"/>
              </a:lnSpc>
              <a:buSzPct val="100000"/>
              <a:buFont typeface="Wingdings" charset="2"/>
              <a:buChar char=""/>
            </a:pPr>
            <a:r>
              <a:rPr lang="it-IT" sz="2400" dirty="0">
                <a:solidFill>
                  <a:srgbClr val="000000"/>
                </a:solidFill>
              </a:rPr>
              <a:t> </a:t>
            </a:r>
            <a:r>
              <a:rPr lang="it-IT" sz="2400" u="sng" dirty="0">
                <a:solidFill>
                  <a:srgbClr val="000000"/>
                </a:solidFill>
              </a:rPr>
              <a:t>documento scientifico</a:t>
            </a:r>
            <a:r>
              <a:rPr lang="it-IT" sz="2400" dirty="0">
                <a:solidFill>
                  <a:srgbClr val="000000"/>
                </a:solidFill>
              </a:rPr>
              <a:t>, protetto da diritto d’autore</a:t>
            </a:r>
            <a:endParaRPr sz="2400"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gn="ctr">
              <a:lnSpc>
                <a:spcPct val="100000"/>
              </a:lnSpc>
            </a:pPr>
            <a:r>
              <a:rPr lang="it-IT" sz="2000" i="1" dirty="0">
                <a:solidFill>
                  <a:srgbClr val="000000"/>
                </a:solidFill>
                <a:latin typeface="Calibri"/>
              </a:rPr>
              <a:t>  	
</a:t>
            </a:r>
            <a:endParaRPr dirty="0"/>
          </a:p>
          <a:p>
            <a:pPr algn="ctr">
              <a:lnSpc>
                <a:spcPct val="100000"/>
              </a:lnSpc>
            </a:pPr>
            <a:endParaRPr dirty="0"/>
          </a:p>
          <a:p>
            <a:pPr>
              <a:lnSpc>
                <a:spcPct val="100000"/>
              </a:lnSpc>
            </a:pPr>
            <a:endParaRPr dirty="0"/>
          </a:p>
          <a:p>
            <a:pPr>
              <a:lnSpc>
                <a:spcPct val="100000"/>
              </a:lnSpc>
            </a:pPr>
            <a:endParaRPr dirty="0"/>
          </a:p>
          <a:p>
            <a:pPr>
              <a:lnSpc>
                <a:spcPct val="100000"/>
              </a:lnSpc>
            </a:pPr>
            <a:r>
              <a:rPr lang="it-IT" sz="2000" i="1" dirty="0">
                <a:solidFill>
                  <a:srgbClr val="3333CC"/>
                </a:solidFill>
                <a:latin typeface="Zurich Ex BT"/>
              </a:rPr>
              <a:t>	</a:t>
            </a:r>
            <a:endParaRPr dirty="0"/>
          </a:p>
          <a:p>
            <a:pPr>
              <a:lnSpc>
                <a:spcPct val="100000"/>
              </a:lnSpc>
            </a:pPr>
            <a:r>
              <a:rPr lang="it-IT" sz="1200" i="1" dirty="0">
                <a:solidFill>
                  <a:srgbClr val="3333CC"/>
                </a:solidFill>
                <a:latin typeface="Zurich Ex BT"/>
              </a:rPr>
              <a:t>                                     				</a:t>
            </a:r>
            <a:endParaRPr dirty="0"/>
          </a:p>
          <a:p>
            <a:pPr>
              <a:lnSpc>
                <a:spcPct val="100000"/>
              </a:lnSpc>
            </a:pPr>
            <a:r>
              <a:rPr lang="it-IT" sz="1200" i="1" dirty="0">
                <a:solidFill>
                  <a:srgbClr val="3333CC"/>
                </a:solidFill>
                <a:latin typeface="Zurich Ex BT"/>
              </a:rPr>
              <a:t>						</a:t>
            </a:r>
            <a:endParaRPr dirty="0"/>
          </a:p>
        </p:txBody>
      </p:sp>
      <p:sp>
        <p:nvSpPr>
          <p:cNvPr id="5" name="TextShape 2"/>
          <p:cNvSpPr txBox="1"/>
          <p:nvPr/>
        </p:nvSpPr>
        <p:spPr>
          <a:xfrm>
            <a:off x="684360" y="115920"/>
            <a:ext cx="7772040" cy="711000"/>
          </a:xfrm>
          <a:prstGeom prst="rect">
            <a:avLst/>
          </a:prstGeom>
        </p:spPr>
        <p:txBody>
          <a:bodyPr anchor="ctr"/>
          <a:lstStyle/>
          <a:p>
            <a:pPr>
              <a:lnSpc>
                <a:spcPct val="100000"/>
              </a:lnSpc>
            </a:pPr>
            <a:r>
              <a:rPr lang="it-IT" sz="3200" dirty="0">
                <a:solidFill>
                  <a:srgbClr val="000000"/>
                </a:solidFill>
              </a:rPr>
              <a:t>La tesi nel diritto d’autore</a:t>
            </a:r>
            <a:endParaRPr sz="3200" dirty="0"/>
          </a:p>
        </p:txBody>
      </p:sp>
      <p:pic>
        <p:nvPicPr>
          <p:cNvPr id="6" name="Picture 7"/>
          <p:cNvPicPr/>
          <p:nvPr/>
        </p:nvPicPr>
        <p:blipFill>
          <a:blip r:embed="rId3"/>
          <a:stretch>
            <a:fillRect/>
          </a:stretch>
        </p:blipFill>
        <p:spPr>
          <a:xfrm>
            <a:off x="2835900" y="3304620"/>
            <a:ext cx="3242880" cy="2160360"/>
          </a:xfrm>
          <a:prstGeom prst="rect">
            <a:avLst/>
          </a:prstGeom>
          <a:ln>
            <a:noFill/>
          </a:ln>
        </p:spPr>
      </p:pic>
      <p:sp>
        <p:nvSpPr>
          <p:cNvPr id="7" name="CustomShape 3"/>
          <p:cNvSpPr/>
          <p:nvPr/>
        </p:nvSpPr>
        <p:spPr>
          <a:xfrm>
            <a:off x="2953963" y="5557320"/>
            <a:ext cx="4571640" cy="227520"/>
          </a:xfrm>
          <a:prstGeom prst="rect">
            <a:avLst/>
          </a:prstGeom>
          <a:noFill/>
          <a:ln>
            <a:noFill/>
          </a:ln>
        </p:spPr>
        <p:txBody>
          <a:bodyPr lIns="90000" tIns="45000" rIns="90000" bIns="45000"/>
          <a:lstStyle/>
          <a:p>
            <a:pPr>
              <a:lnSpc>
                <a:spcPct val="100000"/>
              </a:lnSpc>
            </a:pPr>
            <a:r>
              <a:rPr lang="it-IT" sz="900" u="sng">
                <a:solidFill>
                  <a:srgbClr val="0000FF"/>
                </a:solidFill>
                <a:latin typeface="Arial"/>
                <a:hlinkClick r:id="rId4"/>
              </a:rPr>
              <a:t>http://www.bibliotecamaldotti.it/patrimonio/tesi-di-laurea/</a:t>
            </a:r>
            <a:endParaRPr/>
          </a:p>
        </p:txBody>
      </p:sp>
    </p:spTree>
    <p:extLst>
      <p:ext uri="{BB962C8B-B14F-4D97-AF65-F5344CB8AC3E}">
        <p14:creationId xmlns:p14="http://schemas.microsoft.com/office/powerpoint/2010/main" val="19132365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TextShape 3"/>
          <p:cNvSpPr txBox="1"/>
          <p:nvPr/>
        </p:nvSpPr>
        <p:spPr>
          <a:xfrm>
            <a:off x="2666880" y="6248520"/>
            <a:ext cx="3580920" cy="456840"/>
          </a:xfrm>
          <a:prstGeom prst="rect">
            <a:avLst/>
          </a:prstGeom>
        </p:spPr>
        <p:txBody>
          <a:bodyPr anchor="b"/>
          <a:lstStyle/>
          <a:p>
            <a:r>
              <a:rPr lang="it-IT" sz="1000">
                <a:solidFill>
                  <a:srgbClr val="000000"/>
                </a:solidFill>
              </a:rPr>
              <a:t>Sistema Bibliotecario di Ateneo | Università di Padova</a:t>
            </a:r>
            <a:endParaRPr>
              <a:solidFill>
                <a:prstClr val="black"/>
              </a:solidFill>
            </a:endParaRPr>
          </a:p>
        </p:txBody>
      </p:sp>
      <p:sp>
        <p:nvSpPr>
          <p:cNvPr id="3" name="CustomShape 1"/>
          <p:cNvSpPr/>
          <p:nvPr/>
        </p:nvSpPr>
        <p:spPr>
          <a:xfrm>
            <a:off x="761880" y="157200"/>
            <a:ext cx="7772040" cy="579240"/>
          </a:xfrm>
          <a:prstGeom prst="rect">
            <a:avLst/>
          </a:prstGeom>
          <a:noFill/>
          <a:ln>
            <a:noFill/>
          </a:ln>
        </p:spPr>
        <p:txBody>
          <a:bodyPr lIns="90000" tIns="45000" rIns="90000" bIns="45000"/>
          <a:lstStyle/>
          <a:p>
            <a:pPr>
              <a:lnSpc>
                <a:spcPct val="100000"/>
              </a:lnSpc>
            </a:pPr>
            <a:r>
              <a:rPr lang="it-IT" sz="3200" dirty="0" smtClean="0">
                <a:solidFill>
                  <a:srgbClr val="000000"/>
                </a:solidFill>
                <a:latin typeface="Arial"/>
              </a:rPr>
              <a:t>Indicazioni redazionali</a:t>
            </a:r>
            <a:endParaRPr dirty="0"/>
          </a:p>
        </p:txBody>
      </p:sp>
      <p:sp>
        <p:nvSpPr>
          <p:cNvPr id="4" name="CustomShape 2"/>
          <p:cNvSpPr/>
          <p:nvPr/>
        </p:nvSpPr>
        <p:spPr>
          <a:xfrm>
            <a:off x="437882" y="1472280"/>
            <a:ext cx="8096038" cy="3234960"/>
          </a:xfrm>
          <a:prstGeom prst="rect">
            <a:avLst/>
          </a:prstGeom>
          <a:noFill/>
          <a:ln>
            <a:noFill/>
          </a:ln>
        </p:spPr>
        <p:txBody>
          <a:bodyPr lIns="90000" tIns="45000" rIns="90000" bIns="45000"/>
          <a:lstStyle/>
          <a:p>
            <a:pPr marL="342900" indent="-342900" algn="just">
              <a:lnSpc>
                <a:spcPct val="90000"/>
              </a:lnSpc>
              <a:buSzPct val="100000"/>
              <a:buFont typeface="Wingdings" panose="05000000000000000000" pitchFamily="2" charset="2"/>
              <a:buChar char="§"/>
            </a:pPr>
            <a:r>
              <a:rPr lang="it-IT" sz="2000" dirty="0">
                <a:solidFill>
                  <a:srgbClr val="000000"/>
                </a:solidFill>
                <a:latin typeface="Arial"/>
              </a:rPr>
              <a:t>Il testo della prova finale (triennale) o tesi è scritto su fogli A4 (210 x 297 mm), utilizzando entrambi i lati</a:t>
            </a:r>
            <a:endParaRPr dirty="0"/>
          </a:p>
          <a:p>
            <a:pPr marL="285750" indent="-285750" algn="just">
              <a:lnSpc>
                <a:spcPct val="90000"/>
              </a:lnSpc>
              <a:buSzPct val="100000"/>
              <a:buFont typeface="Wingdings" panose="05000000000000000000" pitchFamily="2" charset="2"/>
              <a:buChar char="§"/>
            </a:pPr>
            <a:endParaRPr dirty="0"/>
          </a:p>
          <a:p>
            <a:pPr marL="342900" indent="-342900" algn="just">
              <a:lnSpc>
                <a:spcPct val="90000"/>
              </a:lnSpc>
              <a:buSzPct val="100000"/>
              <a:buFont typeface="Wingdings" panose="05000000000000000000" pitchFamily="2" charset="2"/>
              <a:buChar char="§"/>
            </a:pPr>
            <a:r>
              <a:rPr lang="it-IT" sz="2000" dirty="0">
                <a:solidFill>
                  <a:srgbClr val="000000"/>
                </a:solidFill>
                <a:latin typeface="Arial"/>
              </a:rPr>
              <a:t>Va definita un’area utile della pagina (margini bianchi orizzontali e verticali del foglio)</a:t>
            </a:r>
            <a:endParaRPr dirty="0"/>
          </a:p>
          <a:p>
            <a:pPr marL="285750" indent="-285750" algn="just">
              <a:lnSpc>
                <a:spcPct val="90000"/>
              </a:lnSpc>
              <a:buSzPct val="100000"/>
              <a:buFont typeface="Wingdings" panose="05000000000000000000" pitchFamily="2" charset="2"/>
              <a:buChar char="§"/>
            </a:pPr>
            <a:endParaRPr dirty="0"/>
          </a:p>
          <a:p>
            <a:pPr marL="342900" indent="-342900" algn="just">
              <a:lnSpc>
                <a:spcPct val="90000"/>
              </a:lnSpc>
              <a:buSzPct val="100000"/>
              <a:buFont typeface="Wingdings" panose="05000000000000000000" pitchFamily="2" charset="2"/>
              <a:buChar char="§"/>
            </a:pPr>
            <a:r>
              <a:rPr lang="it-IT" sz="2000" dirty="0">
                <a:solidFill>
                  <a:srgbClr val="000000"/>
                </a:solidFill>
                <a:latin typeface="Arial"/>
              </a:rPr>
              <a:t>Il margine interno di ogni facciata deve tener conto della rilegatura (1 cm in più di quello esterno</a:t>
            </a:r>
            <a:r>
              <a:rPr lang="it-IT" sz="2000" dirty="0" smtClean="0">
                <a:solidFill>
                  <a:srgbClr val="000000"/>
                </a:solidFill>
                <a:latin typeface="Arial"/>
              </a:rPr>
              <a:t>)</a:t>
            </a:r>
          </a:p>
          <a:p>
            <a:pPr marL="342900" indent="-342900" algn="just">
              <a:lnSpc>
                <a:spcPct val="90000"/>
              </a:lnSpc>
              <a:buSzPct val="100000"/>
              <a:buFont typeface="Wingdings" panose="05000000000000000000" pitchFamily="2" charset="2"/>
              <a:buChar char="§"/>
            </a:pPr>
            <a:endParaRPr lang="it-IT" sz="2000" dirty="0" smtClean="0"/>
          </a:p>
          <a:p>
            <a:pPr marL="342900" indent="-342900" algn="just">
              <a:lnSpc>
                <a:spcPct val="90000"/>
              </a:lnSpc>
              <a:buSzPct val="100000"/>
              <a:buFont typeface="Wingdings" panose="05000000000000000000" pitchFamily="2" charset="2"/>
              <a:buChar char="§"/>
            </a:pPr>
            <a:r>
              <a:rPr lang="it-IT" sz="2000" dirty="0" smtClean="0"/>
              <a:t>La Prova Finale dovrà essere di lunghezza non superiore alle 15.000 parole più bibliografia. Per permettere un controllo sulla lunghezza dell’elaborato, il numero di parole dovrà essere indicato in nota a piè di ultima pagina (da notare, infatti, che fra i criteri di valutazione vi è anche quello relativo alla capacità di sintesi). (Es. tratto da </a:t>
            </a:r>
            <a:r>
              <a:rPr lang="it-IT" sz="2000" dirty="0" smtClean="0">
                <a:hlinkClick r:id="rId3"/>
              </a:rPr>
              <a:t>Linee guida prova finale </a:t>
            </a:r>
            <a:r>
              <a:rPr lang="it-IT" sz="2000" dirty="0" smtClean="0"/>
              <a:t>TREC)</a:t>
            </a:r>
            <a:endParaRPr lang="it-IT" sz="2000" dirty="0" smtClean="0">
              <a:latin typeface="+mj-lt"/>
            </a:endParaRPr>
          </a:p>
          <a:p>
            <a:pPr>
              <a:lnSpc>
                <a:spcPct val="90000"/>
              </a:lnSpc>
              <a:buSzPct val="25000"/>
              <a:buFont typeface="Symbol"/>
              <a:buChar char=""/>
            </a:pPr>
            <a:endParaRPr dirty="0"/>
          </a:p>
          <a:p>
            <a:pPr>
              <a:lnSpc>
                <a:spcPct val="90000"/>
              </a:lnSpc>
            </a:pPr>
            <a:endParaRPr dirty="0"/>
          </a:p>
          <a:p>
            <a:pPr>
              <a:lnSpc>
                <a:spcPct val="90000"/>
              </a:lnSpc>
            </a:pPr>
            <a:endParaRPr dirty="0"/>
          </a:p>
          <a:p>
            <a:pPr>
              <a:lnSpc>
                <a:spcPct val="90000"/>
              </a:lnSpc>
            </a:pPr>
            <a:endParaRPr dirty="0"/>
          </a:p>
        </p:txBody>
      </p:sp>
      <p:sp>
        <p:nvSpPr>
          <p:cNvPr id="5" name="TextShape 3"/>
          <p:cNvSpPr txBox="1"/>
          <p:nvPr/>
        </p:nvSpPr>
        <p:spPr>
          <a:xfrm>
            <a:off x="2819280" y="6400920"/>
            <a:ext cx="3580920" cy="456840"/>
          </a:xfrm>
          <a:prstGeom prst="rect">
            <a:avLst/>
          </a:prstGeom>
        </p:spPr>
        <p:txBody>
          <a:bodyPr anchor="b"/>
          <a:lstStyle/>
          <a:p>
            <a:pPr>
              <a:lnSpc>
                <a:spcPct val="100000"/>
              </a:lnSpc>
            </a:pPr>
            <a:r>
              <a:rPr lang="it-IT" sz="1000" dirty="0">
                <a:solidFill>
                  <a:srgbClr val="000000"/>
                </a:solidFill>
                <a:latin typeface="Arial"/>
              </a:rPr>
              <a:t>Sistema Bibliotecario di Ateneo | Università </a:t>
            </a:r>
            <a:r>
              <a:rPr lang="it-IT" sz="1000" dirty="0" smtClean="0">
                <a:solidFill>
                  <a:srgbClr val="000000"/>
                </a:solidFill>
                <a:latin typeface="Arial"/>
              </a:rPr>
              <a:t>di </a:t>
            </a:r>
            <a:r>
              <a:rPr lang="it-IT" sz="1000" dirty="0">
                <a:solidFill>
                  <a:srgbClr val="000000"/>
                </a:solidFill>
                <a:latin typeface="Arial"/>
              </a:rPr>
              <a:t>Padova</a:t>
            </a:r>
            <a:endParaRPr dirty="0"/>
          </a:p>
        </p:txBody>
      </p:sp>
    </p:spTree>
    <p:extLst>
      <p:ext uri="{BB962C8B-B14F-4D97-AF65-F5344CB8AC3E}">
        <p14:creationId xmlns:p14="http://schemas.microsoft.com/office/powerpoint/2010/main" val="6852223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
        <p:nvSpPr>
          <p:cNvPr id="3" name="TextShape 1"/>
          <p:cNvSpPr txBox="1"/>
          <p:nvPr/>
        </p:nvSpPr>
        <p:spPr>
          <a:xfrm>
            <a:off x="684360" y="115920"/>
            <a:ext cx="8227800" cy="693360"/>
          </a:xfrm>
          <a:prstGeom prst="rect">
            <a:avLst/>
          </a:prstGeom>
        </p:spPr>
        <p:txBody>
          <a:bodyPr anchor="ctr"/>
          <a:lstStyle/>
          <a:p>
            <a:pPr>
              <a:lnSpc>
                <a:spcPct val="100000"/>
              </a:lnSpc>
            </a:pPr>
            <a:r>
              <a:rPr lang="it-IT" sz="3200">
                <a:solidFill>
                  <a:srgbClr val="000000"/>
                </a:solidFill>
                <a:latin typeface="Calibri"/>
              </a:rPr>
              <a:t>La tesi nel diritto d’autore</a:t>
            </a:r>
            <a:endParaRPr/>
          </a:p>
        </p:txBody>
      </p:sp>
      <p:sp>
        <p:nvSpPr>
          <p:cNvPr id="5" name="TextShape 2"/>
          <p:cNvSpPr txBox="1"/>
          <p:nvPr/>
        </p:nvSpPr>
        <p:spPr>
          <a:xfrm>
            <a:off x="468360" y="1557360"/>
            <a:ext cx="4036680" cy="3311280"/>
          </a:xfrm>
          <a:prstGeom prst="rect">
            <a:avLst/>
          </a:prstGeom>
        </p:spPr>
        <p:txBody>
          <a:bodyPr/>
          <a:lstStyle/>
          <a:p>
            <a:pPr>
              <a:lnSpc>
                <a:spcPct val="100000"/>
              </a:lnSpc>
            </a:pPr>
            <a:r>
              <a:rPr lang="it-IT" sz="2000">
                <a:solidFill>
                  <a:srgbClr val="000000"/>
                </a:solidFill>
                <a:latin typeface="Calibri"/>
              </a:rPr>
              <a:t>La tesi</a:t>
            </a:r>
            <a:r>
              <a:rPr lang="it-IT" sz="2000">
                <a:solidFill>
                  <a:srgbClr val="1F497D"/>
                </a:solidFill>
                <a:latin typeface="Calibri"/>
              </a:rPr>
              <a:t> é </a:t>
            </a:r>
            <a:r>
              <a:rPr lang="it-IT" sz="2000">
                <a:solidFill>
                  <a:srgbClr val="000000"/>
                </a:solidFill>
                <a:latin typeface="Calibri"/>
              </a:rPr>
              <a:t>protetta dalla disciplina del diritto d’autore che prevede la </a:t>
            </a:r>
            <a:r>
              <a:rPr lang="it-IT" sz="2000" u="sng">
                <a:solidFill>
                  <a:srgbClr val="C00000"/>
                </a:solidFill>
                <a:latin typeface="Calibri"/>
              </a:rPr>
              <a:t>tutela delle opere dell’ ingegno di carattere creativo</a:t>
            </a:r>
            <a:r>
              <a:rPr lang="it-IT" sz="2000">
                <a:solidFill>
                  <a:srgbClr val="C00000"/>
                </a:solidFill>
                <a:latin typeface="Calibri"/>
              </a:rPr>
              <a:t>.
</a:t>
            </a:r>
            <a:r>
              <a:rPr lang="it-IT" sz="2000" dirty="0">
                <a:solidFill>
                  <a:srgbClr val="000000"/>
                </a:solidFill>
                <a:latin typeface="Calibri"/>
              </a:rPr>
              <a:t>(disposizioni degli art. 1 e 2 della </a:t>
            </a:r>
            <a:r>
              <a:rPr lang="it-IT" sz="2000" u="sng" dirty="0">
                <a:solidFill>
                  <a:srgbClr val="0000FF"/>
                </a:solidFill>
                <a:latin typeface="Calibri"/>
                <a:hlinkClick r:id="rId3"/>
              </a:rPr>
              <a:t>legge 633 del 1941 sul diritto d’autore</a:t>
            </a:r>
            <a:r>
              <a:rPr lang="it-IT" sz="2000" dirty="0">
                <a:solidFill>
                  <a:srgbClr val="000000"/>
                </a:solidFill>
                <a:latin typeface="Calibri"/>
              </a:rPr>
              <a:t>)</a:t>
            </a:r>
            <a:endParaRPr sz="2000"/>
          </a:p>
          <a:p>
            <a:pPr>
              <a:lnSpc>
                <a:spcPct val="100000"/>
              </a:lnSpc>
            </a:pPr>
            <a:endParaRPr sz="2000" dirty="0"/>
          </a:p>
          <a:p>
            <a:pPr>
              <a:lnSpc>
                <a:spcPct val="100000"/>
              </a:lnSpc>
            </a:pPr>
            <a:r>
              <a:rPr lang="it-IT" sz="2000">
                <a:solidFill>
                  <a:srgbClr val="000000"/>
                </a:solidFill>
                <a:latin typeface="Calibri"/>
              </a:rPr>
              <a:t>La protezione è data alla </a:t>
            </a:r>
            <a:r>
              <a:rPr lang="it-IT" sz="2000" u="sng">
                <a:solidFill>
                  <a:srgbClr val="C00000"/>
                </a:solidFill>
                <a:latin typeface="Calibri"/>
              </a:rPr>
              <a:t>forma espressiva</a:t>
            </a:r>
            <a:r>
              <a:rPr lang="it-IT" sz="2000">
                <a:solidFill>
                  <a:srgbClr val="000000"/>
                </a:solidFill>
                <a:latin typeface="Calibri"/>
              </a:rPr>
              <a:t>,</a:t>
            </a:r>
            <a:r>
              <a:rPr lang="it-IT" sz="2000">
                <a:solidFill>
                  <a:srgbClr val="C00000"/>
                </a:solidFill>
                <a:latin typeface="Calibri"/>
              </a:rPr>
              <a:t> </a:t>
            </a:r>
            <a:r>
              <a:rPr lang="it-IT" sz="2000">
                <a:solidFill>
                  <a:srgbClr val="000000"/>
                </a:solidFill>
                <a:latin typeface="Calibri"/>
              </a:rPr>
              <a:t>che deve avere carattere di originalità e di novità: no copia/incolla!!!!</a:t>
            </a:r>
            <a:endParaRPr sz="200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p:txBody>
      </p:sp>
      <p:sp>
        <p:nvSpPr>
          <p:cNvPr id="6" name="TextShape 3"/>
          <p:cNvSpPr txBox="1"/>
          <p:nvPr/>
        </p:nvSpPr>
        <p:spPr>
          <a:xfrm>
            <a:off x="4549140" y="4462200"/>
            <a:ext cx="4038120" cy="1642680"/>
          </a:xfrm>
          <a:prstGeom prst="rect">
            <a:avLst/>
          </a:prstGeom>
        </p:spPr>
        <p:txBody>
          <a:bodyPr anchor="ctr"/>
          <a:lstStyle/>
          <a:p>
            <a:pPr algn="ctr">
              <a:lnSpc>
                <a:spcPct val="100000"/>
              </a:lnSpc>
            </a:pPr>
            <a:endParaRPr dirty="0"/>
          </a:p>
          <a:p>
            <a:pPr algn="ctr">
              <a:lnSpc>
                <a:spcPct val="100000"/>
              </a:lnSpc>
            </a:pPr>
            <a:r>
              <a:rPr lang="it-IT" sz="2400" u="sng">
                <a:solidFill>
                  <a:srgbClr val="0000FF"/>
                </a:solidFill>
                <a:latin typeface="Calibri"/>
                <a:hlinkClick r:id="rId4"/>
              </a:rPr>
              <a:t>Diritto d’autore e copyright</a:t>
            </a:r>
            <a:endParaRPr/>
          </a:p>
        </p:txBody>
      </p:sp>
      <p:pic>
        <p:nvPicPr>
          <p:cNvPr id="7" name="Picture 3"/>
          <p:cNvPicPr/>
          <p:nvPr/>
        </p:nvPicPr>
        <p:blipFill>
          <a:blip r:embed="rId5"/>
          <a:stretch>
            <a:fillRect/>
          </a:stretch>
        </p:blipFill>
        <p:spPr>
          <a:xfrm>
            <a:off x="5105520" y="1669320"/>
            <a:ext cx="2925360" cy="3055680"/>
          </a:xfrm>
          <a:prstGeom prst="rect">
            <a:avLst/>
          </a:prstGeom>
          <a:ln>
            <a:noFill/>
          </a:ln>
        </p:spPr>
      </p:pic>
      <p:sp>
        <p:nvSpPr>
          <p:cNvPr id="8" name="CustomShape 4"/>
          <p:cNvSpPr/>
          <p:nvPr/>
        </p:nvSpPr>
        <p:spPr>
          <a:xfrm>
            <a:off x="5394240" y="4129200"/>
            <a:ext cx="2993760" cy="263520"/>
          </a:xfrm>
          <a:prstGeom prst="rect">
            <a:avLst/>
          </a:prstGeom>
          <a:noFill/>
          <a:ln>
            <a:noFill/>
          </a:ln>
        </p:spPr>
        <p:txBody>
          <a:bodyPr lIns="90000" tIns="45000" rIns="90000" bIns="45000"/>
          <a:lstStyle/>
          <a:p>
            <a:pPr>
              <a:lnSpc>
                <a:spcPct val="95000"/>
              </a:lnSpc>
            </a:pPr>
            <a:r>
              <a:rPr lang="it-IT" sz="1200" b="1">
                <a:solidFill>
                  <a:srgbClr val="000000"/>
                </a:solidFill>
                <a:latin typeface="Times New Roman"/>
              </a:rPr>
              <a:t>http://www.logodesignweb.com/stockphoto</a:t>
            </a:r>
            <a:endParaRPr/>
          </a:p>
        </p:txBody>
      </p:sp>
    </p:spTree>
    <p:extLst>
      <p:ext uri="{BB962C8B-B14F-4D97-AF65-F5344CB8AC3E}">
        <p14:creationId xmlns:p14="http://schemas.microsoft.com/office/powerpoint/2010/main" val="196376753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
        <p:nvSpPr>
          <p:cNvPr id="3" name="CustomShape 1"/>
          <p:cNvSpPr/>
          <p:nvPr/>
        </p:nvSpPr>
        <p:spPr>
          <a:xfrm>
            <a:off x="588519" y="1256040"/>
            <a:ext cx="7992720" cy="5601960"/>
          </a:xfrm>
          <a:prstGeom prst="rect">
            <a:avLst/>
          </a:prstGeom>
          <a:noFill/>
          <a:ln>
            <a:noFill/>
          </a:ln>
        </p:spPr>
        <p:txBody>
          <a:bodyPr lIns="90000" tIns="45000" rIns="90000" bIns="45000"/>
          <a:lstStyle/>
          <a:p>
            <a:pPr>
              <a:lnSpc>
                <a:spcPct val="100000"/>
              </a:lnSpc>
            </a:pPr>
            <a:r>
              <a:rPr lang="it-IT" sz="4000">
                <a:solidFill>
                  <a:srgbClr val="000000"/>
                </a:solidFill>
                <a:latin typeface="Calibri"/>
              </a:rPr>
              <a:t>L’autore sei tu!!!!</a:t>
            </a:r>
            <a:endParaRPr/>
          </a:p>
          <a:p>
            <a:pPr>
              <a:lnSpc>
                <a:spcPct val="100000"/>
              </a:lnSpc>
            </a:pPr>
            <a:endParaRPr dirty="0"/>
          </a:p>
          <a:p>
            <a:pPr algn="ctr">
              <a:lnSpc>
                <a:spcPct val="100000"/>
              </a:lnSpc>
            </a:pPr>
            <a:r>
              <a:rPr lang="it-IT" sz="4000">
                <a:solidFill>
                  <a:srgbClr val="000000"/>
                </a:solidFill>
                <a:latin typeface="Calibri"/>
              </a:rPr>
              <a:t>Il diritto d’autore appartiene 
al </a:t>
            </a:r>
            <a:r>
              <a:rPr lang="it-IT" sz="4000" u="sng">
                <a:solidFill>
                  <a:srgbClr val="C00000"/>
                </a:solidFill>
                <a:latin typeface="Calibri"/>
              </a:rPr>
              <a:t>laureando</a:t>
            </a:r>
            <a:r>
              <a:rPr lang="it-IT" sz="4000">
                <a:solidFill>
                  <a:srgbClr val="000000"/>
                </a:solidFill>
                <a:latin typeface="Calibri"/>
              </a:rPr>
              <a:t> </a:t>
            </a:r>
            <a:endParaRPr lang="it-IT" sz="4000" smtClean="0">
              <a:solidFill>
                <a:srgbClr val="000000"/>
              </a:solidFill>
              <a:latin typeface="Calibri"/>
            </a:endParaRPr>
          </a:p>
          <a:p>
            <a:pPr algn="ctr">
              <a:lnSpc>
                <a:spcPct val="100000"/>
              </a:lnSpc>
            </a:pPr>
            <a:endParaRPr lang="it-IT" sz="4000" dirty="0">
              <a:solidFill>
                <a:srgbClr val="000000"/>
              </a:solidFill>
              <a:latin typeface="Calibri"/>
            </a:endParaRPr>
          </a:p>
          <a:p>
            <a:pPr algn="just">
              <a:lnSpc>
                <a:spcPct val="100000"/>
              </a:lnSpc>
            </a:pPr>
            <a:endParaRPr dirty="0"/>
          </a:p>
          <a:p>
            <a:pPr algn="just">
              <a:lnSpc>
                <a:spcPct val="100000"/>
              </a:lnSpc>
            </a:pPr>
            <a:r>
              <a:rPr lang="it-IT" sz="2000" dirty="0">
                <a:solidFill>
                  <a:srgbClr val="000000"/>
                </a:solidFill>
                <a:latin typeface="Calibri"/>
              </a:rPr>
              <a:t>Il </a:t>
            </a:r>
            <a:r>
              <a:rPr lang="it-IT" sz="2000" dirty="0">
                <a:solidFill>
                  <a:srgbClr val="C00000"/>
                </a:solidFill>
                <a:latin typeface="Calibri"/>
              </a:rPr>
              <a:t>relatore </a:t>
            </a:r>
            <a:r>
              <a:rPr lang="it-IT" sz="2000" dirty="0">
                <a:solidFill>
                  <a:srgbClr val="000000"/>
                </a:solidFill>
                <a:latin typeface="Calibri"/>
              </a:rPr>
              <a:t>non è coautore </a:t>
            </a:r>
            <a:r>
              <a:rPr lang="it-IT" sz="2000" dirty="0" smtClean="0">
                <a:solidFill>
                  <a:srgbClr val="000000"/>
                </a:solidFill>
                <a:latin typeface="Calibri"/>
              </a:rPr>
              <a:t>:</a:t>
            </a:r>
          </a:p>
          <a:p>
            <a:pPr algn="just">
              <a:lnSpc>
                <a:spcPct val="100000"/>
              </a:lnSpc>
            </a:pPr>
            <a:endParaRPr sz="2000"/>
          </a:p>
          <a:p>
            <a:pPr lvl="2" algn="just">
              <a:lnSpc>
                <a:spcPct val="100000"/>
              </a:lnSpc>
              <a:buSzPct val="100000"/>
              <a:buFont typeface="Wingdings" charset="2"/>
              <a:buChar char=""/>
            </a:pPr>
            <a:r>
              <a:rPr lang="it-IT" sz="2000">
                <a:solidFill>
                  <a:srgbClr val="000000"/>
                </a:solidFill>
                <a:latin typeface="Calibri"/>
              </a:rPr>
              <a:t>fornisce un apporto non determinante o esclusivo </a:t>
            </a:r>
            <a:endParaRPr sz="2000"/>
          </a:p>
          <a:p>
            <a:pPr lvl="2" algn="just">
              <a:lnSpc>
                <a:spcPct val="100000"/>
              </a:lnSpc>
              <a:buSzPct val="100000"/>
              <a:buFont typeface="Wingdings" charset="2"/>
              <a:buChar char=""/>
            </a:pPr>
            <a:r>
              <a:rPr lang="it-IT" sz="2000">
                <a:solidFill>
                  <a:srgbClr val="000000"/>
                </a:solidFill>
                <a:latin typeface="Calibri"/>
              </a:rPr>
              <a:t>indica e  suggerisce</a:t>
            </a:r>
            <a:endParaRPr sz="2000"/>
          </a:p>
          <a:p>
            <a:pPr lvl="2" algn="just">
              <a:lnSpc>
                <a:spcPct val="100000"/>
              </a:lnSpc>
              <a:buSzPct val="100000"/>
              <a:buFont typeface="Wingdings" charset="2"/>
              <a:buChar char=""/>
            </a:pPr>
            <a:r>
              <a:rPr lang="it-IT" sz="2000">
                <a:solidFill>
                  <a:srgbClr val="000000"/>
                </a:solidFill>
                <a:latin typeface="Calibri"/>
              </a:rPr>
              <a:t>non si occupa della forma dell’elaborato</a:t>
            </a:r>
            <a:endParaRPr sz="2000"/>
          </a:p>
          <a:p>
            <a:pPr>
              <a:lnSpc>
                <a:spcPct val="100000"/>
              </a:lnSpc>
            </a:pPr>
            <a:r>
              <a:rPr lang="it-IT" sz="1200">
                <a:solidFill>
                  <a:srgbClr val="000000"/>
                </a:solidFill>
                <a:latin typeface="Zurich Ex BT"/>
                <a:ea typeface="Arial Unicode MS"/>
              </a:rPr>
              <a:t>
</a:t>
            </a:r>
            <a:endParaRPr/>
          </a:p>
          <a:p>
            <a:pPr algn="just">
              <a:lnSpc>
                <a:spcPct val="100000"/>
              </a:lnSpc>
            </a:pPr>
            <a:endParaRPr dirty="0"/>
          </a:p>
        </p:txBody>
      </p:sp>
    </p:spTree>
    <p:extLst>
      <p:ext uri="{BB962C8B-B14F-4D97-AF65-F5344CB8AC3E}">
        <p14:creationId xmlns:p14="http://schemas.microsoft.com/office/powerpoint/2010/main" val="241768884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pic>
        <p:nvPicPr>
          <p:cNvPr id="5" name="Picture 2"/>
          <p:cNvPicPr/>
          <p:nvPr/>
        </p:nvPicPr>
        <p:blipFill>
          <a:blip r:embed="rId3"/>
          <a:stretch>
            <a:fillRect/>
          </a:stretch>
        </p:blipFill>
        <p:spPr>
          <a:xfrm>
            <a:off x="611280" y="1412640"/>
            <a:ext cx="2960280" cy="2955600"/>
          </a:xfrm>
          <a:prstGeom prst="rect">
            <a:avLst/>
          </a:prstGeom>
          <a:ln>
            <a:noFill/>
          </a:ln>
        </p:spPr>
      </p:pic>
      <p:sp>
        <p:nvSpPr>
          <p:cNvPr id="6" name="TextShape 1"/>
          <p:cNvSpPr txBox="1"/>
          <p:nvPr/>
        </p:nvSpPr>
        <p:spPr>
          <a:xfrm>
            <a:off x="852120" y="-120960"/>
            <a:ext cx="5395680" cy="1142640"/>
          </a:xfrm>
          <a:prstGeom prst="rect">
            <a:avLst/>
          </a:prstGeom>
        </p:spPr>
        <p:txBody>
          <a:bodyPr anchor="ctr"/>
          <a:lstStyle/>
          <a:p>
            <a:pPr>
              <a:lnSpc>
                <a:spcPct val="100000"/>
              </a:lnSpc>
            </a:pPr>
            <a:r>
              <a:rPr lang="it-IT" sz="4000">
                <a:solidFill>
                  <a:srgbClr val="000000"/>
                </a:solidFill>
                <a:latin typeface="Calibri"/>
              </a:rPr>
              <a:t>Quali diritti</a:t>
            </a:r>
            <a:endParaRPr/>
          </a:p>
        </p:txBody>
      </p:sp>
      <p:sp>
        <p:nvSpPr>
          <p:cNvPr id="7" name="CustomShape 2"/>
          <p:cNvSpPr/>
          <p:nvPr/>
        </p:nvSpPr>
        <p:spPr>
          <a:xfrm>
            <a:off x="611280" y="1598760"/>
            <a:ext cx="8064000" cy="4638240"/>
          </a:xfrm>
          <a:prstGeom prst="rect">
            <a:avLst/>
          </a:prstGeom>
          <a:noFill/>
          <a:ln>
            <a:noFill/>
          </a:ln>
        </p:spPr>
        <p:txBody>
          <a:bodyPr lIns="90000" tIns="45000" rIns="90000" bIns="45000"/>
          <a:lstStyle/>
          <a:p>
            <a:pPr>
              <a:lnSpc>
                <a:spcPct val="80000"/>
              </a:lnSpc>
            </a:pPr>
            <a:r>
              <a:rPr lang="it-IT" sz="2000">
                <a:solidFill>
                  <a:srgbClr val="000000"/>
                </a:solidFill>
                <a:latin typeface="Zurich Ex BT"/>
                <a:ea typeface="Arial Unicode MS"/>
              </a:rPr>
              <a:t>	</a:t>
            </a:r>
            <a:endParaRPr/>
          </a:p>
          <a:p>
            <a:pPr>
              <a:lnSpc>
                <a:spcPct val="80000"/>
              </a:lnSpc>
            </a:pPr>
            <a:r>
              <a:rPr lang="it-IT" sz="2400">
                <a:solidFill>
                  <a:srgbClr val="000000"/>
                </a:solidFill>
                <a:latin typeface="Zurich Ex BT"/>
                <a:ea typeface="Arial Unicode MS"/>
              </a:rPr>
              <a:t>			</a:t>
            </a:r>
            <a:r>
              <a:rPr lang="it-IT" sz="2400" smtClean="0">
                <a:solidFill>
                  <a:srgbClr val="000000"/>
                </a:solidFill>
                <a:latin typeface="Zurich Ex BT"/>
                <a:ea typeface="Arial Unicode MS"/>
              </a:rPr>
              <a:t>    </a:t>
            </a:r>
            <a:r>
              <a:rPr lang="it-IT" sz="2400" b="1" u="sng" smtClean="0">
                <a:solidFill>
                  <a:srgbClr val="000000"/>
                </a:solidFill>
                <a:latin typeface="Calibri"/>
                <a:ea typeface="Arial Unicode MS"/>
              </a:rPr>
              <a:t>diritti </a:t>
            </a:r>
            <a:r>
              <a:rPr lang="it-IT" sz="2400" b="1" u="sng">
                <a:solidFill>
                  <a:srgbClr val="000000"/>
                </a:solidFill>
                <a:latin typeface="Calibri"/>
                <a:ea typeface="Arial Unicode MS"/>
              </a:rPr>
              <a:t>di proprietà dell’autore </a:t>
            </a:r>
            <a:endParaRPr/>
          </a:p>
          <a:p>
            <a:pPr>
              <a:lnSpc>
                <a:spcPct val="80000"/>
              </a:lnSpc>
            </a:pPr>
            <a:endParaRPr dirty="0"/>
          </a:p>
          <a:p>
            <a:pPr>
              <a:lnSpc>
                <a:spcPct val="80000"/>
              </a:lnSpc>
            </a:pPr>
            <a:endParaRPr dirty="0"/>
          </a:p>
          <a:p>
            <a:pPr>
              <a:lnSpc>
                <a:spcPct val="80000"/>
              </a:lnSpc>
            </a:pPr>
            <a:endParaRPr dirty="0"/>
          </a:p>
          <a:p>
            <a:pPr>
              <a:lnSpc>
                <a:spcPct val="80000"/>
              </a:lnSpc>
            </a:pPr>
            <a:endParaRPr dirty="0"/>
          </a:p>
          <a:p>
            <a:pPr>
              <a:lnSpc>
                <a:spcPct val="80000"/>
              </a:lnSpc>
            </a:pPr>
            <a:endParaRPr dirty="0"/>
          </a:p>
          <a:p>
            <a:pPr>
              <a:lnSpc>
                <a:spcPct val="80000"/>
              </a:lnSpc>
            </a:pPr>
            <a:endParaRPr dirty="0"/>
          </a:p>
          <a:p>
            <a:pPr>
              <a:lnSpc>
                <a:spcPct val="80000"/>
              </a:lnSpc>
            </a:pPr>
            <a:endParaRPr dirty="0"/>
          </a:p>
          <a:p>
            <a:pPr>
              <a:lnSpc>
                <a:spcPct val="80000"/>
              </a:lnSpc>
            </a:pPr>
            <a:endParaRPr dirty="0"/>
          </a:p>
          <a:p>
            <a:pPr>
              <a:lnSpc>
                <a:spcPct val="80000"/>
              </a:lnSpc>
            </a:pPr>
            <a:endParaRPr dirty="0"/>
          </a:p>
          <a:p>
            <a:pPr>
              <a:lnSpc>
                <a:spcPct val="80000"/>
              </a:lnSpc>
            </a:pPr>
            <a:endParaRPr dirty="0"/>
          </a:p>
          <a:p>
            <a:pPr>
              <a:lnSpc>
                <a:spcPct val="80000"/>
              </a:lnSpc>
            </a:pPr>
            <a:r>
              <a:rPr lang="it-IT" sz="2000">
                <a:solidFill>
                  <a:srgbClr val="3333CC"/>
                </a:solidFill>
                <a:latin typeface="Calibri"/>
                <a:ea typeface="Arial Unicode MS"/>
              </a:rPr>
              <a:t>	</a:t>
            </a:r>
            <a:endParaRPr/>
          </a:p>
        </p:txBody>
      </p:sp>
      <p:sp>
        <p:nvSpPr>
          <p:cNvPr id="8" name="CustomShape 3"/>
          <p:cNvSpPr/>
          <p:nvPr/>
        </p:nvSpPr>
        <p:spPr>
          <a:xfrm>
            <a:off x="3347999" y="2565359"/>
            <a:ext cx="4508114" cy="3243013"/>
          </a:xfrm>
          <a:prstGeom prst="ellipse">
            <a:avLst/>
          </a:prstGeom>
          <a:solidFill>
            <a:srgbClr val="00B8FF"/>
          </a:solidFill>
          <a:ln w="9360">
            <a:solidFill>
              <a:srgbClr val="000000"/>
            </a:solidFill>
            <a:round/>
          </a:ln>
        </p:spPr>
        <p:txBody>
          <a:bodyPr lIns="90000" tIns="45000" rIns="90000" bIns="45000"/>
          <a:lstStyle/>
          <a:p>
            <a:pPr>
              <a:lnSpc>
                <a:spcPct val="93000"/>
              </a:lnSpc>
            </a:pPr>
            <a:r>
              <a:rPr lang="it-IT" dirty="0">
                <a:solidFill>
                  <a:srgbClr val="FFFFFF"/>
                </a:solidFill>
                <a:latin typeface="Arial"/>
                <a:ea typeface="Arial Unicode MS"/>
              </a:rPr>
              <a:t>Riproduzione</a:t>
            </a:r>
            <a:endParaRPr dirty="0"/>
          </a:p>
          <a:p>
            <a:pPr>
              <a:lnSpc>
                <a:spcPct val="93000"/>
              </a:lnSpc>
            </a:pPr>
            <a:endParaRPr dirty="0"/>
          </a:p>
          <a:p>
            <a:pPr>
              <a:lnSpc>
                <a:spcPct val="93000"/>
              </a:lnSpc>
            </a:pPr>
            <a:r>
              <a:rPr lang="it-IT">
                <a:solidFill>
                  <a:srgbClr val="FFFFFF"/>
                </a:solidFill>
                <a:latin typeface="Arial"/>
                <a:ea typeface="Arial Unicode MS"/>
              </a:rPr>
              <a:t>			         </a:t>
            </a:r>
            <a:r>
              <a:rPr lang="it-IT" smtClean="0">
                <a:solidFill>
                  <a:srgbClr val="FFFFFF"/>
                </a:solidFill>
                <a:latin typeface="Arial"/>
                <a:ea typeface="Arial Unicode MS"/>
              </a:rPr>
              <a:t>Prestito</a:t>
            </a:r>
          </a:p>
          <a:p>
            <a:pPr>
              <a:lnSpc>
                <a:spcPct val="93000"/>
              </a:lnSpc>
            </a:pPr>
            <a:endParaRPr/>
          </a:p>
          <a:p>
            <a:pPr>
              <a:lnSpc>
                <a:spcPct val="93000"/>
              </a:lnSpc>
            </a:pPr>
            <a:r>
              <a:rPr lang="it-IT" smtClean="0">
                <a:solidFill>
                  <a:srgbClr val="FFFFFF"/>
                </a:solidFill>
                <a:latin typeface="Arial"/>
                <a:ea typeface="Arial Unicode MS"/>
              </a:rPr>
              <a:t>          Consultazione</a:t>
            </a:r>
            <a:endParaRPr/>
          </a:p>
          <a:p>
            <a:pPr>
              <a:lnSpc>
                <a:spcPct val="93000"/>
              </a:lnSpc>
            </a:pPr>
            <a:endParaRPr dirty="0"/>
          </a:p>
          <a:p>
            <a:pPr>
              <a:lnSpc>
                <a:spcPct val="93000"/>
              </a:lnSpc>
            </a:pPr>
            <a:r>
              <a:rPr lang="it-IT">
                <a:solidFill>
                  <a:srgbClr val="FFFFFF"/>
                </a:solidFill>
                <a:latin typeface="Arial"/>
                <a:ea typeface="Arial Unicode MS"/>
              </a:rPr>
              <a:t>	      </a:t>
            </a:r>
            <a:r>
              <a:rPr lang="it-IT" smtClean="0">
                <a:solidFill>
                  <a:srgbClr val="FFFFFF"/>
                </a:solidFill>
                <a:latin typeface="Arial"/>
                <a:ea typeface="Arial Unicode MS"/>
              </a:rPr>
              <a:t>Pubblicazione       </a:t>
            </a:r>
            <a:r>
              <a:rPr lang="it-IT">
                <a:solidFill>
                  <a:srgbClr val="FFFFFF"/>
                </a:solidFill>
                <a:latin typeface="Arial"/>
                <a:ea typeface="Arial Unicode MS"/>
              </a:rPr>
              <a:t>	</a:t>
            </a:r>
            <a:r>
              <a:rPr lang="it-IT" smtClean="0">
                <a:solidFill>
                  <a:srgbClr val="FFFFFF"/>
                </a:solidFill>
                <a:latin typeface="Arial"/>
                <a:ea typeface="Arial Unicode MS"/>
              </a:rPr>
              <a:t>        (</a:t>
            </a:r>
            <a:r>
              <a:rPr lang="it-IT">
                <a:solidFill>
                  <a:srgbClr val="FFFFFF"/>
                </a:solidFill>
                <a:latin typeface="Arial"/>
                <a:ea typeface="Arial Unicode MS"/>
              </a:rPr>
              <a:t>stampa/rete)</a:t>
            </a:r>
            <a:endParaRPr/>
          </a:p>
        </p:txBody>
      </p:sp>
    </p:spTree>
    <p:extLst>
      <p:ext uri="{BB962C8B-B14F-4D97-AF65-F5344CB8AC3E}">
        <p14:creationId xmlns:p14="http://schemas.microsoft.com/office/powerpoint/2010/main" val="323104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additive="repl">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
        <p:nvSpPr>
          <p:cNvPr id="3" name="CustomShape 1"/>
          <p:cNvSpPr/>
          <p:nvPr/>
        </p:nvSpPr>
        <p:spPr>
          <a:xfrm>
            <a:off x="385093" y="5086440"/>
            <a:ext cx="2168494" cy="456120"/>
          </a:xfrm>
          <a:prstGeom prst="rect">
            <a:avLst/>
          </a:prstGeom>
          <a:noFill/>
          <a:ln>
            <a:noFill/>
          </a:ln>
        </p:spPr>
        <p:txBody>
          <a:bodyPr wrap="none" lIns="90000" tIns="45000" rIns="90000" bIns="45000"/>
          <a:lstStyle/>
          <a:p>
            <a:pPr>
              <a:lnSpc>
                <a:spcPct val="100000"/>
              </a:lnSpc>
            </a:pPr>
            <a:r>
              <a:rPr lang="it-IT" sz="2400" dirty="0">
                <a:latin typeface="Arial"/>
              </a:rPr>
              <a:t>Tutela diritto d’autore 	</a:t>
            </a:r>
            <a:endParaRPr dirty="0"/>
          </a:p>
        </p:txBody>
      </p:sp>
      <p:sp>
        <p:nvSpPr>
          <p:cNvPr id="5" name="CustomShape 2"/>
          <p:cNvSpPr/>
          <p:nvPr/>
        </p:nvSpPr>
        <p:spPr>
          <a:xfrm>
            <a:off x="3387492" y="5240160"/>
            <a:ext cx="1076957" cy="149040"/>
          </a:xfrm>
          <a:prstGeom prst="rightArrow">
            <a:avLst>
              <a:gd name="adj1" fmla="val 50000"/>
              <a:gd name="adj2" fmla="val 50069"/>
            </a:avLst>
          </a:prstGeom>
          <a:solidFill>
            <a:srgbClr val="C0504D"/>
          </a:solidFill>
          <a:ln w="25560">
            <a:solidFill>
              <a:srgbClr val="FF7C80"/>
            </a:solidFill>
            <a:round/>
          </a:ln>
        </p:spPr>
      </p:sp>
      <p:sp>
        <p:nvSpPr>
          <p:cNvPr id="6" name="CustomShape 3"/>
          <p:cNvSpPr/>
          <p:nvPr/>
        </p:nvSpPr>
        <p:spPr>
          <a:xfrm>
            <a:off x="629323" y="1357498"/>
            <a:ext cx="5184209" cy="456120"/>
          </a:xfrm>
          <a:prstGeom prst="rect">
            <a:avLst/>
          </a:prstGeom>
          <a:noFill/>
          <a:ln>
            <a:noFill/>
          </a:ln>
        </p:spPr>
        <p:txBody>
          <a:bodyPr wrap="none" lIns="90000" tIns="45000" rIns="90000" bIns="45000"/>
          <a:lstStyle/>
          <a:p>
            <a:pPr>
              <a:lnSpc>
                <a:spcPct val="100000"/>
              </a:lnSpc>
            </a:pPr>
            <a:r>
              <a:rPr lang="it-IT" sz="2400">
                <a:latin typeface="Arial"/>
              </a:rPr>
              <a:t>è l’archivio digitalizzato delle tesi dell’Università di Padova</a:t>
            </a:r>
            <a:endParaRPr/>
          </a:p>
        </p:txBody>
      </p:sp>
      <p:sp>
        <p:nvSpPr>
          <p:cNvPr id="8" name="CustomShape 4"/>
          <p:cNvSpPr/>
          <p:nvPr/>
        </p:nvSpPr>
        <p:spPr>
          <a:xfrm>
            <a:off x="474762" y="2068906"/>
            <a:ext cx="3658873" cy="1400760"/>
          </a:xfrm>
          <a:prstGeom prst="rect">
            <a:avLst/>
          </a:prstGeom>
          <a:noFill/>
          <a:ln>
            <a:noFill/>
          </a:ln>
        </p:spPr>
        <p:txBody>
          <a:bodyPr lIns="90000" tIns="45000" rIns="90000" bIns="45000"/>
          <a:lstStyle/>
          <a:p>
            <a:pPr>
              <a:lnSpc>
                <a:spcPct val="100000"/>
              </a:lnSpc>
              <a:buFont typeface="Wingdings" charset="2"/>
              <a:buChar char=""/>
            </a:pPr>
            <a:r>
              <a:rPr lang="it-IT" sz="2400" dirty="0">
                <a:latin typeface="Arial"/>
              </a:rPr>
              <a:t>per consultare altre </a:t>
            </a:r>
            <a:r>
              <a:rPr lang="it-IT" sz="2400" dirty="0" smtClean="0">
                <a:latin typeface="Arial"/>
              </a:rPr>
              <a:t>tesi</a:t>
            </a:r>
          </a:p>
          <a:p>
            <a:pPr>
              <a:lnSpc>
                <a:spcPct val="100000"/>
              </a:lnSpc>
              <a:buFont typeface="Wingdings" charset="2"/>
              <a:buChar char=""/>
            </a:pPr>
            <a:endParaRPr dirty="0"/>
          </a:p>
          <a:p>
            <a:pPr>
              <a:lnSpc>
                <a:spcPct val="100000"/>
              </a:lnSpc>
              <a:buFont typeface="Wingdings" charset="2"/>
              <a:buChar char=""/>
            </a:pPr>
            <a:r>
              <a:rPr lang="it-IT" sz="2400">
                <a:latin typeface="Arial"/>
              </a:rPr>
              <a:t>per depositare la tua tesi e renderla più </a:t>
            </a:r>
            <a:r>
              <a:rPr lang="it-IT" sz="2400" smtClean="0">
                <a:latin typeface="Arial"/>
              </a:rPr>
              <a:t>visibile</a:t>
            </a:r>
          </a:p>
          <a:p>
            <a:pPr>
              <a:lnSpc>
                <a:spcPct val="100000"/>
              </a:lnSpc>
              <a:buFont typeface="Wingdings" charset="2"/>
              <a:buChar char=""/>
            </a:pPr>
            <a:r>
              <a:rPr lang="it-IT" sz="2400" dirty="0" smtClean="0">
                <a:latin typeface="Arial"/>
              </a:rPr>
              <a:t> </a:t>
            </a:r>
            <a:endParaRPr/>
          </a:p>
          <a:p>
            <a:pPr>
              <a:lnSpc>
                <a:spcPct val="100000"/>
              </a:lnSpc>
              <a:buFont typeface="Wingdings" charset="2"/>
              <a:buChar char=""/>
            </a:pPr>
            <a:r>
              <a:rPr lang="it-IT" sz="2400">
                <a:latin typeface="Arial"/>
              </a:rPr>
              <a:t>per tutelarti da eventuali plagi</a:t>
            </a:r>
            <a:endParaRPr/>
          </a:p>
          <a:p>
            <a:pPr>
              <a:lnSpc>
                <a:spcPct val="100000"/>
              </a:lnSpc>
            </a:pPr>
            <a:endParaRPr dirty="0"/>
          </a:p>
        </p:txBody>
      </p:sp>
      <p:sp>
        <p:nvSpPr>
          <p:cNvPr id="9" name="CustomShape 5"/>
          <p:cNvSpPr/>
          <p:nvPr/>
        </p:nvSpPr>
        <p:spPr>
          <a:xfrm>
            <a:off x="4417452" y="5065200"/>
            <a:ext cx="1733455" cy="456120"/>
          </a:xfrm>
          <a:prstGeom prst="rect">
            <a:avLst/>
          </a:prstGeom>
          <a:noFill/>
          <a:ln>
            <a:noFill/>
          </a:ln>
        </p:spPr>
        <p:txBody>
          <a:bodyPr lIns="90000" tIns="45000" rIns="90000" bIns="45000"/>
          <a:lstStyle/>
          <a:p>
            <a:pPr>
              <a:lnSpc>
                <a:spcPct val="100000"/>
              </a:lnSpc>
            </a:pPr>
            <a:r>
              <a:rPr lang="it-IT" sz="2400">
                <a:latin typeface="Arial"/>
              </a:rPr>
              <a:t>liberatoria	</a:t>
            </a:r>
            <a:endParaRPr/>
          </a:p>
        </p:txBody>
      </p:sp>
      <p:sp>
        <p:nvSpPr>
          <p:cNvPr id="10" name="CustomShape 6"/>
          <p:cNvSpPr/>
          <p:nvPr/>
        </p:nvSpPr>
        <p:spPr>
          <a:xfrm>
            <a:off x="5889852" y="4380480"/>
            <a:ext cx="2759185" cy="1868040"/>
          </a:xfrm>
          <a:prstGeom prst="ellipse">
            <a:avLst/>
          </a:prstGeom>
          <a:solidFill>
            <a:srgbClr val="FFFFFF"/>
          </a:solidFill>
          <a:ln w="25560">
            <a:solidFill>
              <a:srgbClr val="C0504D"/>
            </a:solidFill>
            <a:round/>
          </a:ln>
        </p:spPr>
        <p:txBody>
          <a:bodyPr lIns="90000" tIns="45000" rIns="90000" bIns="45000"/>
          <a:lstStyle/>
          <a:p>
            <a:pPr algn="ctr">
              <a:lnSpc>
                <a:spcPct val="93000"/>
              </a:lnSpc>
            </a:pPr>
            <a:r>
              <a:rPr lang="it-IT" sz="2000">
                <a:latin typeface="Arial"/>
                <a:ea typeface="Arial Unicode MS"/>
              </a:rPr>
              <a:t>pdf on line</a:t>
            </a:r>
            <a:endParaRPr/>
          </a:p>
          <a:p>
            <a:pPr algn="ctr">
              <a:lnSpc>
                <a:spcPct val="93000"/>
              </a:lnSpc>
            </a:pPr>
            <a:r>
              <a:rPr lang="it-IT" sz="2000">
                <a:latin typeface="Arial"/>
                <a:ea typeface="Arial Unicode MS"/>
              </a:rPr>
              <a:t>consultazione riproduzione</a:t>
            </a:r>
            <a:endParaRPr/>
          </a:p>
          <a:p>
            <a:pPr algn="ctr">
              <a:lnSpc>
                <a:spcPct val="93000"/>
              </a:lnSpc>
            </a:pPr>
            <a:r>
              <a:rPr lang="it-IT" sz="2000">
                <a:latin typeface="Arial"/>
                <a:ea typeface="Arial Unicode MS"/>
              </a:rPr>
              <a:t>prestito</a:t>
            </a:r>
            <a:endParaRPr/>
          </a:p>
          <a:p>
            <a:pPr>
              <a:lnSpc>
                <a:spcPct val="93000"/>
              </a:lnSpc>
            </a:pPr>
            <a:endParaRPr/>
          </a:p>
        </p:txBody>
      </p:sp>
      <p:pic>
        <p:nvPicPr>
          <p:cNvPr id="12" name="Immagine 11"/>
          <p:cNvPicPr>
            <a:picLocks noChangeAspect="1"/>
          </p:cNvPicPr>
          <p:nvPr/>
        </p:nvPicPr>
        <p:blipFill>
          <a:blip r:embed="rId3"/>
          <a:stretch>
            <a:fillRect/>
          </a:stretch>
        </p:blipFill>
        <p:spPr>
          <a:xfrm>
            <a:off x="4133635" y="2130645"/>
            <a:ext cx="4257547" cy="2078916"/>
          </a:xfrm>
          <a:prstGeom prst="rect">
            <a:avLst/>
          </a:prstGeom>
        </p:spPr>
      </p:pic>
      <p:sp>
        <p:nvSpPr>
          <p:cNvPr id="2" name="CasellaDiTesto 1"/>
          <p:cNvSpPr txBox="1"/>
          <p:nvPr/>
        </p:nvSpPr>
        <p:spPr>
          <a:xfrm>
            <a:off x="875763" y="112928"/>
            <a:ext cx="2856872" cy="584775"/>
          </a:xfrm>
          <a:prstGeom prst="rect">
            <a:avLst/>
          </a:prstGeom>
          <a:noFill/>
        </p:spPr>
        <p:txBody>
          <a:bodyPr wrap="none" rtlCol="0">
            <a:spAutoFit/>
          </a:bodyPr>
          <a:lstStyle/>
          <a:p>
            <a:r>
              <a:rPr lang="it-IT" sz="3200" dirty="0" err="1" smtClean="0"/>
              <a:t>Padua@thesis</a:t>
            </a:r>
            <a:endParaRPr lang="it-IT" sz="3200" dirty="0"/>
          </a:p>
        </p:txBody>
      </p:sp>
    </p:spTree>
    <p:extLst>
      <p:ext uri="{BB962C8B-B14F-4D97-AF65-F5344CB8AC3E}">
        <p14:creationId xmlns:p14="http://schemas.microsoft.com/office/powerpoint/2010/main" val="301710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
        <p:nvSpPr>
          <p:cNvPr id="3" name="TextShape 1"/>
          <p:cNvSpPr txBox="1"/>
          <p:nvPr/>
        </p:nvSpPr>
        <p:spPr>
          <a:xfrm>
            <a:off x="619200" y="115920"/>
            <a:ext cx="8189640" cy="1142640"/>
          </a:xfrm>
          <a:prstGeom prst="rect">
            <a:avLst/>
          </a:prstGeom>
        </p:spPr>
        <p:txBody>
          <a:bodyPr/>
          <a:lstStyle/>
          <a:p>
            <a:pPr algn="ctr">
              <a:lnSpc>
                <a:spcPct val="100000"/>
              </a:lnSpc>
            </a:pPr>
            <a:r>
              <a:rPr lang="it-IT" sz="3200">
                <a:solidFill>
                  <a:srgbClr val="000000"/>
                </a:solidFill>
                <a:latin typeface="Arial"/>
              </a:rPr>
              <a:t>Perché digitalizzare e pubblicare la tesi???</a:t>
            </a:r>
            <a:endParaRPr/>
          </a:p>
        </p:txBody>
      </p:sp>
      <p:sp>
        <p:nvSpPr>
          <p:cNvPr id="5" name="CustomShape 2"/>
          <p:cNvSpPr/>
          <p:nvPr/>
        </p:nvSpPr>
        <p:spPr>
          <a:xfrm>
            <a:off x="6084720" y="3151080"/>
            <a:ext cx="2165040" cy="937800"/>
          </a:xfrm>
          <a:prstGeom prst="ellipse">
            <a:avLst/>
          </a:prstGeom>
          <a:solidFill>
            <a:srgbClr val="00B8FF"/>
          </a:solidFill>
          <a:ln w="9360">
            <a:solidFill>
              <a:srgbClr val="000000"/>
            </a:solidFill>
            <a:round/>
          </a:ln>
        </p:spPr>
        <p:txBody>
          <a:bodyPr lIns="90000" tIns="45000" rIns="90000" bIns="45000"/>
          <a:lstStyle/>
          <a:p>
            <a:pPr algn="ctr">
              <a:lnSpc>
                <a:spcPct val="93000"/>
              </a:lnSpc>
            </a:pPr>
            <a:r>
              <a:rPr lang="it-IT" sz="2800">
                <a:solidFill>
                  <a:srgbClr val="FFFFFF"/>
                </a:solidFill>
                <a:latin typeface="Arial"/>
                <a:ea typeface="Arial Unicode MS"/>
              </a:rPr>
              <a:t>Visibilità</a:t>
            </a:r>
            <a:endParaRPr/>
          </a:p>
        </p:txBody>
      </p:sp>
      <p:sp>
        <p:nvSpPr>
          <p:cNvPr id="6" name="CustomShape 3"/>
          <p:cNvSpPr/>
          <p:nvPr/>
        </p:nvSpPr>
        <p:spPr>
          <a:xfrm>
            <a:off x="6180120" y="4710240"/>
            <a:ext cx="2739600" cy="864720"/>
          </a:xfrm>
          <a:prstGeom prst="ellipse">
            <a:avLst/>
          </a:prstGeom>
          <a:solidFill>
            <a:srgbClr val="00B8FF"/>
          </a:solidFill>
          <a:ln w="9360">
            <a:solidFill>
              <a:srgbClr val="000000"/>
            </a:solidFill>
            <a:round/>
          </a:ln>
        </p:spPr>
        <p:txBody>
          <a:bodyPr lIns="90000" tIns="45000" rIns="90000" bIns="45000"/>
          <a:lstStyle/>
          <a:p>
            <a:pPr algn="ctr">
              <a:lnSpc>
                <a:spcPct val="93000"/>
              </a:lnSpc>
            </a:pPr>
            <a:r>
              <a:rPr lang="it-IT" sz="2000">
                <a:solidFill>
                  <a:srgbClr val="FFFFFF"/>
                </a:solidFill>
                <a:latin typeface="Arial"/>
              </a:rPr>
              <a:t>Valorizzazione  tesi</a:t>
            </a:r>
            <a:endParaRPr/>
          </a:p>
        </p:txBody>
      </p:sp>
      <p:sp>
        <p:nvSpPr>
          <p:cNvPr id="7" name="CustomShape 4"/>
          <p:cNvSpPr/>
          <p:nvPr/>
        </p:nvSpPr>
        <p:spPr>
          <a:xfrm>
            <a:off x="2195640" y="3165480"/>
            <a:ext cx="2356920" cy="1752120"/>
          </a:xfrm>
          <a:prstGeom prst="ellipse">
            <a:avLst/>
          </a:prstGeom>
          <a:solidFill>
            <a:srgbClr val="0070C0"/>
          </a:solidFill>
          <a:ln w="9360">
            <a:solidFill>
              <a:srgbClr val="000000"/>
            </a:solidFill>
            <a:round/>
          </a:ln>
        </p:spPr>
        <p:txBody>
          <a:bodyPr lIns="90000" tIns="45000" rIns="90000" bIns="45000"/>
          <a:lstStyle/>
          <a:p>
            <a:pPr algn="ctr">
              <a:lnSpc>
                <a:spcPct val="93000"/>
              </a:lnSpc>
            </a:pPr>
            <a:r>
              <a:rPr lang="it-IT" sz="2800">
                <a:solidFill>
                  <a:srgbClr val="000000"/>
                </a:solidFill>
                <a:latin typeface="Arial"/>
                <a:ea typeface="Arial Unicode MS"/>
              </a:rPr>
              <a:t>Tutela contro il plagio</a:t>
            </a:r>
            <a:endParaRPr/>
          </a:p>
        </p:txBody>
      </p:sp>
      <p:sp>
        <p:nvSpPr>
          <p:cNvPr id="8" name="CustomShape 5"/>
          <p:cNvSpPr/>
          <p:nvPr/>
        </p:nvSpPr>
        <p:spPr>
          <a:xfrm>
            <a:off x="3635280" y="1773360"/>
            <a:ext cx="3416040" cy="861480"/>
          </a:xfrm>
          <a:prstGeom prst="ellipse">
            <a:avLst/>
          </a:prstGeom>
          <a:solidFill>
            <a:srgbClr val="00B8FF"/>
          </a:solidFill>
          <a:ln w="9360">
            <a:solidFill>
              <a:srgbClr val="000000"/>
            </a:solidFill>
            <a:round/>
          </a:ln>
        </p:spPr>
        <p:txBody>
          <a:bodyPr lIns="90000" tIns="45000" rIns="90000" bIns="45000"/>
          <a:lstStyle/>
          <a:p>
            <a:pPr algn="ctr">
              <a:lnSpc>
                <a:spcPct val="93000"/>
              </a:lnSpc>
            </a:pPr>
            <a:r>
              <a:rPr lang="it-IT" sz="2800">
                <a:solidFill>
                  <a:srgbClr val="000000"/>
                </a:solidFill>
                <a:latin typeface="Arial"/>
              </a:rPr>
              <a:t>Pubblicazione</a:t>
            </a:r>
            <a:endParaRPr/>
          </a:p>
        </p:txBody>
      </p:sp>
      <p:sp>
        <p:nvSpPr>
          <p:cNvPr id="9" name="CustomShape 6"/>
          <p:cNvSpPr/>
          <p:nvPr/>
        </p:nvSpPr>
        <p:spPr>
          <a:xfrm>
            <a:off x="584280" y="5950080"/>
            <a:ext cx="7542000" cy="236160"/>
          </a:xfrm>
          <a:prstGeom prst="rect">
            <a:avLst/>
          </a:prstGeom>
          <a:noFill/>
          <a:ln>
            <a:noFill/>
          </a:ln>
        </p:spPr>
        <p:txBody>
          <a:bodyPr lIns="90000" tIns="45000" rIns="90000" bIns="45000"/>
          <a:lstStyle/>
          <a:p>
            <a:pPr>
              <a:lnSpc>
                <a:spcPct val="80000"/>
              </a:lnSpc>
            </a:pPr>
            <a:r>
              <a:rPr lang="it-IT" sz="1200">
                <a:solidFill>
                  <a:srgbClr val="000000"/>
                </a:solidFill>
                <a:latin typeface="Zurich Ex BT"/>
              </a:rPr>
              <a:t>Cfr. Antonella De Robbio – Le tesi nel diritto d’autore: un argomento complesso – Firenze, 28 maggio 2002</a:t>
            </a:r>
            <a:endParaRPr/>
          </a:p>
        </p:txBody>
      </p:sp>
      <p:sp>
        <p:nvSpPr>
          <p:cNvPr id="10" name="TextShape 7"/>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pic>
        <p:nvPicPr>
          <p:cNvPr id="11" name="Picture 12"/>
          <p:cNvPicPr/>
          <p:nvPr/>
        </p:nvPicPr>
        <p:blipFill>
          <a:blip r:embed="rId3"/>
          <a:stretch>
            <a:fillRect/>
          </a:stretch>
        </p:blipFill>
        <p:spPr>
          <a:xfrm>
            <a:off x="584280" y="1161000"/>
            <a:ext cx="1773000" cy="2260080"/>
          </a:xfrm>
          <a:prstGeom prst="rect">
            <a:avLst/>
          </a:prstGeom>
          <a:ln>
            <a:noFill/>
          </a:ln>
        </p:spPr>
      </p:pic>
      <p:sp>
        <p:nvSpPr>
          <p:cNvPr id="12" name="CustomShape 8"/>
          <p:cNvSpPr/>
          <p:nvPr/>
        </p:nvSpPr>
        <p:spPr>
          <a:xfrm rot="1648200">
            <a:off x="4086360" y="2617560"/>
            <a:ext cx="312480" cy="742680"/>
          </a:xfrm>
          <a:prstGeom prst="downArrow">
            <a:avLst>
              <a:gd name="adj1" fmla="val 50000"/>
              <a:gd name="adj2" fmla="val 50000"/>
            </a:avLst>
          </a:prstGeom>
          <a:solidFill>
            <a:srgbClr val="0070C0"/>
          </a:solidFill>
          <a:ln w="25560">
            <a:solidFill>
              <a:srgbClr val="7A0018"/>
            </a:solidFill>
            <a:round/>
          </a:ln>
        </p:spPr>
      </p:sp>
      <p:sp>
        <p:nvSpPr>
          <p:cNvPr id="13" name="CustomShape 9"/>
          <p:cNvSpPr/>
          <p:nvPr/>
        </p:nvSpPr>
        <p:spPr>
          <a:xfrm rot="19697400">
            <a:off x="6649920" y="2554200"/>
            <a:ext cx="239400" cy="591840"/>
          </a:xfrm>
          <a:prstGeom prst="downArrow">
            <a:avLst>
              <a:gd name="adj1" fmla="val 50000"/>
              <a:gd name="adj2" fmla="val 50000"/>
            </a:avLst>
          </a:prstGeom>
          <a:solidFill>
            <a:srgbClr val="0070C0"/>
          </a:solidFill>
          <a:ln w="25560">
            <a:solidFill>
              <a:srgbClr val="7A0018"/>
            </a:solidFill>
            <a:round/>
          </a:ln>
        </p:spPr>
      </p:sp>
      <p:sp>
        <p:nvSpPr>
          <p:cNvPr id="14" name="CustomShape 10"/>
          <p:cNvSpPr/>
          <p:nvPr/>
        </p:nvSpPr>
        <p:spPr>
          <a:xfrm rot="20868000">
            <a:off x="7278480" y="4111200"/>
            <a:ext cx="237600" cy="550440"/>
          </a:xfrm>
          <a:prstGeom prst="downArrow">
            <a:avLst>
              <a:gd name="adj1" fmla="val 50000"/>
              <a:gd name="adj2" fmla="val 50000"/>
            </a:avLst>
          </a:prstGeom>
          <a:solidFill>
            <a:srgbClr val="0070C0"/>
          </a:solidFill>
          <a:ln w="25560">
            <a:solidFill>
              <a:srgbClr val="7A0018"/>
            </a:solidFill>
            <a:round/>
          </a:ln>
        </p:spPr>
      </p:sp>
    </p:spTree>
    <p:extLst>
      <p:ext uri="{BB962C8B-B14F-4D97-AF65-F5344CB8AC3E}">
        <p14:creationId xmlns:p14="http://schemas.microsoft.com/office/powerpoint/2010/main" val="339903544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
        <p:nvSpPr>
          <p:cNvPr id="3" name="TextShape 1"/>
          <p:cNvSpPr txBox="1"/>
          <p:nvPr/>
        </p:nvSpPr>
        <p:spPr>
          <a:xfrm>
            <a:off x="805432" y="0"/>
            <a:ext cx="6624360" cy="863280"/>
          </a:xfrm>
          <a:prstGeom prst="rect">
            <a:avLst/>
          </a:prstGeom>
        </p:spPr>
        <p:txBody>
          <a:bodyPr anchor="ctr"/>
          <a:lstStyle/>
          <a:p>
            <a:pPr>
              <a:lnSpc>
                <a:spcPct val="100000"/>
              </a:lnSpc>
            </a:pPr>
            <a:r>
              <a:rPr lang="it-IT" sz="3200">
                <a:solidFill>
                  <a:srgbClr val="000000"/>
                </a:solidFill>
                <a:latin typeface="Calibri"/>
              </a:rPr>
              <a:t>Il deposito su </a:t>
            </a:r>
            <a:endParaRPr/>
          </a:p>
        </p:txBody>
      </p:sp>
      <p:sp>
        <p:nvSpPr>
          <p:cNvPr id="6" name="CustomShape 2"/>
          <p:cNvSpPr/>
          <p:nvPr/>
        </p:nvSpPr>
        <p:spPr>
          <a:xfrm>
            <a:off x="187993" y="2115360"/>
            <a:ext cx="8568720" cy="456120"/>
          </a:xfrm>
          <a:prstGeom prst="rect">
            <a:avLst/>
          </a:prstGeom>
          <a:noFill/>
          <a:ln>
            <a:noFill/>
          </a:ln>
        </p:spPr>
        <p:txBody>
          <a:bodyPr lIns="90000" tIns="45000" rIns="90000" bIns="45000"/>
          <a:lstStyle/>
          <a:p>
            <a:pPr>
              <a:lnSpc>
                <a:spcPct val="100000"/>
              </a:lnSpc>
            </a:pPr>
            <a:r>
              <a:rPr lang="it-IT" sz="2400" dirty="0">
                <a:solidFill>
                  <a:srgbClr val="000000"/>
                </a:solidFill>
                <a:latin typeface="Arial"/>
              </a:rPr>
              <a:t>Indicazioni sul sito del Dipartimento di Scienze </a:t>
            </a:r>
            <a:r>
              <a:rPr lang="it-IT" sz="2400" dirty="0" smtClean="0">
                <a:solidFill>
                  <a:srgbClr val="000000"/>
                </a:solidFill>
                <a:latin typeface="Arial"/>
              </a:rPr>
              <a:t>Economiche – </a:t>
            </a:r>
            <a:r>
              <a:rPr lang="it-IT" sz="2000" i="1" dirty="0" smtClean="0">
                <a:solidFill>
                  <a:srgbClr val="000000"/>
                </a:solidFill>
                <a:latin typeface="Arial"/>
              </a:rPr>
              <a:t>Per laurearsi – Sessione prescelta – Consegna elaborato prova finale</a:t>
            </a:r>
            <a:r>
              <a:rPr lang="it-IT" sz="2400" i="1" dirty="0" smtClean="0">
                <a:solidFill>
                  <a:srgbClr val="000000"/>
                </a:solidFill>
                <a:latin typeface="Arial"/>
              </a:rPr>
              <a:t> </a:t>
            </a:r>
            <a:r>
              <a:rPr lang="it-IT" sz="2400" dirty="0" smtClean="0">
                <a:solidFill>
                  <a:srgbClr val="000000"/>
                </a:solidFill>
                <a:latin typeface="Arial"/>
              </a:rPr>
              <a:t>(valide </a:t>
            </a:r>
            <a:r>
              <a:rPr lang="it-IT" sz="2400" dirty="0">
                <a:solidFill>
                  <a:srgbClr val="000000"/>
                </a:solidFill>
                <a:latin typeface="Arial"/>
              </a:rPr>
              <a:t>per prova finale e tesi):</a:t>
            </a:r>
            <a:endParaRPr dirty="0"/>
          </a:p>
        </p:txBody>
      </p:sp>
      <p:pic>
        <p:nvPicPr>
          <p:cNvPr id="7" name="Immagine 1"/>
          <p:cNvPicPr/>
          <p:nvPr/>
        </p:nvPicPr>
        <p:blipFill>
          <a:blip r:embed="rId3"/>
          <a:stretch>
            <a:fillRect/>
          </a:stretch>
        </p:blipFill>
        <p:spPr>
          <a:xfrm>
            <a:off x="3108172" y="1223100"/>
            <a:ext cx="2018880" cy="694800"/>
          </a:xfrm>
          <a:prstGeom prst="rect">
            <a:avLst/>
          </a:prstGeom>
          <a:ln>
            <a:noFill/>
          </a:ln>
        </p:spPr>
      </p:pic>
      <p:sp>
        <p:nvSpPr>
          <p:cNvPr id="2" name="Rettangolo 1"/>
          <p:cNvSpPr/>
          <p:nvPr/>
        </p:nvSpPr>
        <p:spPr>
          <a:xfrm>
            <a:off x="1244061" y="3840614"/>
            <a:ext cx="6805235" cy="1754326"/>
          </a:xfrm>
          <a:prstGeom prst="rect">
            <a:avLst/>
          </a:prstGeom>
          <a:ln>
            <a:solidFill>
              <a:schemeClr val="accent2"/>
            </a:solidFill>
          </a:ln>
        </p:spPr>
        <p:txBody>
          <a:bodyPr wrap="square">
            <a:spAutoFit/>
          </a:bodyPr>
          <a:lstStyle/>
          <a:p>
            <a:r>
              <a:rPr lang="it-IT" dirty="0">
                <a:solidFill>
                  <a:srgbClr val="444444"/>
                </a:solidFill>
                <a:latin typeface="Arial" panose="020B0604020202020204" pitchFamily="34" charset="0"/>
              </a:rPr>
              <a:t>Una </a:t>
            </a:r>
            <a:r>
              <a:rPr lang="it-IT" b="1" dirty="0">
                <a:solidFill>
                  <a:srgbClr val="444444"/>
                </a:solidFill>
                <a:latin typeface="inherit"/>
              </a:rPr>
              <a:t>copia in PDF</a:t>
            </a:r>
            <a:r>
              <a:rPr lang="it-IT" dirty="0">
                <a:solidFill>
                  <a:srgbClr val="444444"/>
                </a:solidFill>
                <a:latin typeface="inherit"/>
              </a:rPr>
              <a:t> del proprio elaborato dovrà essere inviata </a:t>
            </a:r>
            <a:r>
              <a:rPr lang="it-IT" dirty="0" smtClean="0">
                <a:solidFill>
                  <a:srgbClr val="444444"/>
                </a:solidFill>
                <a:latin typeface="inherit"/>
              </a:rPr>
              <a:t>all'indirizzo</a:t>
            </a:r>
            <a:r>
              <a:rPr lang="it-IT" dirty="0">
                <a:solidFill>
                  <a:srgbClr val="444444"/>
                </a:solidFill>
                <a:latin typeface="inherit"/>
              </a:rPr>
              <a:t> </a:t>
            </a:r>
            <a:r>
              <a:rPr lang="it-IT" u="sng" dirty="0">
                <a:solidFill>
                  <a:srgbClr val="333333"/>
                </a:solidFill>
                <a:latin typeface="inherit"/>
                <a:hlinkClick r:id="rId4"/>
              </a:rPr>
              <a:t>biblio.decon@unipd.it</a:t>
            </a:r>
            <a:r>
              <a:rPr lang="it-IT" dirty="0">
                <a:solidFill>
                  <a:srgbClr val="444444"/>
                </a:solidFill>
                <a:latin typeface="inherit"/>
              </a:rPr>
              <a:t> (oggetto della email: "Consegna tesi")</a:t>
            </a:r>
            <a:r>
              <a:rPr lang="it-IT" dirty="0">
                <a:solidFill>
                  <a:srgbClr val="444444"/>
                </a:solidFill>
                <a:latin typeface="Arial" panose="020B0604020202020204" pitchFamily="34" charset="0"/>
              </a:rPr>
              <a:t>. Questa è la copia digitale della tesi che viene conservata dalla biblioteca, e per la quale lo studente autorizza o meno la consultazione o l'eventuale pubblicazione sul portale </a:t>
            </a:r>
            <a:r>
              <a:rPr lang="it-IT" dirty="0" err="1">
                <a:solidFill>
                  <a:srgbClr val="444444"/>
                </a:solidFill>
                <a:latin typeface="Arial" panose="020B0604020202020204" pitchFamily="34" charset="0"/>
              </a:rPr>
              <a:t>Padua</a:t>
            </a:r>
            <a:r>
              <a:rPr lang="it-IT" dirty="0">
                <a:solidFill>
                  <a:srgbClr val="444444"/>
                </a:solidFill>
                <a:latin typeface="Arial" panose="020B0604020202020204" pitchFamily="34" charset="0"/>
              </a:rPr>
              <a:t> </a:t>
            </a:r>
            <a:r>
              <a:rPr lang="it-IT" dirty="0" err="1">
                <a:solidFill>
                  <a:srgbClr val="444444"/>
                </a:solidFill>
                <a:latin typeface="Arial" panose="020B0604020202020204" pitchFamily="34" charset="0"/>
              </a:rPr>
              <a:t>Thesis</a:t>
            </a:r>
            <a:r>
              <a:rPr lang="it-IT" dirty="0">
                <a:solidFill>
                  <a:srgbClr val="444444"/>
                </a:solidFill>
                <a:latin typeface="Arial" panose="020B0604020202020204" pitchFamily="34" charset="0"/>
              </a:rPr>
              <a:t> tramite il modulo SBA caricato in </a:t>
            </a:r>
            <a:r>
              <a:rPr lang="it-IT" dirty="0" err="1">
                <a:solidFill>
                  <a:srgbClr val="444444"/>
                </a:solidFill>
                <a:latin typeface="Arial" panose="020B0604020202020204" pitchFamily="34" charset="0"/>
              </a:rPr>
              <a:t>Moodle</a:t>
            </a:r>
            <a:r>
              <a:rPr lang="it-IT" dirty="0">
                <a:solidFill>
                  <a:srgbClr val="444444"/>
                </a:solidFill>
                <a:latin typeface="Arial" panose="020B0604020202020204" pitchFamily="34" charset="0"/>
              </a:rPr>
              <a:t>. </a:t>
            </a:r>
            <a:endParaRPr lang="it-IT" dirty="0"/>
          </a:p>
        </p:txBody>
      </p:sp>
    </p:spTree>
    <p:extLst>
      <p:ext uri="{BB962C8B-B14F-4D97-AF65-F5344CB8AC3E}">
        <p14:creationId xmlns:p14="http://schemas.microsoft.com/office/powerpoint/2010/main" val="71997538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
        <p:nvSpPr>
          <p:cNvPr id="3" name="TextShape 1"/>
          <p:cNvSpPr txBox="1"/>
          <p:nvPr/>
        </p:nvSpPr>
        <p:spPr>
          <a:xfrm>
            <a:off x="683640" y="174776"/>
            <a:ext cx="8208720" cy="504360"/>
          </a:xfrm>
          <a:prstGeom prst="rect">
            <a:avLst/>
          </a:prstGeom>
        </p:spPr>
        <p:txBody>
          <a:bodyPr anchor="ctr"/>
          <a:lstStyle/>
          <a:p>
            <a:pPr>
              <a:lnSpc>
                <a:spcPct val="100000"/>
              </a:lnSpc>
            </a:pPr>
            <a:r>
              <a:rPr lang="it-IT" sz="2800">
                <a:solidFill>
                  <a:srgbClr val="000000"/>
                </a:solidFill>
                <a:latin typeface="Calibri"/>
              </a:rPr>
              <a:t>
</a:t>
            </a:r>
            <a:r>
              <a:rPr lang="it-IT" sz="3200">
                <a:solidFill>
                  <a:srgbClr val="000000"/>
                </a:solidFill>
              </a:rPr>
              <a:t>Per saperne di più</a:t>
            </a:r>
            <a:r>
              <a:rPr lang="it-IT" sz="4400">
                <a:solidFill>
                  <a:srgbClr val="000000"/>
                </a:solidFill>
                <a:latin typeface="Calibri"/>
              </a:rPr>
              <a:t>
</a:t>
            </a:r>
            <a:r>
              <a:rPr lang="it-IT" sz="2800">
                <a:solidFill>
                  <a:srgbClr val="000000"/>
                </a:solidFill>
                <a:latin typeface="Calibri"/>
              </a:rPr>
              <a:t>
</a:t>
            </a:r>
            <a:endParaRPr/>
          </a:p>
        </p:txBody>
      </p:sp>
      <p:sp>
        <p:nvSpPr>
          <p:cNvPr id="5" name="CustomShape 2"/>
          <p:cNvSpPr/>
          <p:nvPr/>
        </p:nvSpPr>
        <p:spPr>
          <a:xfrm>
            <a:off x="150480" y="1307997"/>
            <a:ext cx="8741880" cy="3682800"/>
          </a:xfrm>
          <a:prstGeom prst="rect">
            <a:avLst/>
          </a:prstGeom>
          <a:noFill/>
          <a:ln>
            <a:noFill/>
          </a:ln>
        </p:spPr>
        <p:txBody>
          <a:bodyPr lIns="90000" tIns="45000" rIns="90000" bIns="45000"/>
          <a:lstStyle/>
          <a:p>
            <a:pPr>
              <a:lnSpc>
                <a:spcPct val="115000"/>
              </a:lnSpc>
              <a:buFont typeface="Arial"/>
              <a:buChar char="•"/>
            </a:pPr>
            <a:r>
              <a:rPr lang="it-IT" sz="1700" b="1">
                <a:solidFill>
                  <a:srgbClr val="000000"/>
                </a:solidFill>
                <a:ea typeface="Calibri"/>
              </a:rPr>
              <a:t>Wikipedia</a:t>
            </a:r>
            <a:r>
              <a:rPr lang="it-IT" sz="1700">
                <a:solidFill>
                  <a:srgbClr val="000000"/>
                </a:solidFill>
                <a:ea typeface="Calibri"/>
              </a:rPr>
              <a:t>, "</a:t>
            </a:r>
            <a:r>
              <a:rPr lang="it-IT" sz="1700" i="1">
                <a:solidFill>
                  <a:srgbClr val="000000"/>
                </a:solidFill>
                <a:ea typeface="Calibri"/>
              </a:rPr>
              <a:t>Plagio (Diritto d’autore)</a:t>
            </a:r>
            <a:r>
              <a:rPr lang="it-IT" sz="1700">
                <a:solidFill>
                  <a:srgbClr val="000000"/>
                </a:solidFill>
                <a:ea typeface="Calibri"/>
              </a:rPr>
              <a:t>", Wikipedia, L'enciclopedia libera, Disponibile su </a:t>
            </a:r>
            <a:r>
              <a:rPr lang="it-IT" sz="1700" smtClean="0">
                <a:solidFill>
                  <a:srgbClr val="000000"/>
                </a:solidFill>
                <a:ea typeface="Calibri"/>
              </a:rPr>
              <a:t> &lt; </a:t>
            </a:r>
            <a:r>
              <a:rPr lang="it-IT" sz="1700">
                <a:solidFill>
                  <a:srgbClr val="000000"/>
                </a:solidFill>
                <a:ea typeface="Calibri"/>
              </a:rPr>
              <a:t>http://it.wikipedia.org/wiki/Plagio_(diritto_d%27autore)&gt;(Data di accesso: 08/08/2012). 
</a:t>
            </a:r>
            <a:r>
              <a:rPr lang="it-IT" sz="1700" b="1" dirty="0">
                <a:solidFill>
                  <a:srgbClr val="000000"/>
                </a:solidFill>
                <a:ea typeface="Calibri"/>
              </a:rPr>
              <a:t>Creative </a:t>
            </a:r>
            <a:r>
              <a:rPr lang="it-IT" sz="1700" b="1" dirty="0" err="1">
                <a:solidFill>
                  <a:srgbClr val="000000"/>
                </a:solidFill>
                <a:ea typeface="Calibri"/>
              </a:rPr>
              <a:t>commons</a:t>
            </a:r>
            <a:r>
              <a:rPr lang="it-IT" sz="1700" b="1" dirty="0">
                <a:solidFill>
                  <a:srgbClr val="000000"/>
                </a:solidFill>
                <a:ea typeface="Calibri"/>
              </a:rPr>
              <a:t> </a:t>
            </a:r>
            <a:r>
              <a:rPr lang="it-IT" sz="1700" b="1" dirty="0" err="1">
                <a:solidFill>
                  <a:srgbClr val="000000"/>
                </a:solidFill>
                <a:ea typeface="Calibri"/>
              </a:rPr>
              <a:t>italia</a:t>
            </a:r>
            <a:r>
              <a:rPr lang="it-IT" sz="1700" b="1" dirty="0">
                <a:solidFill>
                  <a:srgbClr val="000000"/>
                </a:solidFill>
                <a:ea typeface="Calibri"/>
              </a:rPr>
              <a:t>  </a:t>
            </a:r>
            <a:r>
              <a:rPr lang="it-IT" sz="1700" dirty="0">
                <a:solidFill>
                  <a:srgbClr val="000000"/>
                </a:solidFill>
                <a:ea typeface="Calibri"/>
              </a:rPr>
              <a:t>&lt;</a:t>
            </a:r>
            <a:r>
              <a:rPr lang="it-IT" sz="1700" u="sng" dirty="0">
                <a:solidFill>
                  <a:srgbClr val="0000FF"/>
                </a:solidFill>
                <a:ea typeface="Calibri"/>
                <a:hlinkClick r:id="rId3"/>
              </a:rPr>
              <a:t>http://www.creativecommons.it/</a:t>
            </a:r>
            <a:r>
              <a:rPr lang="it-IT" sz="1700" dirty="0">
                <a:solidFill>
                  <a:srgbClr val="000000"/>
                </a:solidFill>
                <a:ea typeface="Calibri"/>
              </a:rPr>
              <a:t>&gt;  [Data di accesso: 07/08/2012].</a:t>
            </a:r>
            <a:endParaRPr/>
          </a:p>
          <a:p>
            <a:pPr>
              <a:lnSpc>
                <a:spcPct val="115000"/>
              </a:lnSpc>
              <a:buFont typeface="Arial"/>
              <a:buChar char="•"/>
            </a:pPr>
            <a:r>
              <a:rPr lang="it-IT" sz="1700" b="1">
                <a:solidFill>
                  <a:srgbClr val="000000"/>
                </a:solidFill>
                <a:ea typeface="Calibri"/>
              </a:rPr>
              <a:t>CLA, Università degli studi di Padova</a:t>
            </a:r>
            <a:r>
              <a:rPr lang="it-IT" sz="1700">
                <a:solidFill>
                  <a:srgbClr val="000000"/>
                </a:solidFill>
                <a:ea typeface="Calibri"/>
              </a:rPr>
              <a:t>. </a:t>
            </a:r>
            <a:r>
              <a:rPr lang="it-IT" sz="1700" i="1" dirty="0">
                <a:solidFill>
                  <a:srgbClr val="000000"/>
                </a:solidFill>
                <a:ea typeface="Calibri"/>
              </a:rPr>
              <a:t>Diritto d’autore </a:t>
            </a:r>
            <a:r>
              <a:rPr lang="it-IT" sz="1700" dirty="0">
                <a:solidFill>
                  <a:srgbClr val="000000"/>
                </a:solidFill>
                <a:ea typeface="Calibri"/>
              </a:rPr>
              <a:t>(blog). Disponibile su &lt;</a:t>
            </a:r>
            <a:r>
              <a:rPr lang="it-IT" sz="1700" u="sng" dirty="0">
                <a:solidFill>
                  <a:srgbClr val="0000FF"/>
                </a:solidFill>
                <a:ea typeface="Calibri"/>
                <a:hlinkClick r:id="rId4"/>
              </a:rPr>
              <a:t>http://mediatecacla.wordpress.com/</a:t>
            </a:r>
            <a:r>
              <a:rPr lang="it-IT" sz="1700" dirty="0">
                <a:solidFill>
                  <a:srgbClr val="000000"/>
                </a:solidFill>
                <a:ea typeface="Calibri"/>
              </a:rPr>
              <a:t>&gt; [Data di accesso: 07/08/2012].</a:t>
            </a:r>
            <a:endParaRPr/>
          </a:p>
          <a:p>
            <a:pPr>
              <a:lnSpc>
                <a:spcPct val="115000"/>
              </a:lnSpc>
              <a:buFont typeface="Arial"/>
              <a:buChar char="•"/>
            </a:pPr>
            <a:r>
              <a:rPr lang="it-IT" sz="1700" b="1">
                <a:solidFill>
                  <a:srgbClr val="000000"/>
                </a:solidFill>
                <a:ea typeface="Calibri"/>
              </a:rPr>
              <a:t>De Robbio, Antonella</a:t>
            </a:r>
            <a:r>
              <a:rPr lang="it-IT" sz="1700" b="1" i="1">
                <a:solidFill>
                  <a:srgbClr val="000000"/>
                </a:solidFill>
                <a:ea typeface="Calibri"/>
              </a:rPr>
              <a:t>. </a:t>
            </a:r>
            <a:r>
              <a:rPr lang="it-IT" sz="1700" i="1" dirty="0">
                <a:solidFill>
                  <a:srgbClr val="000000"/>
                </a:solidFill>
                <a:ea typeface="Calibri"/>
              </a:rPr>
              <a:t>Le tesi nel diritto d'autore : un argomento complesso</a:t>
            </a:r>
            <a:r>
              <a:rPr lang="it-IT" sz="1700" dirty="0">
                <a:solidFill>
                  <a:srgbClr val="000000"/>
                </a:solidFill>
                <a:ea typeface="Calibri"/>
              </a:rPr>
              <a:t>. Firenze: FUP Firenze </a:t>
            </a:r>
            <a:r>
              <a:rPr lang="it-IT" sz="1700" dirty="0" err="1">
                <a:solidFill>
                  <a:srgbClr val="000000"/>
                </a:solidFill>
                <a:ea typeface="Calibri"/>
              </a:rPr>
              <a:t>University</a:t>
            </a:r>
            <a:r>
              <a:rPr lang="it-IT" sz="1700" dirty="0">
                <a:solidFill>
                  <a:srgbClr val="000000"/>
                </a:solidFill>
                <a:ea typeface="Calibri"/>
              </a:rPr>
              <a:t> Press, 2002. &lt;</a:t>
            </a:r>
            <a:r>
              <a:rPr lang="it-IT" sz="1700" u="sng" dirty="0">
                <a:solidFill>
                  <a:srgbClr val="0000FF"/>
                </a:solidFill>
                <a:ea typeface="Calibri"/>
                <a:hlinkClick r:id="rId5"/>
              </a:rPr>
              <a:t>http://www.cab.unipd.it/</a:t>
            </a:r>
            <a:r>
              <a:rPr lang="it-IT" sz="1700" u="sng" dirty="0" err="1">
                <a:solidFill>
                  <a:srgbClr val="0000FF"/>
                </a:solidFill>
                <a:ea typeface="Calibri"/>
                <a:hlinkClick r:id="rId5"/>
              </a:rPr>
              <a:t>system</a:t>
            </a:r>
            <a:r>
              <a:rPr lang="it-IT" sz="1700" u="sng" dirty="0">
                <a:solidFill>
                  <a:srgbClr val="0000FF"/>
                </a:solidFill>
                <a:ea typeface="Calibri"/>
                <a:hlinkClick r:id="rId5"/>
              </a:rPr>
              <a:t>/</a:t>
            </a:r>
            <a:r>
              <a:rPr lang="it-IT" sz="1700" u="sng" dirty="0" err="1">
                <a:solidFill>
                  <a:srgbClr val="0000FF"/>
                </a:solidFill>
                <a:ea typeface="Calibri"/>
                <a:hlinkClick r:id="rId5"/>
              </a:rPr>
              <a:t>files</a:t>
            </a:r>
            <a:r>
              <a:rPr lang="it-IT" sz="1700" u="sng" dirty="0">
                <a:solidFill>
                  <a:srgbClr val="0000FF"/>
                </a:solidFill>
                <a:ea typeface="Calibri"/>
                <a:hlinkClick r:id="rId5"/>
              </a:rPr>
              <a:t>/tesi+nel+diritto+d'autore_un+argomento+complesso.pdf</a:t>
            </a:r>
            <a:r>
              <a:rPr lang="it-IT" sz="1700" dirty="0">
                <a:solidFill>
                  <a:srgbClr val="000000"/>
                </a:solidFill>
                <a:ea typeface="Calibri"/>
              </a:rPr>
              <a:t>&gt; [Data di accesso: 07/08/2012].</a:t>
            </a:r>
            <a:endParaRPr/>
          </a:p>
          <a:p>
            <a:pPr>
              <a:lnSpc>
                <a:spcPct val="115000"/>
              </a:lnSpc>
              <a:buFont typeface="Arial"/>
              <a:buChar char="•"/>
            </a:pPr>
            <a:r>
              <a:rPr lang="it-IT" sz="1700" b="1">
                <a:solidFill>
                  <a:srgbClr val="000000"/>
                </a:solidFill>
                <a:ea typeface="Calibri"/>
              </a:rPr>
              <a:t>Il Diritto d’autore nell’Università (Portale)</a:t>
            </a:r>
            <a:r>
              <a:rPr lang="it-IT" sz="1700">
                <a:solidFill>
                  <a:srgbClr val="000000"/>
                </a:solidFill>
                <a:ea typeface="Calibri"/>
              </a:rPr>
              <a:t>.&lt;</a:t>
            </a:r>
            <a:r>
              <a:rPr lang="it-IT" sz="1700" u="sng">
                <a:solidFill>
                  <a:srgbClr val="0000FF"/>
                </a:solidFill>
                <a:ea typeface="Calibri"/>
                <a:hlinkClick r:id="rId6"/>
              </a:rPr>
              <a:t>http://dirittoautore.cab.unipd.it/</a:t>
            </a:r>
            <a:r>
              <a:rPr lang="it-IT" sz="1700">
                <a:solidFill>
                  <a:srgbClr val="000000"/>
                </a:solidFill>
                <a:ea typeface="Calibri"/>
              </a:rPr>
              <a:t>&gt; [Data di accesso: 07/08/2012].</a:t>
            </a:r>
            <a:endParaRPr/>
          </a:p>
          <a:p>
            <a:pPr>
              <a:lnSpc>
                <a:spcPct val="115000"/>
              </a:lnSpc>
              <a:buFont typeface="Arial"/>
              <a:buChar char="•"/>
            </a:pPr>
            <a:r>
              <a:rPr lang="it-IT" sz="1700" b="1">
                <a:solidFill>
                  <a:srgbClr val="000000"/>
                </a:solidFill>
                <a:ea typeface="Times New Roman"/>
              </a:rPr>
              <a:t>Legge 22 aprile 1941 n. </a:t>
            </a:r>
            <a:r>
              <a:rPr lang="it-IT" sz="1700" b="1" dirty="0">
                <a:solidFill>
                  <a:srgbClr val="000000"/>
                </a:solidFill>
                <a:ea typeface="Times New Roman"/>
              </a:rPr>
              <a:t>633 </a:t>
            </a:r>
            <a:r>
              <a:rPr lang="it-IT" sz="1700" i="1" dirty="0">
                <a:solidFill>
                  <a:srgbClr val="000000"/>
                </a:solidFill>
                <a:ea typeface="Times New Roman"/>
              </a:rPr>
              <a:t>Protezione del diritto d'autore e di altri diritti connessi al suo esercizio  </a:t>
            </a:r>
            <a:r>
              <a:rPr lang="it-IT" sz="1700" dirty="0">
                <a:solidFill>
                  <a:srgbClr val="000000"/>
                </a:solidFill>
                <a:ea typeface="Times New Roman"/>
              </a:rPr>
              <a:t>(G.U. n.166 del 16 luglio 1941) Testo consolidato al 9 febbraio 2008. Disponibile su</a:t>
            </a:r>
            <a:r>
              <a:rPr lang="it-IT" sz="1700" b="1" dirty="0">
                <a:solidFill>
                  <a:srgbClr val="000000"/>
                </a:solidFill>
                <a:ea typeface="Times New Roman"/>
              </a:rPr>
              <a:t> &lt;</a:t>
            </a:r>
            <a:r>
              <a:rPr lang="it-IT" sz="1700" u="sng" dirty="0">
                <a:solidFill>
                  <a:srgbClr val="0000FF"/>
                </a:solidFill>
                <a:ea typeface="Calibri"/>
                <a:hlinkClick r:id="rId7"/>
              </a:rPr>
              <a:t>http://www.interlex.it/testi/l41_633.htm</a:t>
            </a:r>
            <a:r>
              <a:rPr lang="it-IT" sz="1700" dirty="0">
                <a:solidFill>
                  <a:srgbClr val="000000"/>
                </a:solidFill>
                <a:ea typeface="Calibri"/>
              </a:rPr>
              <a:t>&gt; [Data di accesso: 07/08/2012].</a:t>
            </a:r>
            <a:endParaRPr/>
          </a:p>
          <a:p>
            <a:pPr>
              <a:lnSpc>
                <a:spcPct val="100000"/>
              </a:lnSpc>
            </a:pPr>
            <a:endParaRPr dirty="0"/>
          </a:p>
        </p:txBody>
      </p:sp>
    </p:spTree>
    <p:extLst>
      <p:ext uri="{BB962C8B-B14F-4D97-AF65-F5344CB8AC3E}">
        <p14:creationId xmlns:p14="http://schemas.microsoft.com/office/powerpoint/2010/main" val="23122266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
        <p:nvSpPr>
          <p:cNvPr id="8" name="TextShape 1"/>
          <p:cNvSpPr txBox="1"/>
          <p:nvPr/>
        </p:nvSpPr>
        <p:spPr>
          <a:xfrm>
            <a:off x="611640" y="1484640"/>
            <a:ext cx="7937280" cy="1582200"/>
          </a:xfrm>
          <a:prstGeom prst="rect">
            <a:avLst/>
          </a:prstGeom>
        </p:spPr>
        <p:txBody>
          <a:bodyPr tIns="46800" bIns="46800"/>
          <a:lstStyle/>
          <a:p>
            <a:pPr algn="ctr">
              <a:lnSpc>
                <a:spcPct val="100000"/>
              </a:lnSpc>
            </a:pPr>
            <a:r>
              <a:rPr lang="it-IT" sz="2400" dirty="0">
                <a:solidFill>
                  <a:srgbClr val="000000"/>
                </a:solidFill>
                <a:latin typeface="Calibri"/>
              </a:rPr>
              <a:t>
Per qualsiasi chiarimento o perplessità scrivete a:</a:t>
            </a:r>
            <a:endParaRPr dirty="0"/>
          </a:p>
          <a:p>
            <a:pPr algn="ctr">
              <a:lnSpc>
                <a:spcPct val="100000"/>
              </a:lnSpc>
            </a:pPr>
            <a:r>
              <a:rPr lang="it-IT" sz="2400" u="sng" dirty="0" smtClean="0">
                <a:solidFill>
                  <a:srgbClr val="0000FF"/>
                </a:solidFill>
                <a:latin typeface="Calibri"/>
                <a:hlinkClick r:id="rId3"/>
              </a:rPr>
              <a:t>micaela.decol@unipd.it</a:t>
            </a:r>
            <a:endParaRPr dirty="0"/>
          </a:p>
          <a:p>
            <a:pPr algn="ctr">
              <a:lnSpc>
                <a:spcPct val="100000"/>
              </a:lnSpc>
            </a:pPr>
            <a:endParaRPr dirty="0"/>
          </a:p>
          <a:p>
            <a:pPr algn="ctr">
              <a:lnSpc>
                <a:spcPct val="100000"/>
              </a:lnSpc>
            </a:pPr>
            <a:r>
              <a:rPr lang="it-IT" sz="2400" dirty="0" smtClean="0">
                <a:solidFill>
                  <a:srgbClr val="000000"/>
                </a:solidFill>
                <a:latin typeface="Calibri"/>
              </a:rPr>
              <a:t>Micaela </a:t>
            </a:r>
            <a:r>
              <a:rPr lang="it-IT" sz="2400" dirty="0">
                <a:solidFill>
                  <a:srgbClr val="000000"/>
                </a:solidFill>
                <a:latin typeface="Calibri"/>
              </a:rPr>
              <a:t>De Col</a:t>
            </a:r>
            <a:endParaRPr dirty="0"/>
          </a:p>
          <a:p>
            <a:pPr>
              <a:lnSpc>
                <a:spcPct val="100000"/>
              </a:lnSpc>
            </a:pPr>
            <a:endParaRPr dirty="0"/>
          </a:p>
          <a:p>
            <a:pPr>
              <a:lnSpc>
                <a:spcPct val="100000"/>
              </a:lnSpc>
            </a:pPr>
            <a:r>
              <a:rPr lang="it-IT" sz="2400" dirty="0">
                <a:solidFill>
                  <a:srgbClr val="000000"/>
                </a:solidFill>
                <a:latin typeface="Calibri"/>
              </a:rPr>
              <a:t>						         								</a:t>
            </a:r>
            <a:endParaRPr dirty="0"/>
          </a:p>
          <a:p>
            <a:pPr>
              <a:lnSpc>
                <a:spcPct val="100000"/>
              </a:lnSpc>
            </a:pPr>
            <a:endParaRPr dirty="0"/>
          </a:p>
          <a:p>
            <a:pPr>
              <a:lnSpc>
                <a:spcPct val="100000"/>
              </a:lnSpc>
            </a:pPr>
            <a:endParaRPr dirty="0"/>
          </a:p>
          <a:p>
            <a:pPr>
              <a:lnSpc>
                <a:spcPct val="100000"/>
              </a:lnSpc>
            </a:pPr>
            <a:endParaRPr dirty="0"/>
          </a:p>
          <a:p>
            <a:pPr>
              <a:lnSpc>
                <a:spcPct val="100000"/>
              </a:lnSpc>
            </a:pPr>
            <a:r>
              <a:rPr lang="it-IT" sz="1400" dirty="0">
                <a:solidFill>
                  <a:srgbClr val="000000"/>
                </a:solidFill>
                <a:latin typeface="ITC Bookman Demi"/>
              </a:rPr>
              <a:t>Ultima consultazione dei link 24/2/2017 </a:t>
            </a: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p:txBody>
      </p:sp>
      <p:pic>
        <p:nvPicPr>
          <p:cNvPr id="9" name="Immagine 8"/>
          <p:cNvPicPr>
            <a:picLocks noChangeAspect="1"/>
          </p:cNvPicPr>
          <p:nvPr/>
        </p:nvPicPr>
        <p:blipFill>
          <a:blip r:embed="rId4"/>
          <a:stretch>
            <a:fillRect/>
          </a:stretch>
        </p:blipFill>
        <p:spPr>
          <a:xfrm>
            <a:off x="5573649" y="3785411"/>
            <a:ext cx="2480928" cy="2022961"/>
          </a:xfrm>
          <a:prstGeom prst="rect">
            <a:avLst/>
          </a:prstGeom>
        </p:spPr>
      </p:pic>
    </p:spTree>
    <p:extLst>
      <p:ext uri="{BB962C8B-B14F-4D97-AF65-F5344CB8AC3E}">
        <p14:creationId xmlns:p14="http://schemas.microsoft.com/office/powerpoint/2010/main" val="207000966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 name="TextShape 1"/>
          <p:cNvSpPr txBox="1"/>
          <p:nvPr/>
        </p:nvSpPr>
        <p:spPr>
          <a:xfrm>
            <a:off x="539640" y="115920"/>
            <a:ext cx="8208720" cy="504360"/>
          </a:xfrm>
          <a:prstGeom prst="rect">
            <a:avLst/>
          </a:prstGeom>
        </p:spPr>
        <p:txBody>
          <a:bodyPr/>
          <a:lstStyle/>
          <a:p>
            <a:pPr>
              <a:lnSpc>
                <a:spcPct val="100000"/>
              </a:lnSpc>
            </a:pPr>
            <a:r>
              <a:rPr lang="it-IT" sz="2800">
                <a:solidFill>
                  <a:srgbClr val="000000"/>
                </a:solidFill>
                <a:latin typeface="Arial"/>
              </a:rPr>
              <a:t>E per chi non si accontenta: link, libri, articoli, etc. </a:t>
            </a:r>
            <a:r>
              <a:rPr lang="it-IT" sz="3200">
                <a:solidFill>
                  <a:srgbClr val="000000"/>
                </a:solidFill>
                <a:latin typeface="Arial"/>
              </a:rPr>
              <a:t>
</a:t>
            </a:r>
            <a:r>
              <a:rPr lang="it-IT" sz="2800">
                <a:solidFill>
                  <a:srgbClr val="000000"/>
                </a:solidFill>
                <a:latin typeface="Arial"/>
              </a:rPr>
              <a:t>
</a:t>
            </a:r>
            <a:endParaRPr/>
          </a:p>
        </p:txBody>
      </p:sp>
      <p:sp>
        <p:nvSpPr>
          <p:cNvPr id="737" name="CustomShape 2"/>
          <p:cNvSpPr/>
          <p:nvPr/>
        </p:nvSpPr>
        <p:spPr>
          <a:xfrm>
            <a:off x="539640" y="1096910"/>
            <a:ext cx="8208720" cy="4229640"/>
          </a:xfrm>
          <a:prstGeom prst="rect">
            <a:avLst/>
          </a:prstGeom>
          <a:noFill/>
          <a:ln>
            <a:noFill/>
          </a:ln>
        </p:spPr>
        <p:txBody>
          <a:bodyPr lIns="90000" tIns="45000" rIns="90000" bIns="45000"/>
          <a:lstStyle/>
          <a:p>
            <a:pPr>
              <a:lnSpc>
                <a:spcPct val="115000"/>
              </a:lnSpc>
            </a:pPr>
            <a:r>
              <a:rPr lang="it-IT" sz="2000" u="sng">
                <a:solidFill>
                  <a:srgbClr val="C00000"/>
                </a:solidFill>
                <a:latin typeface="Arial"/>
              </a:rPr>
              <a:t>Diritto d’autore e plagio:</a:t>
            </a:r>
            <a:endParaRPr/>
          </a:p>
          <a:p>
            <a:pPr>
              <a:lnSpc>
                <a:spcPct val="115000"/>
              </a:lnSpc>
            </a:pPr>
            <a:r>
              <a:rPr lang="it-IT" sz="1100" b="1">
                <a:solidFill>
                  <a:srgbClr val="000000"/>
                </a:solidFill>
                <a:latin typeface="Arial"/>
                <a:ea typeface="Calibri"/>
              </a:rPr>
              <a:t>Autori di Wikipedia</a:t>
            </a:r>
            <a:r>
              <a:rPr lang="it-IT" sz="1100">
                <a:solidFill>
                  <a:srgbClr val="000000"/>
                </a:solidFill>
                <a:latin typeface="Arial"/>
                <a:ea typeface="Calibri"/>
              </a:rPr>
              <a:t>, "</a:t>
            </a:r>
            <a:r>
              <a:rPr lang="it-IT" sz="1100" i="1">
                <a:solidFill>
                  <a:srgbClr val="000000"/>
                </a:solidFill>
                <a:latin typeface="Arial"/>
                <a:ea typeface="Calibri"/>
              </a:rPr>
              <a:t>Plagio (Diritto d’autore)</a:t>
            </a:r>
            <a:r>
              <a:rPr lang="it-IT" sz="1100">
                <a:solidFill>
                  <a:srgbClr val="000000"/>
                </a:solidFill>
                <a:latin typeface="Arial"/>
                <a:ea typeface="Calibri"/>
              </a:rPr>
              <a:t>", Wikipedia, L'enciclopedia libera, Disponibile su &lt; http://it.wikipedia.org/wiki/Plagio_(diritto_d%27autore)&gt;(Data di accesso: 08/08/2012). </a:t>
            </a:r>
            <a:endParaRPr/>
          </a:p>
          <a:p>
            <a:pPr>
              <a:lnSpc>
                <a:spcPct val="115000"/>
              </a:lnSpc>
            </a:pPr>
            <a:r>
              <a:rPr lang="it-IT" sz="1100" b="1">
                <a:solidFill>
                  <a:srgbClr val="000000"/>
                </a:solidFill>
                <a:latin typeface="Arial"/>
                <a:ea typeface="Calibri"/>
              </a:rPr>
              <a:t>Creative commons italia  &lt;</a:t>
            </a:r>
            <a:r>
              <a:rPr lang="it-IT" sz="1100" b="1" u="sng">
                <a:solidFill>
                  <a:srgbClr val="0000FF"/>
                </a:solidFill>
                <a:latin typeface="Arial"/>
                <a:ea typeface="Calibri"/>
                <a:hlinkClick r:id="rId2"/>
              </a:rPr>
              <a:t>http://www.creativecommons.it/</a:t>
            </a:r>
            <a:r>
              <a:rPr lang="it-IT" sz="1100" b="1">
                <a:solidFill>
                  <a:srgbClr val="000000"/>
                </a:solidFill>
                <a:latin typeface="Arial"/>
                <a:ea typeface="Calibri"/>
              </a:rPr>
              <a:t>&gt;  </a:t>
            </a:r>
            <a:r>
              <a:rPr lang="it-IT" sz="1100">
                <a:solidFill>
                  <a:srgbClr val="000000"/>
                </a:solidFill>
                <a:latin typeface="Arial"/>
                <a:ea typeface="Calibri"/>
              </a:rPr>
              <a:t>[Data di accesso: 07/08/2012].</a:t>
            </a:r>
            <a:endParaRPr/>
          </a:p>
          <a:p>
            <a:pPr>
              <a:lnSpc>
                <a:spcPct val="115000"/>
              </a:lnSpc>
            </a:pPr>
            <a:r>
              <a:rPr lang="it-IT" sz="1100">
                <a:solidFill>
                  <a:srgbClr val="000000"/>
                </a:solidFill>
                <a:latin typeface="Arial"/>
                <a:ea typeface="Calibri"/>
              </a:rPr>
              <a:t> </a:t>
            </a:r>
            <a:endParaRPr/>
          </a:p>
          <a:p>
            <a:pPr>
              <a:lnSpc>
                <a:spcPct val="115000"/>
              </a:lnSpc>
            </a:pPr>
            <a:r>
              <a:rPr lang="it-IT" sz="1100" b="1">
                <a:solidFill>
                  <a:srgbClr val="000000"/>
                </a:solidFill>
                <a:latin typeface="Arial"/>
                <a:ea typeface="Calibri"/>
              </a:rPr>
              <a:t>CLA, Università degli studi di Padova</a:t>
            </a:r>
            <a:r>
              <a:rPr lang="it-IT" sz="1100">
                <a:solidFill>
                  <a:srgbClr val="000000"/>
                </a:solidFill>
                <a:latin typeface="Arial"/>
                <a:ea typeface="Calibri"/>
              </a:rPr>
              <a:t>. </a:t>
            </a:r>
            <a:r>
              <a:rPr lang="it-IT" sz="1100" i="1" dirty="0">
                <a:solidFill>
                  <a:srgbClr val="000000"/>
                </a:solidFill>
                <a:latin typeface="Arial"/>
                <a:ea typeface="Calibri"/>
              </a:rPr>
              <a:t>Diritto d’autore </a:t>
            </a:r>
            <a:r>
              <a:rPr lang="it-IT" sz="1100" dirty="0">
                <a:solidFill>
                  <a:srgbClr val="000000"/>
                </a:solidFill>
                <a:latin typeface="Arial"/>
                <a:ea typeface="Calibri"/>
              </a:rPr>
              <a:t>(blog). Disponibile su &lt;</a:t>
            </a:r>
            <a:r>
              <a:rPr lang="it-IT" sz="1100" u="sng" dirty="0">
                <a:solidFill>
                  <a:srgbClr val="0000FF"/>
                </a:solidFill>
                <a:latin typeface="Arial"/>
                <a:ea typeface="Calibri"/>
                <a:hlinkClick r:id="rId3"/>
              </a:rPr>
              <a:t>http://mediatecacla.wordpress.com/</a:t>
            </a:r>
            <a:r>
              <a:rPr lang="it-IT" sz="1100" dirty="0">
                <a:solidFill>
                  <a:srgbClr val="000000"/>
                </a:solidFill>
                <a:latin typeface="Arial"/>
                <a:ea typeface="Calibri"/>
              </a:rPr>
              <a:t>&gt; [Data di accesso: 07/08/2012].</a:t>
            </a:r>
            <a:endParaRPr/>
          </a:p>
          <a:p>
            <a:pPr>
              <a:lnSpc>
                <a:spcPct val="115000"/>
              </a:lnSpc>
            </a:pPr>
            <a:r>
              <a:rPr lang="it-IT" sz="1100" b="1">
                <a:solidFill>
                  <a:srgbClr val="000000"/>
                </a:solidFill>
                <a:latin typeface="Arial"/>
                <a:ea typeface="Calibri"/>
              </a:rPr>
              <a:t>De Robbio, Antonella</a:t>
            </a:r>
            <a:r>
              <a:rPr lang="it-IT" sz="1100" b="1" i="1">
                <a:solidFill>
                  <a:srgbClr val="000000"/>
                </a:solidFill>
                <a:latin typeface="Arial"/>
                <a:ea typeface="Calibri"/>
              </a:rPr>
              <a:t>. </a:t>
            </a:r>
            <a:r>
              <a:rPr lang="it-IT" sz="1100" i="1" dirty="0">
                <a:solidFill>
                  <a:srgbClr val="000000"/>
                </a:solidFill>
                <a:latin typeface="Arial"/>
                <a:ea typeface="Calibri"/>
              </a:rPr>
              <a:t>Le tesi nel diritto d'autore : un argomento complesso</a:t>
            </a:r>
            <a:r>
              <a:rPr lang="it-IT" sz="1100" dirty="0">
                <a:solidFill>
                  <a:srgbClr val="000000"/>
                </a:solidFill>
                <a:latin typeface="Arial"/>
                <a:ea typeface="Calibri"/>
              </a:rPr>
              <a:t>. Firenze: FUP Firenze </a:t>
            </a:r>
            <a:r>
              <a:rPr lang="it-IT" sz="1100" dirty="0" err="1">
                <a:solidFill>
                  <a:srgbClr val="000000"/>
                </a:solidFill>
                <a:latin typeface="Arial"/>
                <a:ea typeface="Calibri"/>
              </a:rPr>
              <a:t>University</a:t>
            </a:r>
            <a:r>
              <a:rPr lang="it-IT" sz="1100" dirty="0">
                <a:solidFill>
                  <a:srgbClr val="000000"/>
                </a:solidFill>
                <a:latin typeface="Arial"/>
                <a:ea typeface="Calibri"/>
              </a:rPr>
              <a:t> Press, 2002. &lt;</a:t>
            </a:r>
            <a:r>
              <a:rPr lang="it-IT" sz="1100" u="sng" dirty="0">
                <a:solidFill>
                  <a:srgbClr val="0000FF"/>
                </a:solidFill>
                <a:latin typeface="Arial"/>
                <a:ea typeface="Calibri"/>
                <a:hlinkClick r:id="rId4"/>
              </a:rPr>
              <a:t>http://www.cab.unipd.it/</a:t>
            </a:r>
            <a:r>
              <a:rPr lang="it-IT" sz="1100" u="sng" dirty="0" err="1">
                <a:solidFill>
                  <a:srgbClr val="0000FF"/>
                </a:solidFill>
                <a:latin typeface="Arial"/>
                <a:ea typeface="Calibri"/>
                <a:hlinkClick r:id="rId4"/>
              </a:rPr>
              <a:t>system</a:t>
            </a:r>
            <a:r>
              <a:rPr lang="it-IT" sz="1100" u="sng" dirty="0">
                <a:solidFill>
                  <a:srgbClr val="0000FF"/>
                </a:solidFill>
                <a:latin typeface="Arial"/>
                <a:ea typeface="Calibri"/>
                <a:hlinkClick r:id="rId4"/>
              </a:rPr>
              <a:t>/</a:t>
            </a:r>
            <a:r>
              <a:rPr lang="it-IT" sz="1100" u="sng" dirty="0" err="1">
                <a:solidFill>
                  <a:srgbClr val="0000FF"/>
                </a:solidFill>
                <a:latin typeface="Arial"/>
                <a:ea typeface="Calibri"/>
                <a:hlinkClick r:id="rId4"/>
              </a:rPr>
              <a:t>files</a:t>
            </a:r>
            <a:r>
              <a:rPr lang="it-IT" sz="1100" u="sng" dirty="0">
                <a:solidFill>
                  <a:srgbClr val="0000FF"/>
                </a:solidFill>
                <a:latin typeface="Arial"/>
                <a:ea typeface="Calibri"/>
                <a:hlinkClick r:id="rId4"/>
              </a:rPr>
              <a:t>/tesi+nel+diritto+d'autore_un+argomento+complesso.pdf</a:t>
            </a:r>
            <a:r>
              <a:rPr lang="it-IT" sz="1100" dirty="0">
                <a:solidFill>
                  <a:srgbClr val="000000"/>
                </a:solidFill>
                <a:latin typeface="Arial"/>
                <a:ea typeface="Calibri"/>
              </a:rPr>
              <a:t>&gt; [Data di accesso: 07/08/2012].</a:t>
            </a:r>
            <a:endParaRPr/>
          </a:p>
          <a:p>
            <a:pPr>
              <a:lnSpc>
                <a:spcPct val="115000"/>
              </a:lnSpc>
            </a:pPr>
            <a:r>
              <a:rPr lang="it-IT" sz="1100" b="1">
                <a:solidFill>
                  <a:srgbClr val="000000"/>
                </a:solidFill>
                <a:latin typeface="Arial"/>
                <a:ea typeface="Calibri"/>
              </a:rPr>
              <a:t>Il Diritto d’autore nell’Università (Portale)</a:t>
            </a:r>
            <a:r>
              <a:rPr lang="it-IT" sz="1100">
                <a:solidFill>
                  <a:srgbClr val="000000"/>
                </a:solidFill>
                <a:latin typeface="Arial"/>
                <a:ea typeface="Calibri"/>
              </a:rPr>
              <a:t>.&lt;</a:t>
            </a:r>
            <a:r>
              <a:rPr lang="it-IT" sz="1100" u="sng">
                <a:solidFill>
                  <a:srgbClr val="0000FF"/>
                </a:solidFill>
                <a:latin typeface="Arial"/>
                <a:ea typeface="Calibri"/>
                <a:hlinkClick r:id="rId5"/>
              </a:rPr>
              <a:t>http://dirittoautore.cab.unipd.it/</a:t>
            </a:r>
            <a:r>
              <a:rPr lang="it-IT" sz="1100">
                <a:solidFill>
                  <a:srgbClr val="000000"/>
                </a:solidFill>
                <a:latin typeface="Arial"/>
                <a:ea typeface="Calibri"/>
              </a:rPr>
              <a:t>&gt; [Data di accesso: 07/08/2012].</a:t>
            </a:r>
            <a:endParaRPr/>
          </a:p>
          <a:p>
            <a:pPr>
              <a:lnSpc>
                <a:spcPct val="115000"/>
              </a:lnSpc>
            </a:pPr>
            <a:endParaRPr dirty="0"/>
          </a:p>
          <a:p>
            <a:pPr>
              <a:lnSpc>
                <a:spcPct val="115000"/>
              </a:lnSpc>
            </a:pPr>
            <a:r>
              <a:rPr lang="it-IT" sz="1100" b="1">
                <a:solidFill>
                  <a:srgbClr val="000000"/>
                </a:solidFill>
                <a:latin typeface="Arial"/>
                <a:ea typeface="Times New Roman"/>
              </a:rPr>
              <a:t>Legge 22 aprile 1941 n. </a:t>
            </a:r>
            <a:r>
              <a:rPr lang="it-IT" sz="1100" b="1" dirty="0">
                <a:solidFill>
                  <a:srgbClr val="000000"/>
                </a:solidFill>
                <a:latin typeface="Arial"/>
                <a:ea typeface="Times New Roman"/>
              </a:rPr>
              <a:t>633 </a:t>
            </a:r>
            <a:r>
              <a:rPr lang="it-IT" sz="1100" i="1" dirty="0">
                <a:solidFill>
                  <a:srgbClr val="000000"/>
                </a:solidFill>
                <a:latin typeface="Arial"/>
                <a:ea typeface="Times New Roman"/>
              </a:rPr>
              <a:t>Protezione del diritto d'autore e di altri diritti connessi al suo esercizio  </a:t>
            </a:r>
            <a:r>
              <a:rPr lang="it-IT" sz="1100" dirty="0">
                <a:solidFill>
                  <a:srgbClr val="000000"/>
                </a:solidFill>
                <a:latin typeface="Arial"/>
                <a:ea typeface="Times New Roman"/>
              </a:rPr>
              <a:t>(G.U. n.166 del 16 luglio 1941) Testo consolidato al 9 febbraio 2008. Disponibile su</a:t>
            </a:r>
            <a:r>
              <a:rPr lang="it-IT" sz="1100" b="1" dirty="0">
                <a:solidFill>
                  <a:srgbClr val="000000"/>
                </a:solidFill>
                <a:latin typeface="Arial"/>
                <a:ea typeface="Times New Roman"/>
              </a:rPr>
              <a:t> &lt;</a:t>
            </a:r>
            <a:r>
              <a:rPr lang="it-IT" sz="1100" u="sng" dirty="0">
                <a:solidFill>
                  <a:srgbClr val="0000FF"/>
                </a:solidFill>
                <a:latin typeface="Arial"/>
                <a:ea typeface="Calibri"/>
                <a:hlinkClick r:id="rId6"/>
              </a:rPr>
              <a:t>http://www.interlex.it/testi/l41_633.htm</a:t>
            </a:r>
            <a:r>
              <a:rPr lang="it-IT" sz="1100" dirty="0">
                <a:solidFill>
                  <a:srgbClr val="000000"/>
                </a:solidFill>
                <a:latin typeface="Arial"/>
                <a:ea typeface="Calibri"/>
              </a:rPr>
              <a:t>&gt; [Data di accesso: 07/08/2012].</a:t>
            </a:r>
            <a:endParaRPr/>
          </a:p>
          <a:p>
            <a:pPr>
              <a:lnSpc>
                <a:spcPct val="100000"/>
              </a:lnSpc>
            </a:pPr>
            <a:endParaRPr dirty="0"/>
          </a:p>
          <a:p>
            <a:pPr>
              <a:lnSpc>
                <a:spcPct val="100000"/>
              </a:lnSpc>
            </a:pPr>
            <a:r>
              <a:rPr lang="it-IT" sz="1100" b="1">
                <a:solidFill>
                  <a:srgbClr val="000000"/>
                </a:solidFill>
                <a:latin typeface="Arial"/>
                <a:ea typeface="Calibri"/>
              </a:rPr>
              <a:t>Mosca, Manuela</a:t>
            </a:r>
            <a:r>
              <a:rPr lang="it-IT" sz="1100" b="1">
                <a:solidFill>
                  <a:srgbClr val="000081"/>
                </a:solidFill>
                <a:latin typeface="Arial"/>
                <a:ea typeface="Calibri"/>
              </a:rPr>
              <a:t>. </a:t>
            </a:r>
            <a:r>
              <a:rPr lang="it-IT" sz="1100" i="1" dirty="0">
                <a:solidFill>
                  <a:srgbClr val="000000"/>
                </a:solidFill>
                <a:latin typeface="Arial"/>
                <a:ea typeface="Calibri"/>
              </a:rPr>
              <a:t>Istruzioni per evitare il plagio</a:t>
            </a:r>
            <a:r>
              <a:rPr lang="it-IT" sz="1100" b="1" dirty="0">
                <a:solidFill>
                  <a:srgbClr val="000000"/>
                </a:solidFill>
                <a:latin typeface="Arial"/>
                <a:ea typeface="Calibri"/>
              </a:rPr>
              <a:t> </a:t>
            </a:r>
            <a:r>
              <a:rPr lang="it-IT" sz="1100" dirty="0">
                <a:solidFill>
                  <a:srgbClr val="000000"/>
                </a:solidFill>
                <a:latin typeface="Arial"/>
                <a:ea typeface="Calibri"/>
              </a:rPr>
              <a:t>Disponibile su &lt; </a:t>
            </a:r>
            <a:r>
              <a:rPr lang="it-IT" sz="1100" dirty="0">
                <a:solidFill>
                  <a:srgbClr val="0000FF"/>
                </a:solidFill>
                <a:latin typeface="Arial"/>
                <a:ea typeface="Calibri"/>
              </a:rPr>
              <a:t>http://www.dsems.unile.it/mosca/Tesi/Plagio.pdf</a:t>
            </a:r>
            <a:r>
              <a:rPr lang="it-IT" sz="1100" dirty="0">
                <a:solidFill>
                  <a:srgbClr val="000000"/>
                </a:solidFill>
                <a:latin typeface="Arial"/>
                <a:ea typeface="Calibri"/>
              </a:rPr>
              <a:t>&gt; [Data di accesso: 07/08/2012].</a:t>
            </a:r>
            <a:endParaRPr/>
          </a:p>
          <a:p>
            <a:pPr>
              <a:lnSpc>
                <a:spcPct val="115000"/>
              </a:lnSpc>
            </a:pPr>
            <a:r>
              <a:rPr lang="it-IT" sz="1100" b="1">
                <a:solidFill>
                  <a:srgbClr val="000000"/>
                </a:solidFill>
                <a:latin typeface="Arial"/>
                <a:ea typeface="Calibri"/>
              </a:rPr>
              <a:t>Sato, Roberta (a cura di).</a:t>
            </a:r>
            <a:r>
              <a:rPr lang="it-IT" sz="1100">
                <a:solidFill>
                  <a:srgbClr val="000000"/>
                </a:solidFill>
                <a:latin typeface="Arial"/>
                <a:ea typeface="Calibri"/>
              </a:rPr>
              <a:t> </a:t>
            </a:r>
            <a:r>
              <a:rPr lang="it-IT" sz="1100" i="1" dirty="0">
                <a:solidFill>
                  <a:srgbClr val="000000"/>
                </a:solidFill>
                <a:latin typeface="Arial"/>
                <a:ea typeface="Calibri"/>
              </a:rPr>
              <a:t>Che cos’è il plagio?: </a:t>
            </a:r>
            <a:r>
              <a:rPr lang="it-IT" sz="1100" dirty="0">
                <a:solidFill>
                  <a:srgbClr val="000000"/>
                </a:solidFill>
                <a:latin typeface="Arial"/>
                <a:ea typeface="Calibri"/>
              </a:rPr>
              <a:t>Presentazione tradotta ed adattata dall’originale “</a:t>
            </a:r>
            <a:r>
              <a:rPr lang="it-IT" sz="1100" dirty="0" err="1">
                <a:solidFill>
                  <a:srgbClr val="000000"/>
                </a:solidFill>
                <a:latin typeface="Arial"/>
                <a:ea typeface="Calibri"/>
              </a:rPr>
              <a:t>Is</a:t>
            </a:r>
            <a:r>
              <a:rPr lang="it-IT" sz="1100" dirty="0">
                <a:solidFill>
                  <a:srgbClr val="000000"/>
                </a:solidFill>
                <a:latin typeface="Arial"/>
                <a:ea typeface="Calibri"/>
              </a:rPr>
              <a:t> </a:t>
            </a:r>
            <a:r>
              <a:rPr lang="it-IT" sz="1100" dirty="0" err="1">
                <a:solidFill>
                  <a:srgbClr val="000000"/>
                </a:solidFill>
                <a:latin typeface="Arial"/>
                <a:ea typeface="Calibri"/>
              </a:rPr>
              <a:t>it</a:t>
            </a:r>
            <a:r>
              <a:rPr lang="it-IT" sz="1100" dirty="0">
                <a:solidFill>
                  <a:srgbClr val="000000"/>
                </a:solidFill>
                <a:latin typeface="Arial"/>
                <a:ea typeface="Calibri"/>
              </a:rPr>
              <a:t> </a:t>
            </a:r>
            <a:r>
              <a:rPr lang="it-IT" sz="1100" dirty="0" err="1">
                <a:solidFill>
                  <a:srgbClr val="000000"/>
                </a:solidFill>
                <a:latin typeface="Arial"/>
                <a:ea typeface="Calibri"/>
              </a:rPr>
              <a:t>Plagiarism</a:t>
            </a:r>
            <a:r>
              <a:rPr lang="it-IT" sz="1100" dirty="0">
                <a:solidFill>
                  <a:srgbClr val="000000"/>
                </a:solidFill>
                <a:latin typeface="Arial"/>
                <a:ea typeface="Calibri"/>
              </a:rPr>
              <a:t>?” della </a:t>
            </a:r>
            <a:r>
              <a:rPr lang="it-IT" sz="1100" dirty="0" err="1">
                <a:solidFill>
                  <a:srgbClr val="000000"/>
                </a:solidFill>
                <a:latin typeface="Arial"/>
                <a:ea typeface="Calibri"/>
              </a:rPr>
              <a:t>University</a:t>
            </a:r>
            <a:r>
              <a:rPr lang="it-IT" sz="1100" dirty="0">
                <a:solidFill>
                  <a:srgbClr val="000000"/>
                </a:solidFill>
                <a:latin typeface="Arial"/>
                <a:ea typeface="Calibri"/>
              </a:rPr>
              <a:t> of Wisconsin - </a:t>
            </a:r>
            <a:r>
              <a:rPr lang="it-IT" sz="1100" dirty="0" err="1">
                <a:solidFill>
                  <a:srgbClr val="000000"/>
                </a:solidFill>
                <a:latin typeface="Arial"/>
                <a:ea typeface="Calibri"/>
              </a:rPr>
              <a:t>EauClaire</a:t>
            </a:r>
            <a:r>
              <a:rPr lang="it-IT" sz="1100" dirty="0">
                <a:solidFill>
                  <a:srgbClr val="000000"/>
                </a:solidFill>
                <a:latin typeface="Arial"/>
                <a:ea typeface="Calibri"/>
              </a:rPr>
              <a:t>, USA (14/4/2010)</a:t>
            </a:r>
            <a:r>
              <a:rPr lang="it-IT" sz="1100" dirty="0">
                <a:solidFill>
                  <a:srgbClr val="000000"/>
                </a:solidFill>
                <a:latin typeface="Arial"/>
                <a:ea typeface="Times New Roman"/>
              </a:rPr>
              <a:t> </a:t>
            </a:r>
            <a:r>
              <a:rPr lang="it-IT" sz="1100" dirty="0">
                <a:solidFill>
                  <a:srgbClr val="000000"/>
                </a:solidFill>
                <a:latin typeface="Arial"/>
                <a:ea typeface="Calibri"/>
              </a:rPr>
              <a:t>Disponibile su &lt;</a:t>
            </a:r>
            <a:r>
              <a:rPr lang="it-IT" sz="1100" u="sng" dirty="0">
                <a:solidFill>
                  <a:srgbClr val="0000FF"/>
                </a:solidFill>
                <a:latin typeface="Arial"/>
                <a:ea typeface="Calibri"/>
                <a:hlinkClick r:id="rId7"/>
              </a:rPr>
              <a:t>http://dirittoautore.cab.unipd.it/documentazione/</a:t>
            </a:r>
            <a:r>
              <a:rPr lang="it-IT" sz="1100" u="sng" dirty="0" err="1">
                <a:solidFill>
                  <a:srgbClr val="0000FF"/>
                </a:solidFill>
                <a:latin typeface="Arial"/>
                <a:ea typeface="Calibri"/>
                <a:hlinkClick r:id="rId7"/>
              </a:rPr>
              <a:t>dd</a:t>
            </a:r>
            <a:r>
              <a:rPr lang="it-IT" sz="1100" u="sng" dirty="0">
                <a:solidFill>
                  <a:srgbClr val="0000FF"/>
                </a:solidFill>
                <a:latin typeface="Arial"/>
                <a:ea typeface="Calibri"/>
                <a:hlinkClick r:id="rId7"/>
              </a:rPr>
              <a:t>/plagio/che-cos2019e-il-plagio-a-cura-di-roberta-sato/</a:t>
            </a:r>
            <a:r>
              <a:rPr lang="it-IT" sz="1100" u="sng" dirty="0" err="1">
                <a:solidFill>
                  <a:srgbClr val="0000FF"/>
                </a:solidFill>
                <a:latin typeface="Arial"/>
                <a:ea typeface="Calibri"/>
                <a:hlinkClick r:id="rId7"/>
              </a:rPr>
              <a:t>view</a:t>
            </a:r>
            <a:r>
              <a:rPr lang="it-IT" sz="1100" dirty="0">
                <a:solidFill>
                  <a:srgbClr val="000000"/>
                </a:solidFill>
                <a:latin typeface="Arial"/>
                <a:ea typeface="Calibri"/>
              </a:rPr>
              <a:t>&gt; [Data di accesso: 07/08/2012].</a:t>
            </a:r>
            <a:endParaRPr/>
          </a:p>
          <a:p>
            <a:pPr>
              <a:lnSpc>
                <a:spcPct val="115000"/>
              </a:lnSpc>
            </a:pPr>
            <a:r>
              <a:rPr lang="it-IT" sz="1100">
                <a:solidFill>
                  <a:srgbClr val="000000"/>
                </a:solidFill>
                <a:latin typeface="Arial"/>
                <a:ea typeface="Calibri"/>
              </a:rPr>
              <a:t> </a:t>
            </a:r>
            <a:endParaRPr/>
          </a:p>
          <a:p>
            <a:pPr>
              <a:lnSpc>
                <a:spcPct val="115000"/>
              </a:lnSpc>
            </a:pPr>
            <a:r>
              <a:rPr lang="it-IT" sz="1100" b="1">
                <a:solidFill>
                  <a:srgbClr val="000000"/>
                </a:solidFill>
                <a:latin typeface="Arial"/>
                <a:ea typeface="Calibri"/>
              </a:rPr>
              <a:t>Università degli Studi di Pavia. </a:t>
            </a:r>
            <a:r>
              <a:rPr lang="it-IT" sz="1100" b="1" dirty="0">
                <a:solidFill>
                  <a:srgbClr val="000000"/>
                </a:solidFill>
                <a:latin typeface="Arial"/>
                <a:ea typeface="Calibri"/>
              </a:rPr>
              <a:t>Facoltà di Scienze politiche </a:t>
            </a:r>
            <a:r>
              <a:rPr lang="it-IT" sz="1100" i="1" dirty="0">
                <a:solidFill>
                  <a:srgbClr val="000000"/>
                </a:solidFill>
                <a:latin typeface="Arial"/>
                <a:ea typeface="Calibri"/>
              </a:rPr>
              <a:t>Il plagio. Una guida per gli studenti </a:t>
            </a:r>
            <a:r>
              <a:rPr lang="it-IT" sz="1100" dirty="0">
                <a:solidFill>
                  <a:srgbClr val="000000"/>
                </a:solidFill>
                <a:latin typeface="Arial"/>
                <a:ea typeface="Calibri"/>
              </a:rPr>
              <a:t>Disponibile su &lt; </a:t>
            </a:r>
            <a:r>
              <a:rPr lang="it-IT" sz="1100" u="sng" dirty="0">
                <a:solidFill>
                  <a:srgbClr val="0000FF"/>
                </a:solidFill>
                <a:latin typeface="Arial"/>
                <a:ea typeface="Calibri"/>
                <a:hlinkClick r:id="rId8"/>
              </a:rPr>
              <a:t>http://www-3.unipv.it/</a:t>
            </a:r>
            <a:r>
              <a:rPr lang="it-IT" sz="1100" u="sng" dirty="0" err="1">
                <a:solidFill>
                  <a:srgbClr val="0000FF"/>
                </a:solidFill>
                <a:latin typeface="Arial"/>
                <a:ea typeface="Calibri"/>
                <a:hlinkClick r:id="rId8"/>
              </a:rPr>
              <a:t>wwwscpol</a:t>
            </a:r>
            <a:r>
              <a:rPr lang="it-IT" sz="1100" u="sng" dirty="0">
                <a:solidFill>
                  <a:srgbClr val="0000FF"/>
                </a:solidFill>
                <a:latin typeface="Arial"/>
                <a:ea typeface="Calibri"/>
                <a:hlinkClick r:id="rId8"/>
              </a:rPr>
              <a:t>/</a:t>
            </a:r>
            <a:r>
              <a:rPr lang="it-IT" sz="1100" u="sng" dirty="0" err="1">
                <a:solidFill>
                  <a:srgbClr val="0000FF"/>
                </a:solidFill>
                <a:latin typeface="Arial"/>
                <a:ea typeface="Calibri"/>
                <a:hlinkClick r:id="rId8"/>
              </a:rPr>
              <a:t>files</a:t>
            </a:r>
            <a:r>
              <a:rPr lang="it-IT" sz="1100" u="sng" dirty="0">
                <a:solidFill>
                  <a:srgbClr val="0000FF"/>
                </a:solidFill>
                <a:latin typeface="Arial"/>
                <a:ea typeface="Calibri"/>
                <a:hlinkClick r:id="rId8"/>
              </a:rPr>
              <a:t>/plagio.htm</a:t>
            </a:r>
            <a:r>
              <a:rPr lang="it-IT" sz="1100" dirty="0">
                <a:solidFill>
                  <a:srgbClr val="000000"/>
                </a:solidFill>
                <a:latin typeface="Arial"/>
                <a:ea typeface="Calibri"/>
              </a:rPr>
              <a:t>&gt; [Data di accesso: 07/08/2012].</a:t>
            </a:r>
            <a:endParaRPr/>
          </a:p>
        </p:txBody>
      </p:sp>
      <p:sp>
        <p:nvSpPr>
          <p:cNvPr id="738"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TextShape 1"/>
          <p:cNvSpPr txBox="1"/>
          <p:nvPr/>
        </p:nvSpPr>
        <p:spPr>
          <a:xfrm>
            <a:off x="1013369" y="245936"/>
            <a:ext cx="8351640" cy="576000"/>
          </a:xfrm>
          <a:prstGeom prst="rect">
            <a:avLst/>
          </a:prstGeom>
        </p:spPr>
        <p:txBody>
          <a:bodyPr/>
          <a:lstStyle/>
          <a:p>
            <a:pPr>
              <a:lnSpc>
                <a:spcPct val="100000"/>
              </a:lnSpc>
            </a:pPr>
            <a:r>
              <a:rPr lang="it-IT" sz="2000" u="sng">
                <a:solidFill>
                  <a:srgbClr val="C00000"/>
                </a:solidFill>
                <a:latin typeface="Arial"/>
              </a:rPr>
              <a:t>Gestione riferimenti bibliografici:</a:t>
            </a:r>
            <a:endParaRPr/>
          </a:p>
        </p:txBody>
      </p:sp>
      <p:sp>
        <p:nvSpPr>
          <p:cNvPr id="740" name="CustomShape 2"/>
          <p:cNvSpPr/>
          <p:nvPr/>
        </p:nvSpPr>
        <p:spPr>
          <a:xfrm>
            <a:off x="665640" y="1201374"/>
            <a:ext cx="8478360" cy="3173760"/>
          </a:xfrm>
          <a:prstGeom prst="rect">
            <a:avLst/>
          </a:prstGeom>
          <a:noFill/>
          <a:ln>
            <a:noFill/>
          </a:ln>
        </p:spPr>
        <p:txBody>
          <a:bodyPr lIns="90000" tIns="45000" rIns="90000" bIns="45000"/>
          <a:lstStyle/>
          <a:p>
            <a:pPr>
              <a:lnSpc>
                <a:spcPct val="115000"/>
              </a:lnSpc>
            </a:pPr>
            <a:r>
              <a:rPr lang="it-IT" sz="1400" b="1" dirty="0">
                <a:solidFill>
                  <a:srgbClr val="000000"/>
                </a:solidFill>
                <a:latin typeface="Arial"/>
                <a:ea typeface="Calibri"/>
              </a:rPr>
              <a:t>Autori di Wikipedia</a:t>
            </a:r>
            <a:r>
              <a:rPr lang="it-IT" sz="1400" dirty="0">
                <a:solidFill>
                  <a:srgbClr val="000000"/>
                </a:solidFill>
                <a:latin typeface="Arial"/>
                <a:ea typeface="Calibri"/>
              </a:rPr>
              <a:t>, "</a:t>
            </a:r>
            <a:r>
              <a:rPr lang="it-IT" sz="1400" i="1" dirty="0">
                <a:solidFill>
                  <a:srgbClr val="000000"/>
                </a:solidFill>
                <a:latin typeface="Arial"/>
                <a:ea typeface="Calibri"/>
              </a:rPr>
              <a:t>Reference management software</a:t>
            </a:r>
            <a:r>
              <a:rPr lang="it-IT" sz="1400" dirty="0">
                <a:solidFill>
                  <a:srgbClr val="000000"/>
                </a:solidFill>
                <a:latin typeface="Arial"/>
                <a:ea typeface="Calibri"/>
              </a:rPr>
              <a:t>", Wikipedia, L'enciclopedia libera, http://en.wikipedia.org/wiki/Reference_management_software (controllata il: 8 agosto 2012</a:t>
            </a:r>
            <a:r>
              <a:rPr lang="it-IT" sz="1400" dirty="0" smtClean="0">
                <a:solidFill>
                  <a:srgbClr val="000000"/>
                </a:solidFill>
                <a:latin typeface="Arial"/>
                <a:ea typeface="Calibri"/>
              </a:rPr>
              <a:t>).</a:t>
            </a:r>
          </a:p>
          <a:p>
            <a:pPr>
              <a:lnSpc>
                <a:spcPct val="115000"/>
              </a:lnSpc>
            </a:pPr>
            <a:r>
              <a:rPr lang="it-IT" sz="1400" dirty="0" smtClean="0">
                <a:solidFill>
                  <a:srgbClr val="000000"/>
                </a:solidFill>
                <a:latin typeface="Arial"/>
                <a:ea typeface="Calibri"/>
              </a:rPr>
              <a:t> </a:t>
            </a:r>
            <a:endParaRPr dirty="0"/>
          </a:p>
          <a:p>
            <a:pPr>
              <a:lnSpc>
                <a:spcPct val="115000"/>
              </a:lnSpc>
            </a:pPr>
            <a:r>
              <a:rPr lang="it-IT" sz="1400" b="1">
                <a:solidFill>
                  <a:srgbClr val="000000"/>
                </a:solidFill>
                <a:latin typeface="Arial"/>
                <a:ea typeface="Calibri"/>
              </a:rPr>
              <a:t>Balsamo, Luigi</a:t>
            </a:r>
            <a:r>
              <a:rPr lang="it-IT" sz="1400">
                <a:solidFill>
                  <a:srgbClr val="000000"/>
                </a:solidFill>
                <a:latin typeface="Arial"/>
                <a:ea typeface="Calibri"/>
              </a:rPr>
              <a:t>.</a:t>
            </a:r>
            <a:r>
              <a:rPr lang="it-IT" sz="1400" b="1">
                <a:solidFill>
                  <a:srgbClr val="000000"/>
                </a:solidFill>
                <a:latin typeface="Arial"/>
                <a:ea typeface="Calibri"/>
              </a:rPr>
              <a:t> </a:t>
            </a:r>
            <a:r>
              <a:rPr lang="it-IT" sz="1400" i="1" dirty="0">
                <a:solidFill>
                  <a:srgbClr val="000000"/>
                </a:solidFill>
                <a:latin typeface="Arial"/>
                <a:ea typeface="Calibri"/>
              </a:rPr>
              <a:t>Introduzione alla bibliografia </a:t>
            </a:r>
            <a:r>
              <a:rPr lang="it-IT" sz="1400" dirty="0">
                <a:solidFill>
                  <a:srgbClr val="000000"/>
                </a:solidFill>
                <a:latin typeface="Arial"/>
                <a:ea typeface="Calibri"/>
              </a:rPr>
              <a:t>. Parma: Edizioni universitarie Casanova, </a:t>
            </a:r>
            <a:r>
              <a:rPr lang="it-IT" sz="1400" dirty="0" smtClean="0">
                <a:solidFill>
                  <a:srgbClr val="000000"/>
                </a:solidFill>
                <a:latin typeface="Arial"/>
                <a:ea typeface="Calibri"/>
              </a:rPr>
              <a:t>1983.</a:t>
            </a:r>
          </a:p>
          <a:p>
            <a:pPr>
              <a:lnSpc>
                <a:spcPct val="115000"/>
              </a:lnSpc>
            </a:pPr>
            <a:endParaRPr/>
          </a:p>
          <a:p>
            <a:pPr>
              <a:lnSpc>
                <a:spcPct val="115000"/>
              </a:lnSpc>
            </a:pPr>
            <a:r>
              <a:rPr lang="it-IT" sz="1400" b="1">
                <a:solidFill>
                  <a:srgbClr val="000000"/>
                </a:solidFill>
                <a:latin typeface="Arial"/>
                <a:ea typeface="Calibri"/>
              </a:rPr>
              <a:t>Del Bono, Gianna</a:t>
            </a:r>
            <a:r>
              <a:rPr lang="it-IT" sz="1400">
                <a:solidFill>
                  <a:srgbClr val="000000"/>
                </a:solidFill>
                <a:latin typeface="Arial"/>
                <a:ea typeface="Calibri"/>
              </a:rPr>
              <a:t>. </a:t>
            </a:r>
            <a:r>
              <a:rPr lang="it-IT" sz="1400" i="1" dirty="0">
                <a:solidFill>
                  <a:srgbClr val="000000"/>
                </a:solidFill>
                <a:latin typeface="Arial"/>
                <a:ea typeface="Calibri"/>
              </a:rPr>
              <a:t>La</a:t>
            </a:r>
            <a:r>
              <a:rPr lang="it-IT" sz="1400" dirty="0">
                <a:solidFill>
                  <a:srgbClr val="000000"/>
                </a:solidFill>
                <a:latin typeface="Arial"/>
                <a:ea typeface="Calibri"/>
              </a:rPr>
              <a:t> </a:t>
            </a:r>
            <a:r>
              <a:rPr lang="it-IT" sz="1400" i="1" dirty="0">
                <a:solidFill>
                  <a:srgbClr val="000000"/>
                </a:solidFill>
                <a:latin typeface="Arial"/>
                <a:ea typeface="Calibri"/>
              </a:rPr>
              <a:t>bibliografia </a:t>
            </a:r>
            <a:r>
              <a:rPr lang="it-IT" sz="1400" dirty="0">
                <a:solidFill>
                  <a:srgbClr val="000000"/>
                </a:solidFill>
                <a:latin typeface="Arial"/>
                <a:ea typeface="Calibri"/>
              </a:rPr>
              <a:t>. Roma: Carocci, stampa 2002.  </a:t>
            </a:r>
            <a:endParaRPr lang="it-IT" sz="1400" dirty="0" smtClean="0">
              <a:solidFill>
                <a:srgbClr val="000000"/>
              </a:solidFill>
              <a:latin typeface="Arial"/>
              <a:ea typeface="Calibri"/>
            </a:endParaRPr>
          </a:p>
          <a:p>
            <a:pPr>
              <a:lnSpc>
                <a:spcPct val="115000"/>
              </a:lnSpc>
            </a:pPr>
            <a:endParaRPr/>
          </a:p>
          <a:p>
            <a:pPr>
              <a:lnSpc>
                <a:spcPct val="115000"/>
              </a:lnSpc>
            </a:pPr>
            <a:r>
              <a:rPr lang="it-IT" sz="1400" b="1">
                <a:solidFill>
                  <a:srgbClr val="000000"/>
                </a:solidFill>
                <a:latin typeface="Arial"/>
                <a:ea typeface="Calibri"/>
              </a:rPr>
              <a:t>Gnoli, C. </a:t>
            </a:r>
            <a:r>
              <a:rPr lang="it-IT" sz="1400" dirty="0">
                <a:solidFill>
                  <a:srgbClr val="000000"/>
                </a:solidFill>
                <a:latin typeface="Arial"/>
                <a:ea typeface="Calibri"/>
              </a:rPr>
              <a:t>2000. </a:t>
            </a:r>
            <a:r>
              <a:rPr lang="it-IT" sz="1400" i="1" dirty="0">
                <a:solidFill>
                  <a:srgbClr val="000000"/>
                </a:solidFill>
                <a:latin typeface="Arial"/>
                <a:ea typeface="Calibri"/>
              </a:rPr>
              <a:t>Le citazioni bibliografiche. Una guida introduttiva per interpretare e redigere correttamente le citazioni delle fonti bibliografiche </a:t>
            </a:r>
            <a:r>
              <a:rPr lang="it-IT" sz="1400" dirty="0">
                <a:solidFill>
                  <a:srgbClr val="000000"/>
                </a:solidFill>
                <a:latin typeface="Arial"/>
                <a:ea typeface="Calibri"/>
              </a:rPr>
              <a:t>[online]. AIB. Disponibile su &lt; </a:t>
            </a:r>
            <a:r>
              <a:rPr lang="it-IT" sz="1400" dirty="0">
                <a:solidFill>
                  <a:srgbClr val="0000FF"/>
                </a:solidFill>
                <a:latin typeface="Arial"/>
                <a:ea typeface="Calibri"/>
              </a:rPr>
              <a:t>http://www.aib.it/</a:t>
            </a:r>
            <a:r>
              <a:rPr lang="it-IT" sz="1400" dirty="0" err="1">
                <a:solidFill>
                  <a:srgbClr val="0000FF"/>
                </a:solidFill>
                <a:latin typeface="Arial"/>
                <a:ea typeface="Calibri"/>
              </a:rPr>
              <a:t>aib</a:t>
            </a:r>
            <a:r>
              <a:rPr lang="it-IT" sz="1400" dirty="0">
                <a:solidFill>
                  <a:srgbClr val="0000FF"/>
                </a:solidFill>
                <a:latin typeface="Arial"/>
                <a:ea typeface="Calibri"/>
              </a:rPr>
              <a:t>/contr/gnoli2.htm</a:t>
            </a:r>
            <a:r>
              <a:rPr lang="it-IT" sz="1400" dirty="0">
                <a:solidFill>
                  <a:srgbClr val="000000"/>
                </a:solidFill>
                <a:latin typeface="Arial"/>
                <a:ea typeface="Calibri"/>
              </a:rPr>
              <a:t>&gt; [Data di accesso: 07/08/2012].</a:t>
            </a:r>
            <a:endParaRPr/>
          </a:p>
          <a:p>
            <a:pPr>
              <a:lnSpc>
                <a:spcPct val="115000"/>
              </a:lnSpc>
            </a:pPr>
            <a:endParaRPr lang="it-IT" sz="1400" b="1" smtClean="0">
              <a:solidFill>
                <a:srgbClr val="000000"/>
              </a:solidFill>
              <a:latin typeface="Arial"/>
              <a:ea typeface="Calibri"/>
            </a:endParaRPr>
          </a:p>
          <a:p>
            <a:pPr>
              <a:lnSpc>
                <a:spcPct val="115000"/>
              </a:lnSpc>
            </a:pPr>
            <a:r>
              <a:rPr lang="it-IT" sz="1400" b="1" dirty="0" smtClean="0">
                <a:solidFill>
                  <a:srgbClr val="000000"/>
                </a:solidFill>
                <a:latin typeface="Arial"/>
                <a:ea typeface="Calibri"/>
              </a:rPr>
              <a:t>Pensato</a:t>
            </a:r>
            <a:r>
              <a:rPr lang="it-IT" sz="1400" b="1" dirty="0">
                <a:solidFill>
                  <a:srgbClr val="000000"/>
                </a:solidFill>
                <a:latin typeface="Arial"/>
                <a:ea typeface="Calibri"/>
              </a:rPr>
              <a:t>, Rino</a:t>
            </a:r>
            <a:r>
              <a:rPr lang="it-IT" sz="1400" dirty="0">
                <a:solidFill>
                  <a:srgbClr val="000000"/>
                </a:solidFill>
                <a:latin typeface="Arial"/>
                <a:ea typeface="Calibri"/>
              </a:rPr>
              <a:t>. </a:t>
            </a:r>
            <a:r>
              <a:rPr lang="it-IT" sz="1400" i="1" dirty="0">
                <a:solidFill>
                  <a:srgbClr val="000000"/>
                </a:solidFill>
                <a:latin typeface="Arial"/>
                <a:ea typeface="Calibri"/>
              </a:rPr>
              <a:t>Manuale di bibliografia</a:t>
            </a:r>
            <a:r>
              <a:rPr lang="it-IT" sz="1400" dirty="0">
                <a:solidFill>
                  <a:srgbClr val="000000"/>
                </a:solidFill>
                <a:latin typeface="Arial"/>
                <a:ea typeface="Calibri"/>
              </a:rPr>
              <a:t>. Milano: Bibliografica, 2007. </a:t>
            </a:r>
            <a:endParaRPr/>
          </a:p>
          <a:p>
            <a:pPr>
              <a:lnSpc>
                <a:spcPct val="115000"/>
              </a:lnSpc>
            </a:pPr>
            <a:endParaRPr lang="it-IT" sz="1400" b="1" smtClean="0">
              <a:solidFill>
                <a:srgbClr val="000000"/>
              </a:solidFill>
              <a:latin typeface="Arial"/>
              <a:ea typeface="Calibri"/>
            </a:endParaRPr>
          </a:p>
          <a:p>
            <a:pPr>
              <a:lnSpc>
                <a:spcPct val="115000"/>
              </a:lnSpc>
            </a:pPr>
            <a:r>
              <a:rPr lang="it-IT" sz="1400" b="1" dirty="0" err="1" smtClean="0">
                <a:solidFill>
                  <a:srgbClr val="000000"/>
                </a:solidFill>
                <a:latin typeface="Arial"/>
                <a:ea typeface="Calibri"/>
              </a:rPr>
              <a:t>Revelli</a:t>
            </a:r>
            <a:r>
              <a:rPr lang="it-IT" sz="1400" b="1" dirty="0">
                <a:solidFill>
                  <a:srgbClr val="000000"/>
                </a:solidFill>
                <a:latin typeface="Arial"/>
                <a:ea typeface="Calibri"/>
              </a:rPr>
              <a:t>, Carlo</a:t>
            </a:r>
            <a:r>
              <a:rPr lang="it-IT" sz="1400" dirty="0">
                <a:solidFill>
                  <a:srgbClr val="000000"/>
                </a:solidFill>
                <a:latin typeface="Arial"/>
                <a:ea typeface="Calibri"/>
              </a:rPr>
              <a:t>. </a:t>
            </a:r>
            <a:r>
              <a:rPr lang="it-IT" sz="1400" i="1" dirty="0">
                <a:solidFill>
                  <a:srgbClr val="000000"/>
                </a:solidFill>
                <a:latin typeface="Arial"/>
                <a:ea typeface="Calibri"/>
              </a:rPr>
              <a:t>Citazione bibliografica</a:t>
            </a:r>
            <a:r>
              <a:rPr lang="it-IT" sz="1400" dirty="0">
                <a:solidFill>
                  <a:srgbClr val="000000"/>
                </a:solidFill>
                <a:latin typeface="Arial"/>
                <a:ea typeface="Calibri"/>
              </a:rPr>
              <a:t>.</a:t>
            </a:r>
            <a:r>
              <a:rPr lang="it-IT" sz="1400" i="1" dirty="0">
                <a:solidFill>
                  <a:srgbClr val="000000"/>
                </a:solidFill>
                <a:latin typeface="Arial"/>
                <a:ea typeface="Calibri"/>
              </a:rPr>
              <a:t> </a:t>
            </a:r>
            <a:r>
              <a:rPr lang="it-IT" sz="1400" dirty="0">
                <a:solidFill>
                  <a:srgbClr val="000000"/>
                </a:solidFill>
                <a:latin typeface="Arial"/>
                <a:ea typeface="Calibri"/>
              </a:rPr>
              <a:t>Roma: Associazione italiana biblioteche, 2002. </a:t>
            </a:r>
            <a:r>
              <a:rPr lang="it-IT" sz="1400" u="sng" dirty="0">
                <a:solidFill>
                  <a:srgbClr val="0000FF"/>
                </a:solidFill>
                <a:latin typeface="Arial"/>
                <a:ea typeface="Calibri"/>
                <a:hlinkClick r:id="rId2"/>
              </a:rPr>
              <a:t>http://xoomer.virgilio.it/hitfc/ricerca/ricerca.htm</a:t>
            </a:r>
            <a:endParaRPr/>
          </a:p>
          <a:p>
            <a:pPr>
              <a:lnSpc>
                <a:spcPct val="115000"/>
              </a:lnSpc>
            </a:pPr>
            <a:endParaRPr lang="it-IT" sz="1400" b="1" smtClean="0">
              <a:solidFill>
                <a:srgbClr val="000000"/>
              </a:solidFill>
              <a:latin typeface="Arial"/>
              <a:ea typeface="Calibri"/>
            </a:endParaRPr>
          </a:p>
          <a:p>
            <a:pPr>
              <a:lnSpc>
                <a:spcPct val="115000"/>
              </a:lnSpc>
            </a:pPr>
            <a:r>
              <a:rPr lang="it-IT" sz="1400" b="1" dirty="0" smtClean="0">
                <a:solidFill>
                  <a:srgbClr val="000000"/>
                </a:solidFill>
                <a:latin typeface="Arial"/>
                <a:ea typeface="Calibri"/>
              </a:rPr>
              <a:t>Ridi</a:t>
            </a:r>
            <a:r>
              <a:rPr lang="it-IT" sz="1400" b="1" dirty="0">
                <a:solidFill>
                  <a:srgbClr val="000000"/>
                </a:solidFill>
                <a:latin typeface="Arial"/>
                <a:ea typeface="Calibri"/>
              </a:rPr>
              <a:t>, Riccardo</a:t>
            </a:r>
            <a:r>
              <a:rPr lang="it-IT" sz="1400" dirty="0">
                <a:solidFill>
                  <a:srgbClr val="000000"/>
                </a:solidFill>
                <a:latin typeface="Arial"/>
                <a:ea typeface="Calibri"/>
              </a:rPr>
              <a:t>.</a:t>
            </a:r>
            <a:r>
              <a:rPr lang="it-IT" sz="1400" i="1" dirty="0">
                <a:solidFill>
                  <a:srgbClr val="000000"/>
                </a:solidFill>
                <a:latin typeface="Arial"/>
                <a:ea typeface="Calibri"/>
              </a:rPr>
              <a:t> </a:t>
            </a:r>
            <a:r>
              <a:rPr lang="it-IT" sz="1400" i="1" u="sng" dirty="0">
                <a:solidFill>
                  <a:srgbClr val="0000FF"/>
                </a:solidFill>
                <a:latin typeface="Arial"/>
                <a:ea typeface="Calibri"/>
                <a:hlinkClick r:id="rId3"/>
              </a:rPr>
              <a:t>Citare Internet</a:t>
            </a:r>
            <a:r>
              <a:rPr lang="it-IT" sz="1400" dirty="0">
                <a:solidFill>
                  <a:srgbClr val="000000"/>
                </a:solidFill>
                <a:latin typeface="Arial"/>
                <a:ea typeface="Calibri"/>
              </a:rPr>
              <a:t> , "Bollettino AIB", 35 (1995), n. 2, p. 211-220, &lt;</a:t>
            </a:r>
            <a:r>
              <a:rPr lang="it-IT" sz="1400" u="sng" dirty="0">
                <a:solidFill>
                  <a:srgbClr val="0000FF"/>
                </a:solidFill>
                <a:latin typeface="Arial"/>
                <a:ea typeface="Calibri"/>
                <a:hlinkClick r:id="rId4"/>
              </a:rPr>
              <a:t>http://www.aib.it/</a:t>
            </a:r>
            <a:r>
              <a:rPr lang="it-IT" sz="1400" u="sng" dirty="0" err="1">
                <a:solidFill>
                  <a:srgbClr val="0000FF"/>
                </a:solidFill>
                <a:latin typeface="Arial"/>
                <a:ea typeface="Calibri"/>
                <a:hlinkClick r:id="rId4"/>
              </a:rPr>
              <a:t>aib</a:t>
            </a:r>
            <a:r>
              <a:rPr lang="it-IT" sz="1400" u="sng" dirty="0">
                <a:solidFill>
                  <a:srgbClr val="0000FF"/>
                </a:solidFill>
                <a:latin typeface="Arial"/>
                <a:ea typeface="Calibri"/>
                <a:hlinkClick r:id="rId4"/>
              </a:rPr>
              <a:t>/</a:t>
            </a:r>
            <a:r>
              <a:rPr lang="it-IT" sz="1400" u="sng" dirty="0" err="1">
                <a:solidFill>
                  <a:srgbClr val="0000FF"/>
                </a:solidFill>
                <a:latin typeface="Arial"/>
                <a:ea typeface="Calibri"/>
                <a:hlinkClick r:id="rId4"/>
              </a:rPr>
              <a:t>boll</a:t>
            </a:r>
            <a:r>
              <a:rPr lang="it-IT" sz="1400" u="sng" dirty="0">
                <a:solidFill>
                  <a:srgbClr val="0000FF"/>
                </a:solidFill>
                <a:latin typeface="Arial"/>
                <a:ea typeface="Calibri"/>
                <a:hlinkClick r:id="rId4"/>
              </a:rPr>
              <a:t>/1995/95-2-211.htm</a:t>
            </a:r>
            <a:r>
              <a:rPr lang="it-IT" sz="1400" dirty="0">
                <a:solidFill>
                  <a:srgbClr val="000000"/>
                </a:solidFill>
                <a:latin typeface="Arial"/>
                <a:ea typeface="Calibri"/>
              </a:rPr>
              <a:t>&gt; (ultimo </a:t>
            </a:r>
            <a:r>
              <a:rPr lang="it-IT" sz="1400" dirty="0" err="1">
                <a:solidFill>
                  <a:srgbClr val="000000"/>
                </a:solidFill>
                <a:latin typeface="Arial"/>
                <a:ea typeface="Calibri"/>
              </a:rPr>
              <a:t>agg</a:t>
            </a:r>
            <a:r>
              <a:rPr lang="it-IT" sz="1400" dirty="0">
                <a:solidFill>
                  <a:srgbClr val="000000"/>
                </a:solidFill>
                <a:latin typeface="Arial"/>
                <a:ea typeface="Calibri"/>
              </a:rPr>
              <a:t>. 27/09/1997).</a:t>
            </a:r>
            <a:endParaRPr/>
          </a:p>
        </p:txBody>
      </p:sp>
      <p:sp>
        <p:nvSpPr>
          <p:cNvPr id="741" name="TextShape 3"/>
          <p:cNvSpPr txBox="1"/>
          <p:nvPr/>
        </p:nvSpPr>
        <p:spPr>
          <a:xfrm>
            <a:off x="2666880" y="6248520"/>
            <a:ext cx="3580920" cy="456840"/>
          </a:xfrm>
          <a:prstGeom prst="rect">
            <a:avLst/>
          </a:prstGeom>
        </p:spPr>
        <p:txBody>
          <a:bodyPr anchor="b"/>
          <a:lstStyle/>
          <a:p>
            <a:pPr>
              <a:lnSpc>
                <a:spcPct val="100000"/>
              </a:lnSpc>
            </a:pPr>
            <a:r>
              <a:rPr lang="it-IT" sz="1000">
                <a:solidFill>
                  <a:srgbClr val="000000"/>
                </a:solidFill>
                <a:latin typeface="Arial"/>
              </a:rPr>
              <a:t>Sistema Bibliotecario di Ateneo | Università di Padova</a:t>
            </a:r>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2098</TotalTime>
  <Words>7982</Words>
  <Application>Microsoft Office PowerPoint</Application>
  <PresentationFormat>Presentazione su schermo (4:3)</PresentationFormat>
  <Paragraphs>1316</Paragraphs>
  <Slides>103</Slides>
  <Notes>71</Notes>
  <HiddenSlides>23</HiddenSlides>
  <MMClips>0</MMClips>
  <ScaleCrop>false</ScaleCrop>
  <HeadingPairs>
    <vt:vector size="4" baseType="variant">
      <vt:variant>
        <vt:lpstr>Tema</vt:lpstr>
      </vt:variant>
      <vt:variant>
        <vt:i4>5</vt:i4>
      </vt:variant>
      <vt:variant>
        <vt:lpstr>Titoli diapositive</vt:lpstr>
      </vt:variant>
      <vt:variant>
        <vt:i4>103</vt:i4>
      </vt:variant>
    </vt:vector>
  </HeadingPairs>
  <TitlesOfParts>
    <vt:vector size="108" baseType="lpstr">
      <vt:lpstr>Office Theme</vt:lpstr>
      <vt:lpstr>Office Theme</vt:lpstr>
      <vt:lpstr>Office Theme</vt:lpstr>
      <vt:lpstr>Office Theme</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Consigli utili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pc</dc:creator>
  <cp:lastModifiedBy>De col Micaela</cp:lastModifiedBy>
  <cp:revision>63</cp:revision>
  <dcterms:modified xsi:type="dcterms:W3CDTF">2017-05-24T07:44:12Z</dcterms:modified>
</cp:coreProperties>
</file>